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1_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6_0.xml" ContentType="application/vnd.ms-powerpoint.comments+xml"/>
  <Override PartName="/ppt/notesSlides/notesSlide9.xml" ContentType="application/vnd.openxmlformats-officedocument.presentationml.notesSlide+xml"/>
  <Override PartName="/ppt/comments/modernComment_106_0.xml" ContentType="application/vnd.ms-powerpoint.comments+xml"/>
  <Override PartName="/ppt/notesSlides/notesSlide10.xml" ContentType="application/vnd.openxmlformats-officedocument.presentationml.notesSlide+xml"/>
  <Override PartName="/ppt/comments/modernComment_107_0.xml" ContentType="application/vnd.ms-powerpoint.comments+xml"/>
  <Override PartName="/ppt/notesSlides/notesSlide11.xml" ContentType="application/vnd.openxmlformats-officedocument.presentationml.notesSlide+xml"/>
  <Override PartName="/ppt/comments/modernComment_108_0.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09_0.xml" ContentType="application/vnd.ms-powerpoint.comments+xml"/>
  <Override PartName="/ppt/notesSlides/notesSlide14.xml" ContentType="application/vnd.openxmlformats-officedocument.presentationml.notesSlide+xml"/>
  <Override PartName="/ppt/comments/modernComment_10A_0.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0D_0.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10_0.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18_0.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83" r:id="rId2"/>
    <p:sldId id="285" r:id="rId3"/>
    <p:sldId id="257" r:id="rId4"/>
    <p:sldId id="258" r:id="rId5"/>
    <p:sldId id="277" r:id="rId6"/>
    <p:sldId id="259" r:id="rId7"/>
    <p:sldId id="260" r:id="rId8"/>
    <p:sldId id="278" r:id="rId9"/>
    <p:sldId id="262" r:id="rId10"/>
    <p:sldId id="263" r:id="rId11"/>
    <p:sldId id="264" r:id="rId12"/>
    <p:sldId id="287" r:id="rId13"/>
    <p:sldId id="265" r:id="rId14"/>
    <p:sldId id="266" r:id="rId15"/>
    <p:sldId id="267" r:id="rId16"/>
    <p:sldId id="268" r:id="rId17"/>
    <p:sldId id="269" r:id="rId18"/>
    <p:sldId id="270" r:id="rId19"/>
    <p:sldId id="271" r:id="rId20"/>
    <p:sldId id="272" r:id="rId21"/>
    <p:sldId id="279" r:id="rId22"/>
    <p:sldId id="280" r:id="rId23"/>
    <p:sldId id="281" r:id="rId24"/>
    <p:sldId id="274" r:id="rId25"/>
    <p:sldId id="275" r:id="rId26"/>
    <p:sldId id="276" r:id="rId27"/>
    <p:sldId id="28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D81A99-3110-C2D2-1997-6497B59CC873}" name="Oscarina Ramírez de Pérez" initials="OR" userId="4a4bae99328adcbc" providerId="Windows Live"/>
  <p188:author id="{ABA2A89F-D46F-825C-D1C1-AA0556A71DF0}" name="Jenny Torres" initials="JT" userId="cc0aefeea1b5e3d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7DFDB5-D182-47E2-BE7B-566CE11800E9}" v="3" dt="2026-05-11T22:07:04.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36" autoAdjust="0"/>
  </p:normalViewPr>
  <p:slideViewPr>
    <p:cSldViewPr snapToGrid="0" snapToObjects="1">
      <p:cViewPr varScale="1">
        <p:scale>
          <a:sx n="107" d="100"/>
          <a:sy n="107" d="100"/>
        </p:scale>
        <p:origin x="84"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Torres" userId="cc0aefeea1b5e3da" providerId="LiveId" clId="{6512AA62-41A9-4A78-BFD5-F73ADBBE39B5}"/>
    <pc:docChg chg="custSel addSld modSld sldOrd">
      <pc:chgData name="Jenny Torres" userId="cc0aefeea1b5e3da" providerId="LiveId" clId="{6512AA62-41A9-4A78-BFD5-F73ADBBE39B5}" dt="2026-05-11T23:18:37.316" v="189"/>
      <pc:docMkLst>
        <pc:docMk/>
      </pc:docMkLst>
      <pc:sldChg chg="modSp mod">
        <pc:chgData name="Jenny Torres" userId="cc0aefeea1b5e3da" providerId="LiveId" clId="{6512AA62-41A9-4A78-BFD5-F73ADBBE39B5}" dt="2026-05-11T21:43:45.024" v="0" actId="6549"/>
        <pc:sldMkLst>
          <pc:docMk/>
          <pc:sldMk cId="0" sldId="257"/>
        </pc:sldMkLst>
        <pc:spChg chg="mod">
          <ac:chgData name="Jenny Torres" userId="cc0aefeea1b5e3da" providerId="LiveId" clId="{6512AA62-41A9-4A78-BFD5-F73ADBBE39B5}" dt="2026-05-11T21:43:45.024" v="0" actId="6549"/>
          <ac:spMkLst>
            <pc:docMk/>
            <pc:sldMk cId="0" sldId="257"/>
            <ac:spMk id="5" creationId="{00000000-0000-0000-0000-000000000000}"/>
          </ac:spMkLst>
        </pc:spChg>
      </pc:sldChg>
      <pc:sldChg chg="delSp mod">
        <pc:chgData name="Jenny Torres" userId="cc0aefeea1b5e3da" providerId="LiveId" clId="{6512AA62-41A9-4A78-BFD5-F73ADBBE39B5}" dt="2026-05-11T21:56:17.579" v="100" actId="478"/>
        <pc:sldMkLst>
          <pc:docMk/>
          <pc:sldMk cId="0" sldId="258"/>
        </pc:sldMkLst>
        <pc:spChg chg="del">
          <ac:chgData name="Jenny Torres" userId="cc0aefeea1b5e3da" providerId="LiveId" clId="{6512AA62-41A9-4A78-BFD5-F73ADBBE39B5}" dt="2026-05-11T21:56:17.579" v="100" actId="478"/>
          <ac:spMkLst>
            <pc:docMk/>
            <pc:sldMk cId="0" sldId="258"/>
            <ac:spMk id="6" creationId="{00000000-0000-0000-0000-000000000000}"/>
          </ac:spMkLst>
        </pc:spChg>
      </pc:sldChg>
      <pc:sldChg chg="modSp mod">
        <pc:chgData name="Jenny Torres" userId="cc0aefeea1b5e3da" providerId="LiveId" clId="{6512AA62-41A9-4A78-BFD5-F73ADBBE39B5}" dt="2026-05-11T22:01:38.314" v="179" actId="20577"/>
        <pc:sldMkLst>
          <pc:docMk/>
          <pc:sldMk cId="0" sldId="262"/>
        </pc:sldMkLst>
        <pc:spChg chg="mod">
          <ac:chgData name="Jenny Torres" userId="cc0aefeea1b5e3da" providerId="LiveId" clId="{6512AA62-41A9-4A78-BFD5-F73ADBBE39B5}" dt="2026-05-11T22:01:38.314" v="179" actId="20577"/>
          <ac:spMkLst>
            <pc:docMk/>
            <pc:sldMk cId="0" sldId="262"/>
            <ac:spMk id="20" creationId="{00000000-0000-0000-0000-000000000000}"/>
          </ac:spMkLst>
        </pc:spChg>
        <pc:spChg chg="mod">
          <ac:chgData name="Jenny Torres" userId="cc0aefeea1b5e3da" providerId="LiveId" clId="{6512AA62-41A9-4A78-BFD5-F73ADBBE39B5}" dt="2026-05-11T21:55:38.188" v="99" actId="6549"/>
          <ac:spMkLst>
            <pc:docMk/>
            <pc:sldMk cId="0" sldId="262"/>
            <ac:spMk id="28" creationId="{00000000-0000-0000-0000-000000000000}"/>
          </ac:spMkLst>
        </pc:spChg>
      </pc:sldChg>
      <pc:sldChg chg="modSp mod">
        <pc:chgData name="Jenny Torres" userId="cc0aefeea1b5e3da" providerId="LiveId" clId="{6512AA62-41A9-4A78-BFD5-F73ADBBE39B5}" dt="2026-05-11T21:46:09.721" v="35" actId="20577"/>
        <pc:sldMkLst>
          <pc:docMk/>
          <pc:sldMk cId="0" sldId="263"/>
        </pc:sldMkLst>
        <pc:spChg chg="mod">
          <ac:chgData name="Jenny Torres" userId="cc0aefeea1b5e3da" providerId="LiveId" clId="{6512AA62-41A9-4A78-BFD5-F73ADBBE39B5}" dt="2026-05-11T21:45:54.296" v="24" actId="5793"/>
          <ac:spMkLst>
            <pc:docMk/>
            <pc:sldMk cId="0" sldId="263"/>
            <ac:spMk id="9" creationId="{00000000-0000-0000-0000-000000000000}"/>
          </ac:spMkLst>
        </pc:spChg>
        <pc:spChg chg="mod">
          <ac:chgData name="Jenny Torres" userId="cc0aefeea1b5e3da" providerId="LiveId" clId="{6512AA62-41A9-4A78-BFD5-F73ADBBE39B5}" dt="2026-05-11T21:46:09.721" v="35" actId="20577"/>
          <ac:spMkLst>
            <pc:docMk/>
            <pc:sldMk cId="0" sldId="263"/>
            <ac:spMk id="21" creationId="{00000000-0000-0000-0000-000000000000}"/>
          </ac:spMkLst>
        </pc:spChg>
      </pc:sldChg>
      <pc:sldChg chg="modSp mod">
        <pc:chgData name="Jenny Torres" userId="cc0aefeea1b5e3da" providerId="LiveId" clId="{6512AA62-41A9-4A78-BFD5-F73ADBBE39B5}" dt="2026-05-11T22:00:23.371" v="137" actId="20577"/>
        <pc:sldMkLst>
          <pc:docMk/>
          <pc:sldMk cId="0" sldId="264"/>
        </pc:sldMkLst>
        <pc:spChg chg="mod">
          <ac:chgData name="Jenny Torres" userId="cc0aefeea1b5e3da" providerId="LiveId" clId="{6512AA62-41A9-4A78-BFD5-F73ADBBE39B5}" dt="2026-05-11T22:00:23.371" v="137" actId="20577"/>
          <ac:spMkLst>
            <pc:docMk/>
            <pc:sldMk cId="0" sldId="264"/>
            <ac:spMk id="32" creationId="{00000000-0000-0000-0000-000000000000}"/>
          </ac:spMkLst>
        </pc:spChg>
      </pc:sldChg>
      <pc:sldChg chg="modSp mod">
        <pc:chgData name="Jenny Torres" userId="cc0aefeea1b5e3da" providerId="LiveId" clId="{6512AA62-41A9-4A78-BFD5-F73ADBBE39B5}" dt="2026-05-11T21:48:27.499" v="52" actId="1038"/>
        <pc:sldMkLst>
          <pc:docMk/>
          <pc:sldMk cId="0" sldId="265"/>
        </pc:sldMkLst>
        <pc:spChg chg="mod">
          <ac:chgData name="Jenny Torres" userId="cc0aefeea1b5e3da" providerId="LiveId" clId="{6512AA62-41A9-4A78-BFD5-F73ADBBE39B5}" dt="2026-05-11T21:48:15.371" v="42" actId="1076"/>
          <ac:spMkLst>
            <pc:docMk/>
            <pc:sldMk cId="0" sldId="265"/>
            <ac:spMk id="3" creationId="{00000000-0000-0000-0000-000000000000}"/>
          </ac:spMkLst>
        </pc:spChg>
        <pc:spChg chg="mod">
          <ac:chgData name="Jenny Torres" userId="cc0aefeea1b5e3da" providerId="LiveId" clId="{6512AA62-41A9-4A78-BFD5-F73ADBBE39B5}" dt="2026-05-11T21:48:27.499" v="52" actId="1038"/>
          <ac:spMkLst>
            <pc:docMk/>
            <pc:sldMk cId="0" sldId="265"/>
            <ac:spMk id="4" creationId="{00000000-0000-0000-0000-000000000000}"/>
          </ac:spMkLst>
        </pc:spChg>
        <pc:picChg chg="mod">
          <ac:chgData name="Jenny Torres" userId="cc0aefeea1b5e3da" providerId="LiveId" clId="{6512AA62-41A9-4A78-BFD5-F73ADBBE39B5}" dt="2026-05-11T21:48:12.419" v="41" actId="1076"/>
          <ac:picMkLst>
            <pc:docMk/>
            <pc:sldMk cId="0" sldId="265"/>
            <ac:picMk id="2" creationId="{00000000-0000-0000-0000-000000000000}"/>
          </ac:picMkLst>
        </pc:picChg>
      </pc:sldChg>
      <pc:sldChg chg="modSp mod">
        <pc:chgData name="Jenny Torres" userId="cc0aefeea1b5e3da" providerId="LiveId" clId="{6512AA62-41A9-4A78-BFD5-F73ADBBE39B5}" dt="2026-05-11T21:50:26.803" v="53" actId="20577"/>
        <pc:sldMkLst>
          <pc:docMk/>
          <pc:sldMk cId="0" sldId="266"/>
        </pc:sldMkLst>
        <pc:spChg chg="mod">
          <ac:chgData name="Jenny Torres" userId="cc0aefeea1b5e3da" providerId="LiveId" clId="{6512AA62-41A9-4A78-BFD5-F73ADBBE39B5}" dt="2026-05-11T21:50:26.803" v="53" actId="20577"/>
          <ac:spMkLst>
            <pc:docMk/>
            <pc:sldMk cId="0" sldId="266"/>
            <ac:spMk id="5" creationId="{00000000-0000-0000-0000-000000000000}"/>
          </ac:spMkLst>
        </pc:spChg>
      </pc:sldChg>
      <pc:sldChg chg="modSp mod">
        <pc:chgData name="Jenny Torres" userId="cc0aefeea1b5e3da" providerId="LiveId" clId="{6512AA62-41A9-4A78-BFD5-F73ADBBE39B5}" dt="2026-05-11T21:59:59.398" v="126" actId="20577"/>
        <pc:sldMkLst>
          <pc:docMk/>
          <pc:sldMk cId="0" sldId="269"/>
        </pc:sldMkLst>
        <pc:spChg chg="mod">
          <ac:chgData name="Jenny Torres" userId="cc0aefeea1b5e3da" providerId="LiveId" clId="{6512AA62-41A9-4A78-BFD5-F73ADBBE39B5}" dt="2026-05-11T21:50:54.406" v="63" actId="20577"/>
          <ac:spMkLst>
            <pc:docMk/>
            <pc:sldMk cId="0" sldId="269"/>
            <ac:spMk id="44" creationId="{00000000-0000-0000-0000-000000000000}"/>
          </ac:spMkLst>
        </pc:spChg>
        <pc:spChg chg="mod">
          <ac:chgData name="Jenny Torres" userId="cc0aefeea1b5e3da" providerId="LiveId" clId="{6512AA62-41A9-4A78-BFD5-F73ADBBE39B5}" dt="2026-05-11T21:59:59.398" v="126" actId="20577"/>
          <ac:spMkLst>
            <pc:docMk/>
            <pc:sldMk cId="0" sldId="269"/>
            <ac:spMk id="45" creationId="{00000000-0000-0000-0000-000000000000}"/>
          </ac:spMkLst>
        </pc:spChg>
      </pc:sldChg>
      <pc:sldChg chg="modSp mod">
        <pc:chgData name="Jenny Torres" userId="cc0aefeea1b5e3da" providerId="LiveId" clId="{6512AA62-41A9-4A78-BFD5-F73ADBBE39B5}" dt="2026-05-11T21:51:40.547" v="74" actId="20577"/>
        <pc:sldMkLst>
          <pc:docMk/>
          <pc:sldMk cId="0" sldId="272"/>
        </pc:sldMkLst>
        <pc:spChg chg="mod">
          <ac:chgData name="Jenny Torres" userId="cc0aefeea1b5e3da" providerId="LiveId" clId="{6512AA62-41A9-4A78-BFD5-F73ADBBE39B5}" dt="2026-05-11T21:51:40.547" v="74" actId="20577"/>
          <ac:spMkLst>
            <pc:docMk/>
            <pc:sldMk cId="0" sldId="272"/>
            <ac:spMk id="75" creationId="{00000000-0000-0000-0000-000000000000}"/>
          </ac:spMkLst>
        </pc:spChg>
      </pc:sldChg>
      <pc:sldChg chg="modSp mod">
        <pc:chgData name="Jenny Torres" userId="cc0aefeea1b5e3da" providerId="LiveId" clId="{6512AA62-41A9-4A78-BFD5-F73ADBBE39B5}" dt="2026-05-11T21:59:04.597" v="115" actId="20577"/>
        <pc:sldMkLst>
          <pc:docMk/>
          <pc:sldMk cId="0" sldId="277"/>
        </pc:sldMkLst>
        <pc:spChg chg="mod">
          <ac:chgData name="Jenny Torres" userId="cc0aefeea1b5e3da" providerId="LiveId" clId="{6512AA62-41A9-4A78-BFD5-F73ADBBE39B5}" dt="2026-05-11T21:59:04.597" v="115" actId="20577"/>
          <ac:spMkLst>
            <pc:docMk/>
            <pc:sldMk cId="0" sldId="277"/>
            <ac:spMk id="26" creationId="{00000000-0000-0000-0000-000000000000}"/>
          </ac:spMkLst>
        </pc:spChg>
      </pc:sldChg>
      <pc:sldChg chg="modSp mod">
        <pc:chgData name="Jenny Torres" userId="cc0aefeea1b5e3da" providerId="LiveId" clId="{6512AA62-41A9-4A78-BFD5-F73ADBBE39B5}" dt="2026-05-11T21:44:33.151" v="11" actId="20577"/>
        <pc:sldMkLst>
          <pc:docMk/>
          <pc:sldMk cId="0" sldId="278"/>
        </pc:sldMkLst>
        <pc:spChg chg="mod">
          <ac:chgData name="Jenny Torres" userId="cc0aefeea1b5e3da" providerId="LiveId" clId="{6512AA62-41A9-4A78-BFD5-F73ADBBE39B5}" dt="2026-05-11T21:44:33.151" v="11" actId="20577"/>
          <ac:spMkLst>
            <pc:docMk/>
            <pc:sldMk cId="0" sldId="278"/>
            <ac:spMk id="18" creationId="{00000000-0000-0000-0000-000000000000}"/>
          </ac:spMkLst>
        </pc:spChg>
      </pc:sldChg>
      <pc:sldChg chg="modSp mod">
        <pc:chgData name="Jenny Torres" userId="cc0aefeea1b5e3da" providerId="LiveId" clId="{6512AA62-41A9-4A78-BFD5-F73ADBBE39B5}" dt="2026-05-11T21:56:47.389" v="102" actId="6549"/>
        <pc:sldMkLst>
          <pc:docMk/>
          <pc:sldMk cId="0" sldId="279"/>
        </pc:sldMkLst>
        <pc:spChg chg="mod">
          <ac:chgData name="Jenny Torres" userId="cc0aefeea1b5e3da" providerId="LiveId" clId="{6512AA62-41A9-4A78-BFD5-F73ADBBE39B5}" dt="2026-05-11T21:56:47.389" v="102" actId="6549"/>
          <ac:spMkLst>
            <pc:docMk/>
            <pc:sldMk cId="0" sldId="279"/>
            <ac:spMk id="28" creationId="{00000000-0000-0000-0000-000000000000}"/>
          </ac:spMkLst>
        </pc:spChg>
      </pc:sldChg>
      <pc:sldChg chg="delSp modSp mod">
        <pc:chgData name="Jenny Torres" userId="cc0aefeea1b5e3da" providerId="LiveId" clId="{6512AA62-41A9-4A78-BFD5-F73ADBBE39B5}" dt="2026-05-11T21:53:44.009" v="78" actId="478"/>
        <pc:sldMkLst>
          <pc:docMk/>
          <pc:sldMk cId="0" sldId="280"/>
        </pc:sldMkLst>
        <pc:spChg chg="del">
          <ac:chgData name="Jenny Torres" userId="cc0aefeea1b5e3da" providerId="LiveId" clId="{6512AA62-41A9-4A78-BFD5-F73ADBBE39B5}" dt="2026-05-11T21:53:33.544" v="75" actId="478"/>
          <ac:spMkLst>
            <pc:docMk/>
            <pc:sldMk cId="0" sldId="280"/>
            <ac:spMk id="20" creationId="{00000000-0000-0000-0000-000000000000}"/>
          </ac:spMkLst>
        </pc:spChg>
        <pc:spChg chg="del">
          <ac:chgData name="Jenny Torres" userId="cc0aefeea1b5e3da" providerId="LiveId" clId="{6512AA62-41A9-4A78-BFD5-F73ADBBE39B5}" dt="2026-05-11T21:53:33.544" v="75" actId="478"/>
          <ac:spMkLst>
            <pc:docMk/>
            <pc:sldMk cId="0" sldId="280"/>
            <ac:spMk id="21" creationId="{00000000-0000-0000-0000-000000000000}"/>
          </ac:spMkLst>
        </pc:spChg>
        <pc:spChg chg="del">
          <ac:chgData name="Jenny Torres" userId="cc0aefeea1b5e3da" providerId="LiveId" clId="{6512AA62-41A9-4A78-BFD5-F73ADBBE39B5}" dt="2026-05-11T21:53:44.009" v="78" actId="478"/>
          <ac:spMkLst>
            <pc:docMk/>
            <pc:sldMk cId="0" sldId="280"/>
            <ac:spMk id="22" creationId="{00000000-0000-0000-0000-000000000000}"/>
          </ac:spMkLst>
        </pc:spChg>
        <pc:spChg chg="del">
          <ac:chgData name="Jenny Torres" userId="cc0aefeea1b5e3da" providerId="LiveId" clId="{6512AA62-41A9-4A78-BFD5-F73ADBBE39B5}" dt="2026-05-11T21:53:41.915" v="77" actId="478"/>
          <ac:spMkLst>
            <pc:docMk/>
            <pc:sldMk cId="0" sldId="280"/>
            <ac:spMk id="23" creationId="{00000000-0000-0000-0000-000000000000}"/>
          </ac:spMkLst>
        </pc:spChg>
        <pc:spChg chg="mod">
          <ac:chgData name="Jenny Torres" userId="cc0aefeea1b5e3da" providerId="LiveId" clId="{6512AA62-41A9-4A78-BFD5-F73ADBBE39B5}" dt="2026-05-11T21:53:38.659" v="76" actId="1076"/>
          <ac:spMkLst>
            <pc:docMk/>
            <pc:sldMk cId="0" sldId="280"/>
            <ac:spMk id="24" creationId="{00000000-0000-0000-0000-000000000000}"/>
          </ac:spMkLst>
        </pc:spChg>
        <pc:spChg chg="mod">
          <ac:chgData name="Jenny Torres" userId="cc0aefeea1b5e3da" providerId="LiveId" clId="{6512AA62-41A9-4A78-BFD5-F73ADBBE39B5}" dt="2026-05-11T21:53:38.659" v="76" actId="1076"/>
          <ac:spMkLst>
            <pc:docMk/>
            <pc:sldMk cId="0" sldId="280"/>
            <ac:spMk id="25" creationId="{00000000-0000-0000-0000-000000000000}"/>
          </ac:spMkLst>
        </pc:spChg>
      </pc:sldChg>
      <pc:sldChg chg="modSp add mod ord setBg">
        <pc:chgData name="Jenny Torres" userId="cc0aefeea1b5e3da" providerId="LiveId" clId="{6512AA62-41A9-4A78-BFD5-F73ADBBE39B5}" dt="2026-05-11T23:18:37.316" v="189"/>
        <pc:sldMkLst>
          <pc:docMk/>
          <pc:sldMk cId="0" sldId="287"/>
        </pc:sldMkLst>
        <pc:spChg chg="mod">
          <ac:chgData name="Jenny Torres" userId="cc0aefeea1b5e3da" providerId="LiveId" clId="{6512AA62-41A9-4A78-BFD5-F73ADBBE39B5}" dt="2026-05-11T22:07:14.036" v="187" actId="108"/>
          <ac:spMkLst>
            <pc:docMk/>
            <pc:sldMk cId="0" sldId="287"/>
            <ac:spMk id="11" creationId="{00000000-0000-0000-0000-000000000000}"/>
          </ac:spMkLst>
        </pc:spChg>
      </pc:sldChg>
    </pc:docChg>
  </pc:docChgLst>
</pc:chgInfo>
</file>

<file path=ppt/comments/modernComment_101_0.xml><?xml version="1.0" encoding="utf-8"?>
<p188:cmLst xmlns:a="http://schemas.openxmlformats.org/drawingml/2006/main" xmlns:r="http://schemas.openxmlformats.org/officeDocument/2006/relationships" xmlns:p188="http://schemas.microsoft.com/office/powerpoint/2018/8/main">
  <p188:cm id="{92916DAB-2FD7-4A8B-88F3-1BBF713924C1}" authorId="{6ED81A99-3110-C2D2-1997-6497B59CC873}" created="2026-05-11T16:38:43.586">
    <ac:deMkLst xmlns:ac="http://schemas.microsoft.com/office/drawing/2013/main/command">
      <pc:docMk xmlns:pc="http://schemas.microsoft.com/office/powerpoint/2013/main/command"/>
      <pc:sldMk xmlns:pc="http://schemas.microsoft.com/office/powerpoint/2013/main/command" cId="0" sldId="257"/>
      <ac:spMk id="2" creationId="{00000000-0000-0000-0000-000000000000}"/>
    </ac:deMkLst>
    <p188:txBody>
      <a:bodyPr/>
      <a:lstStyle/>
      <a:p>
        <a:r>
          <a:rPr lang="en-US"/>
          <a:t>El recuadro con el 62.3% es del 2022 y el título indica que es una radiografía del 2017. 
Considerar eliminarlo o ajustar el título.
</a:t>
        </a:r>
      </a:p>
    </p188:txBody>
  </p188:cm>
</p188:cmLst>
</file>

<file path=ppt/comments/modernComment_106_0.xml><?xml version="1.0" encoding="utf-8"?>
<p188:cmLst xmlns:a="http://schemas.openxmlformats.org/drawingml/2006/main" xmlns:r="http://schemas.openxmlformats.org/officeDocument/2006/relationships" xmlns:p188="http://schemas.microsoft.com/office/powerpoint/2018/8/main">
  <p188:cm id="{A9AF4297-204B-4827-AA31-90ABB8C9401F}" authorId="{6ED81A99-3110-C2D2-1997-6497B59CC873}" created="2026-05-11T16:44:52.176">
    <ac:deMkLst xmlns:ac="http://schemas.microsoft.com/office/drawing/2013/main/command">
      <pc:docMk xmlns:pc="http://schemas.microsoft.com/office/powerpoint/2013/main/command"/>
      <pc:sldMk xmlns:pc="http://schemas.microsoft.com/office/powerpoint/2013/main/command" cId="0" sldId="262"/>
      <ac:spMk id="2" creationId="{00000000-0000-0000-0000-000000000000}"/>
    </ac:deMkLst>
    <p188:txBody>
      <a:bodyPr/>
      <a:lstStyle/>
      <a:p>
        <a:r>
          <a:rPr lang="en-US"/>
          <a:t>En el primer recuadro se utiliza el término ADAPTADAS para referirse a las secuencias de Multigrado, esto NO corresponde. Los centros multigrado tienen sus propias guías.
En un inicio sí se hizo una adaptación, pero luego se produjeron las guías propias para Centros Multigrado.</a:t>
        </a:r>
      </a:p>
    </p188:txBody>
    <p188:extLst>
      <p:ext xmlns:p="http://schemas.openxmlformats.org/presentationml/2006/main" uri="{57CB4572-C831-44C2-8A1C-0ADB6CCDFE69}">
        <p223:reactions xmlns:p223="http://schemas.microsoft.com/office/powerpoint/2022/03/main">
          <p223:rxn type="👍">
            <p223:instance time="2026-05-11T21:45:33.502" authorId="{ABA2A89F-D46F-825C-D1C1-AA0556A71DF0}"/>
          </p223:rxn>
        </p223:reactions>
      </p:ext>
    </p188:extLst>
  </p188:cm>
  <p188:cm id="{B659168D-0D8A-4AA9-997D-A5D69782AD84}" authorId="{6ED81A99-3110-C2D2-1997-6497B59CC873}" created="2026-05-11T16:46:02.403">
    <ac:deMkLst xmlns:ac="http://schemas.microsoft.com/office/drawing/2013/main/command">
      <pc:docMk xmlns:pc="http://schemas.microsoft.com/office/powerpoint/2013/main/command"/>
      <pc:sldMk xmlns:pc="http://schemas.microsoft.com/office/powerpoint/2013/main/command" cId="0" sldId="262"/>
      <ac:spMk id="2" creationId="{00000000-0000-0000-0000-000000000000}"/>
    </ac:deMkLst>
    <p188:txBody>
      <a:bodyPr/>
      <a:lstStyle/>
      <a:p>
        <a:r>
          <a:rPr lang="en-US"/>
          <a:t>En el segundo recuadro considerar eliminar la expresión “en cascada”. 
Desde los inicios procuramos evitarlo para dar fuerza a los procesos formativos directos, evitando que se diluyera el contenido propuesta, de un formador a otro.</a:t>
        </a:r>
      </a:p>
    </p188:txBody>
    <p188:extLst>
      <p:ext xmlns:p="http://schemas.openxmlformats.org/presentationml/2006/main" uri="{57CB4572-C831-44C2-8A1C-0ADB6CCDFE69}">
        <p223:reactions xmlns:p223="http://schemas.microsoft.com/office/powerpoint/2022/03/main">
          <p223:rxn type="👍">
            <p223:instance time="2026-05-11T21:45:32.597" authorId="{ABA2A89F-D46F-825C-D1C1-AA0556A71DF0}"/>
          </p223:rxn>
        </p223:reactions>
      </p:ext>
    </p188:extLst>
  </p188:cm>
</p188:cmLst>
</file>

<file path=ppt/comments/modernComment_107_0.xml><?xml version="1.0" encoding="utf-8"?>
<p188:cmLst xmlns:a="http://schemas.openxmlformats.org/drawingml/2006/main" xmlns:r="http://schemas.openxmlformats.org/officeDocument/2006/relationships" xmlns:p188="http://schemas.microsoft.com/office/powerpoint/2018/8/main">
  <p188:cm id="{99F11B57-4568-4EBE-8808-670E76BA3462}" authorId="{6ED81A99-3110-C2D2-1997-6497B59CC873}" created="2026-05-11T16:47:05.338">
    <ac:deMkLst xmlns:ac="http://schemas.microsoft.com/office/drawing/2013/main/command">
      <pc:docMk xmlns:pc="http://schemas.microsoft.com/office/powerpoint/2013/main/command"/>
      <pc:sldMk xmlns:pc="http://schemas.microsoft.com/office/powerpoint/2013/main/command" cId="0" sldId="263"/>
      <ac:spMk id="2" creationId="{00000000-0000-0000-0000-000000000000}"/>
    </ac:deMkLst>
    <p188:txBody>
      <a:bodyPr/>
      <a:lstStyle/>
      <a:p>
        <a:r>
          <a:rPr lang="en-US"/>
          <a:t>A la izquierda, en el recuadro de fondo azul, sustituir el término MONITOREO.</a:t>
        </a:r>
      </a:p>
    </p188:txBody>
  </p188:cm>
  <p188:cm id="{A70E4724-4F45-4E51-91EA-41ECE072E79D}" authorId="{6ED81A99-3110-C2D2-1997-6497B59CC873}" created="2026-05-11T16:48:25.659">
    <ac:deMkLst xmlns:ac="http://schemas.microsoft.com/office/drawing/2013/main/command">
      <pc:docMk xmlns:pc="http://schemas.microsoft.com/office/powerpoint/2013/main/command"/>
      <pc:sldMk xmlns:pc="http://schemas.microsoft.com/office/powerpoint/2013/main/command" cId="0" sldId="263"/>
      <ac:spMk id="2" creationId="{00000000-0000-0000-0000-000000000000}"/>
    </ac:deMkLst>
    <p188:txBody>
      <a:bodyPr/>
      <a:lstStyle/>
      <a:p>
        <a:r>
          <a:rPr lang="en-US"/>
          <a:t>En el primer recuadro sustituir MONITOREO por seguimiento.</a:t>
        </a:r>
      </a:p>
    </p188:txBody>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13D841E5-B5E1-4D88-B6EC-BEAD5F20CC64}" authorId="{6ED81A99-3110-C2D2-1997-6497B59CC873}" created="2026-05-11T16:50:06.323">
    <ac:deMkLst xmlns:ac="http://schemas.microsoft.com/office/drawing/2013/main/command">
      <pc:docMk xmlns:pc="http://schemas.microsoft.com/office/powerpoint/2013/main/command"/>
      <pc:sldMk xmlns:pc="http://schemas.microsoft.com/office/powerpoint/2013/main/command" cId="0" sldId="264"/>
      <ac:spMk id="2" creationId="{00000000-0000-0000-0000-000000000000}"/>
    </ac:deMkLst>
    <p188:txBody>
      <a:bodyPr/>
      <a:lstStyle/>
      <a:p>
        <a:r>
          <a:rPr lang="en-US"/>
          <a:t>En el primer recuadro horizontal sustituir EJES por COMPONENTES.
Aplica también, para el tercer recuadro.
Esto porque puede crear ruido, ya que identificamos como ejes a los territorios en que está dividido el país en el sector educativo: sur, norte, noreste, este y central.</a:t>
        </a:r>
      </a:p>
    </p188:txBody>
  </p188:cm>
</p188:cmLst>
</file>

<file path=ppt/comments/modernComment_109_0.xml><?xml version="1.0" encoding="utf-8"?>
<p188:cmLst xmlns:a="http://schemas.openxmlformats.org/drawingml/2006/main" xmlns:r="http://schemas.openxmlformats.org/officeDocument/2006/relationships" xmlns:p188="http://schemas.microsoft.com/office/powerpoint/2018/8/main">
  <p188:cm id="{4C77299D-062E-4104-AC83-DC2DD08B555A}" authorId="{6ED81A99-3110-C2D2-1997-6497B59CC873}" created="2026-05-11T16:51:52.894">
    <ac:deMkLst xmlns:ac="http://schemas.microsoft.com/office/drawing/2013/main/command">
      <pc:docMk xmlns:pc="http://schemas.microsoft.com/office/powerpoint/2013/main/command"/>
      <pc:sldMk xmlns:pc="http://schemas.microsoft.com/office/powerpoint/2013/main/command" cId="0" sldId="265"/>
      <ac:spMk id="4" creationId="{00000000-0000-0000-0000-000000000000}"/>
    </ac:deMkLst>
    <p188:txBody>
      <a:bodyPr/>
      <a:lstStyle/>
      <a:p>
        <a:r>
          <a:rPr lang="en-US"/>
          <a:t>Considerar cambiar la foto de fondo por alguna de las que tenemos en el archivo.</a:t>
        </a:r>
      </a:p>
    </p188:txBody>
    <p188:extLst>
      <p:ext xmlns:p="http://schemas.openxmlformats.org/presentationml/2006/main" uri="{57CB4572-C831-44C2-8A1C-0ADB6CCDFE69}">
        <p223:reactions xmlns:p223="http://schemas.microsoft.com/office/powerpoint/2022/03/main">
          <p223:rxn type="👍">
            <p223:instance time="2026-05-11T21:48:32.784" authorId="{ABA2A89F-D46F-825C-D1C1-AA0556A71DF0}"/>
          </p223:rxn>
        </p223:reactions>
      </p:ext>
    </p188:extLst>
  </p188:cm>
</p188:cmLst>
</file>

<file path=ppt/comments/modernComment_10A_0.xml><?xml version="1.0" encoding="utf-8"?>
<p188:cmLst xmlns:a="http://schemas.openxmlformats.org/drawingml/2006/main" xmlns:r="http://schemas.openxmlformats.org/officeDocument/2006/relationships" xmlns:p188="http://schemas.microsoft.com/office/powerpoint/2018/8/main">
  <p188:cm id="{28FA9C22-D9C5-4AE4-A37A-49C7BE1916F3}" authorId="{6ED81A99-3110-C2D2-1997-6497B59CC873}" created="2026-05-11T16:52:58.732">
    <ac:deMkLst xmlns:ac="http://schemas.microsoft.com/office/drawing/2013/main/command">
      <pc:docMk xmlns:pc="http://schemas.microsoft.com/office/powerpoint/2013/main/command"/>
      <pc:sldMk xmlns:pc="http://schemas.microsoft.com/office/powerpoint/2013/main/command" cId="0" sldId="266"/>
      <ac:spMk id="2" creationId="{00000000-0000-0000-0000-000000000000}"/>
    </ac:deMkLst>
    <p188:txBody>
      <a:bodyPr/>
      <a:lstStyle/>
      <a:p>
        <a:r>
          <a:rPr lang="en-US"/>
          <a:t>En el título, sustituir ADENTRO por DENTRO.
Adentro implica movimiento hacia, dentro apunta a ubicación.</a:t>
        </a:r>
      </a:p>
    </p188:txBody>
  </p188:cm>
</p188:cmLst>
</file>

<file path=ppt/comments/modernComment_10D_0.xml><?xml version="1.0" encoding="utf-8"?>
<p188:cmLst xmlns:a="http://schemas.openxmlformats.org/drawingml/2006/main" xmlns:r="http://schemas.openxmlformats.org/officeDocument/2006/relationships" xmlns:p188="http://schemas.microsoft.com/office/powerpoint/2018/8/main">
  <p188:cm id="{ED857B24-4525-4CF0-9100-00F53B4496D8}" authorId="{6ED81A99-3110-C2D2-1997-6497B59CC873}" created="2026-05-11T16:57:19.316">
    <ac:deMkLst xmlns:ac="http://schemas.microsoft.com/office/drawing/2013/main/command">
      <pc:docMk xmlns:pc="http://schemas.microsoft.com/office/powerpoint/2013/main/command"/>
      <pc:sldMk xmlns:pc="http://schemas.microsoft.com/office/powerpoint/2013/main/command" cId="0" sldId="269"/>
      <ac:spMk id="2" creationId="{00000000-0000-0000-0000-000000000000}"/>
    </ac:deMkLst>
    <p188:txBody>
      <a:bodyPr/>
      <a:lstStyle/>
      <a:p>
        <a:r>
          <a:rPr lang="en-US"/>
          <a:t>En el segundo recuadro, sustituir EJE por componente.
Aplica también, para el último recuadro. </a:t>
        </a:r>
      </a:p>
    </p188:txBody>
  </p188:cm>
</p188:cmLst>
</file>

<file path=ppt/comments/modernComment_110_0.xml><?xml version="1.0" encoding="utf-8"?>
<p188:cmLst xmlns:a="http://schemas.openxmlformats.org/drawingml/2006/main" xmlns:r="http://schemas.openxmlformats.org/officeDocument/2006/relationships" xmlns:p188="http://schemas.microsoft.com/office/powerpoint/2018/8/main">
  <p188:cm id="{72BE4DAC-2700-47A3-9CF3-67B1BBF48A4A}" authorId="{6ED81A99-3110-C2D2-1997-6497B59CC873}" created="2026-05-11T16:59:15.808">
    <ac:deMkLst xmlns:ac="http://schemas.microsoft.com/office/drawing/2013/main/command">
      <pc:docMk xmlns:pc="http://schemas.microsoft.com/office/powerpoint/2013/main/command"/>
      <pc:sldMk xmlns:pc="http://schemas.microsoft.com/office/powerpoint/2013/main/command" cId="0" sldId="272"/>
      <ac:spMk id="2" creationId="{00000000-0000-0000-0000-000000000000}"/>
    </ac:deMkLst>
    <p188:txBody>
      <a:bodyPr/>
      <a:lstStyle/>
      <a:p>
        <a:r>
          <a:rPr lang="en-US"/>
          <a:t>En el recuadro 3 aparece la adaptación para multigrado.
Multigrado tiene guías propias, no adaptadas.</a:t>
        </a:r>
      </a:p>
    </p188:txBody>
  </p188:cm>
  <p188:cm id="{6726E6BE-8B74-4135-92B0-09D6755840CA}" authorId="{6ED81A99-3110-C2D2-1997-6497B59CC873}" created="2026-05-11T16:59:42.290">
    <ac:deMkLst xmlns:ac="http://schemas.microsoft.com/office/drawing/2013/main/command">
      <pc:docMk xmlns:pc="http://schemas.microsoft.com/office/powerpoint/2013/main/command"/>
      <pc:sldMk xmlns:pc="http://schemas.microsoft.com/office/powerpoint/2013/main/command" cId="0" sldId="272"/>
      <ac:spMk id="2" creationId="{00000000-0000-0000-0000-000000000000}"/>
    </ac:deMkLst>
    <p188:txBody>
      <a:bodyPr/>
      <a:lstStyle/>
      <a:p>
        <a:r>
          <a:rPr lang="en-US"/>
          <a:t>En el recuadro 4, sustituir monitoreo por seguimiento.</a:t>
        </a:r>
      </a:p>
    </p188:txBody>
  </p188:cm>
</p188:cmLst>
</file>

<file path=ppt/comments/modernComment_116_0.xml><?xml version="1.0" encoding="utf-8"?>
<p188:cmLst xmlns:a="http://schemas.openxmlformats.org/drawingml/2006/main" xmlns:r="http://schemas.openxmlformats.org/officeDocument/2006/relationships" xmlns:p188="http://schemas.microsoft.com/office/powerpoint/2018/8/main">
  <p188:cm id="{375A1F81-9EB0-4BC4-9262-38C6479B83AE}" authorId="{6ED81A99-3110-C2D2-1997-6497B59CC873}" created="2026-05-11T16:43:32.279">
    <pc:sldMkLst xmlns:pc="http://schemas.microsoft.com/office/powerpoint/2013/main/command">
      <pc:docMk/>
      <pc:sldMk cId="0" sldId="278"/>
    </pc:sldMkLst>
    <p188:txBody>
      <a:bodyPr/>
      <a:lstStyle/>
      <a:p>
        <a:r>
          <a:rPr lang="en-US"/>
          <a:t>En el recuadro del centro aparece CENSALES (en plural).
En el programa solo se hizo UN ejercicio censal.
Podría redactarse:
Línea base, ejercicio censal y muestrales …
Además, considerar sustituir la palabra MONITOREO por seguimiento.</a:t>
        </a:r>
      </a:p>
    </p188:txBody>
    <p188:extLst>
      <p:ext xmlns:p="http://schemas.openxmlformats.org/presentationml/2006/main" uri="{57CB4572-C831-44C2-8A1C-0ADB6CCDFE69}">
        <p223:reactions xmlns:p223="http://schemas.microsoft.com/office/powerpoint/2022/03/main">
          <p223:rxn type="👍">
            <p223:instance time="2026-05-11T21:44:37.501" authorId="{ABA2A89F-D46F-825C-D1C1-AA0556A71DF0}"/>
          </p223:rxn>
        </p223:reactions>
      </p:ext>
    </p188:extLst>
  </p188:cm>
</p188:cmLst>
</file>

<file path=ppt/comments/modernComment_118_0.xml><?xml version="1.0" encoding="utf-8"?>
<p188:cmLst xmlns:a="http://schemas.openxmlformats.org/drawingml/2006/main" xmlns:r="http://schemas.openxmlformats.org/officeDocument/2006/relationships" xmlns:p188="http://schemas.microsoft.com/office/powerpoint/2018/8/main">
  <p188:cm id="{9E11AC13-F158-45F1-8585-1CA2E102568F}" authorId="{6ED81A99-3110-C2D2-1997-6497B59CC873}" created="2026-05-11T17:40:16.978">
    <pc:sldMkLst xmlns:pc="http://schemas.microsoft.com/office/powerpoint/2013/main/command">
      <pc:docMk/>
      <pc:sldMk cId="0" sldId="280"/>
    </pc:sldMkLst>
    <p188:txBody>
      <a:bodyPr/>
      <a:lstStyle/>
      <a:p>
        <a:r>
          <a:rPr lang="en-US"/>
          <a:t>Atender al punto 04 en el lado derecho.
Considerar revisar la redacción: ‘LAS GUÍAS NO SIEMPRE ENCAJAN CON MULTIGRADO’, tal vez no está comunicando lo que se quiere.
Esta expresión, tal como está, contradice la realidad. Las guías multigrado han sido valoradas como muy buenas por docentes y técnicos. Su estructura responde perfectamente a la realidad de los centros multigrado. </a:t>
        </a:r>
      </a:p>
    </p188:txBody>
    <p188:extLst>
      <p:ext xmlns:p="http://schemas.openxmlformats.org/presentationml/2006/main" uri="{57CB4572-C831-44C2-8A1C-0ADB6CCDFE69}">
        <p223:reactions xmlns:p223="http://schemas.microsoft.com/office/powerpoint/2022/03/main">
          <p223:rxn type="👍">
            <p223:instance time="2026-05-11T21:53:50.537" authorId="{ABA2A89F-D46F-825C-D1C1-AA0556A71DF0}"/>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65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zh-CN" dirty="0"/>
              <a:t>Pilar 2 — El GOSRD: un salto cultural, no solo técnico</a:t>
            </a:r>
          </a:p>
          <a:p>
            <a:endParaRPr lang="zh-CN" dirty="0"/>
          </a:p>
          <a:p>
            <a:r>
              <a:rPr lang="zh-CN" dirty="0"/>
              <a:t>"El GOSRD no es un sistema de reporte — es un cambio de conversación: pasar de '¿completaron los formularios?' a '¿qué aprendieron los niños esta semana?' Ese salto no fue técnico; fue de mentalidad institucional."</a:t>
            </a:r>
          </a:p>
          <a:p>
            <a:endParaRPr lang="zh-CN" dirty="0"/>
          </a:p>
          <a:p>
            <a:r>
              <a:rPr lang="zh-CN" dirty="0"/>
              <a:t>Puntos clave:</a:t>
            </a:r>
          </a:p>
          <a:p>
            <a:r>
              <a:rPr lang="zh-CN" dirty="0"/>
              <a:t>• GOSRD = Gestión y Organización de Secuencias y Registros Docentes (explicitar sigla en voz alta)</a:t>
            </a:r>
          </a:p>
          <a:p>
            <a:r>
              <a:rPr lang="zh-CN" dirty="0"/>
              <a:t>• Conecta el aula con la sede: información que fluye hacia arriba Y hacia abajo</a:t>
            </a:r>
          </a:p>
          <a:p>
            <a:r>
              <a:rPr lang="zh-CN" dirty="0"/>
              <a:t>• Alertas tempranas: permite intervenir antes de que los rezagos se consoliden</a:t>
            </a:r>
          </a:p>
          <a:p>
            <a:r>
              <a:rPr lang="zh-CN" dirty="0"/>
              <a:t>• El desafío de conectividad es real — nombrarlo fortalece la credibilidad del programa</a:t>
            </a:r>
          </a:p>
          <a:p>
            <a:endParaRPr lang="zh-CN" dirty="0"/>
          </a:p>
          <a:p>
            <a:r>
              <a:rPr lang="zh-CN" dirty="0"/>
              <a:t>Nota metodológica: El uso desigual del GOSRD es uno de los hallazgos más importantes de la sistematización — no ocultarlo.</a:t>
            </a:r>
          </a:p>
          <a:p>
            <a:endParaRPr lang="zh-CN" dirty="0"/>
          </a:p>
          <a:p>
            <a:r>
              <a:rPr lang="zh-CN" dirty="0"/>
              <a:t>Tiempo estimado: ~2 minutos</a:t>
            </a:r>
          </a:p>
          <a:p>
            <a:endParaRPr lang="zh-CN" dirty="0"/>
          </a:p>
          <a:p>
            <a:r>
              <a:rPr lang="zh-CN" dirty="0"/>
              <a:t>Puente: "El tercer componente es lo que hace que todo esto sea sostenible: la articulación."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zh-CN" dirty="0"/>
              <a:t>Pilar 3 — La articulación: lo que conecta la política con el aula</a:t>
            </a:r>
          </a:p>
          <a:p>
            <a:endParaRPr lang="zh-CN" dirty="0"/>
          </a:p>
          <a:p>
            <a:r>
              <a:rPr lang="zh-CN" dirty="0"/>
              <a:t>"La articulación no es burocrática. Es lo que hace que la formación del martes en la sede llegue al aula del jueves en Barahona. Sin articulación, todo lo demás se pierde en el camino."</a:t>
            </a:r>
          </a:p>
          <a:p>
            <a:endParaRPr lang="zh-CN" dirty="0"/>
          </a:p>
          <a:p>
            <a:r>
              <a:rPr lang="zh-CN" dirty="0"/>
              <a:t>Puntos clave:</a:t>
            </a:r>
          </a:p>
          <a:p>
            <a:r>
              <a:rPr lang="zh-CN" dirty="0"/>
              <a:t>• Cuatro niveles coordinados: sede → regional → distrital → centro. Cada nivel con rol claro.</a:t>
            </a:r>
          </a:p>
          <a:p>
            <a:r>
              <a:rPr lang="zh-CN" dirty="0"/>
              <a:t>• La EFCCE (Estrategia de Formación Continua Centrada en la Escuela): explicitar la sigla en voz alta</a:t>
            </a:r>
          </a:p>
          <a:p>
            <a:r>
              <a:rPr lang="zh-CN" dirty="0"/>
              <a:t>• El Acta de Constitución (julio 2023): institucionalización oficial — CON BASE ya tiene nombre legal</a:t>
            </a:r>
          </a:p>
          <a:p>
            <a:r>
              <a:rPr lang="zh-CN" dirty="0"/>
              <a:t>• La transferencia de capacidades al MINERD: el indicador más prometedor de sostenibilidad real</a:t>
            </a:r>
          </a:p>
          <a:p>
            <a:endParaRPr lang="zh-CN" dirty="0"/>
          </a:p>
          <a:p>
            <a:r>
              <a:rPr lang="zh-CN" dirty="0"/>
              <a:t>Énfasis oral: "Ya hay técnicos del MINERD que dominan los tres ejes, planifican, dan seguimiento y pueden formar a otros." — Esa frase representa cinco años de trabajo.</a:t>
            </a:r>
          </a:p>
          <a:p>
            <a:endParaRPr lang="zh-CN" dirty="0"/>
          </a:p>
          <a:p>
            <a:r>
              <a:rPr lang="zh-CN" dirty="0"/>
              <a:t>Tiempo estimado: ~2 minutos</a:t>
            </a:r>
          </a:p>
          <a:p>
            <a:endParaRPr lang="zh-CN" dirty="0"/>
          </a:p>
          <a:p>
            <a:r>
              <a:rPr lang="zh-CN" dirty="0"/>
              <a:t>Puente: "Hemos visto los tres pilares. Ahora vamos a lo más importante: la voz de quienes construyeron esto en el territorio."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METODOLOGÍA (1.5 min). Audiencia mixta: ser claras pero no perdernos en detalles técnicos. Mensaje: los hallazgos no son opiniones, son resultado de un proceso riguroso. Las regionales 01 (Barahona), 05 (San Pedro de Macorís), 10 (Santo Domingo) y 11 (Puerto Plata) — equilibrio urbano/rural. El consentimiento informado y la triangulación son nuestras garantías de validez. Pivote al cierre del bloque 1.</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zh-CN" dirty="0"/>
              <a:t>Transición — De los datos a las personas</a:t>
            </a:r>
          </a:p>
          <a:p>
            <a:endParaRPr lang="zh-CN" dirty="0"/>
          </a:p>
          <a:p>
            <a:r>
              <a:rPr lang="zh-CN" dirty="0"/>
              <a:t>Pausa deliberada antes de esta diapositiva.</a:t>
            </a:r>
          </a:p>
          <a:p>
            <a:endParaRPr lang="zh-CN" dirty="0"/>
          </a:p>
          <a:p>
            <a:r>
              <a:rPr lang="zh-CN" dirty="0"/>
              <a:t>"Los datos nos dicen qué pasó. Las personas nos dicen cómo se vivió. Y esa diferencia importa enormemente."</a:t>
            </a:r>
          </a:p>
          <a:p>
            <a:endParaRPr lang="zh-CN" dirty="0"/>
          </a:p>
          <a:p>
            <a:r>
              <a:rPr lang="zh-CN" dirty="0"/>
              <a:t>Puntos clave:</a:t>
            </a:r>
          </a:p>
          <a:p>
            <a:r>
              <a:rPr lang="zh-CN" dirty="0"/>
              <a:t>• Introducir que las citas provienen de grupos focales y entrevistas de la sistematización FLACSO 2025</a:t>
            </a:r>
          </a:p>
          <a:p>
            <a:r>
              <a:rPr lang="zh-CN" dirty="0"/>
              <a:t>• Aclarar que se eligieron citas representativas — no las más positivas, sino las más reveladoras</a:t>
            </a:r>
          </a:p>
          <a:p>
            <a:r>
              <a:rPr lang="zh-CN" dirty="0"/>
              <a:t>• Recordar la cadena de actores: docentes → técnicos distritales → técnicos regionales → sede → familias</a:t>
            </a:r>
          </a:p>
          <a:p>
            <a:endParaRPr lang="zh-CN" dirty="0"/>
          </a:p>
          <a:p>
            <a:r>
              <a:rPr lang="zh-CN" dirty="0"/>
              <a:t>Tiempo estimado: ~1 minuto (transición)</a:t>
            </a:r>
          </a:p>
          <a:p>
            <a:endParaRPr lang="zh-CN" dirty="0"/>
          </a:p>
          <a:p>
            <a:r>
              <a:rPr lang="zh-CN" dirty="0"/>
              <a:t>Puente: Directo a la siguiente diapositiva, sin más explicación.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zh-CN" dirty="0"/>
              <a:t>Docentes — La transformación desde adentro</a:t>
            </a:r>
          </a:p>
          <a:p>
            <a:endParaRPr lang="zh-CN" dirty="0"/>
          </a:p>
          <a:p>
            <a:r>
              <a:rPr lang="zh-CN" dirty="0"/>
              <a:t>"La transformación más importante no está en los datos — está en esta frase: 'sentí que no estaba sola'. Eso es lo que cambia cuando hay acompañamiento real y sostenido."</a:t>
            </a:r>
          </a:p>
          <a:p>
            <a:endParaRPr lang="zh-CN" dirty="0"/>
          </a:p>
          <a:p>
            <a:r>
              <a:rPr lang="zh-CN" dirty="0"/>
              <a:t>Puntos clave:</a:t>
            </a:r>
          </a:p>
          <a:p>
            <a:r>
              <a:rPr lang="zh-CN" dirty="0"/>
              <a:t>• El acompañamiento resolvió el miedo inicial — no lo ignoró, lo trabajó</a:t>
            </a:r>
          </a:p>
          <a:p>
            <a:r>
              <a:rPr lang="zh-CN" dirty="0"/>
              <a:t>• Las guías redujeron la incertidumbre: "ahora tengo una ruta" — hablar de la autonomía, no de la dependencia</a:t>
            </a:r>
          </a:p>
          <a:p>
            <a:r>
              <a:rPr lang="zh-CN" dirty="0"/>
              <a:t>• El cambio de rol (transmisora a facilitadora) fue profundo y no fue fácil — tomó tiempo y apoyo</a:t>
            </a:r>
          </a:p>
          <a:p>
            <a:r>
              <a:rPr lang="zh-CN" dirty="0"/>
              <a:t>• Las comunidades de práctica: el aprendizaje entre pares supera al taller unidireccional</a:t>
            </a:r>
          </a:p>
          <a:p>
            <a:endParaRPr lang="zh-CN" dirty="0"/>
          </a:p>
          <a:p>
            <a:r>
              <a:rPr lang="zh-CN" dirty="0"/>
              <a:t>Énfasis oral: No idealizar — la transformación fue heterogénea. Algunos centros avanzaron más que otros. La honestidad aquí es un activo de credibilidad.</a:t>
            </a:r>
          </a:p>
          <a:p>
            <a:endParaRPr lang="zh-CN" dirty="0"/>
          </a:p>
          <a:p>
            <a:r>
              <a:rPr lang="zh-CN" dirty="0"/>
              <a:t>Tiempo estimado: ~3 minutos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zh-CN" dirty="0"/>
              <a:t>Técnicos distritales — Del control al diálogo pedagógico</a:t>
            </a:r>
          </a:p>
          <a:p>
            <a:endParaRPr lang="zh-CN" dirty="0"/>
          </a:p>
          <a:p>
            <a:r>
              <a:rPr lang="zh-CN" dirty="0"/>
              <a:t>"El cambio de 'fiscalizar' a 'construir juntos' no es semántico — cambia radicalmente la relación de poder entre técnico y docente, y con eso, la disposición del docente a aprender."</a:t>
            </a:r>
          </a:p>
          <a:p>
            <a:endParaRPr lang="zh-CN" dirty="0"/>
          </a:p>
          <a:p>
            <a:r>
              <a:rPr lang="zh-CN" dirty="0"/>
              <a:t>Puntos clave:</a:t>
            </a:r>
          </a:p>
          <a:p>
            <a:r>
              <a:rPr lang="zh-CN" dirty="0"/>
              <a:t>• El técnico como aliado pedagógico: observación + retroalimentación + análisis conjunto de planificaciones</a:t>
            </a:r>
          </a:p>
          <a:p>
            <a:r>
              <a:rPr lang="zh-CN" dirty="0"/>
              <a:t>• Algunos técnicos pagaban su propio transporte — evidencia de compromiso, pero también de una deuda institucional real</a:t>
            </a:r>
          </a:p>
          <a:p>
            <a:r>
              <a:rPr lang="zh-CN" dirty="0"/>
              <a:t>• "Los técnicos empoderados replican bien" — el nivel distrital es el eslabón crítico del sistema</a:t>
            </a:r>
          </a:p>
          <a:p>
            <a:r>
              <a:rPr lang="zh-CN" dirty="0"/>
              <a:t>• Cuando el técnico falla (por sobrecarga, rotación o falta de apoyo), toda la cadena lo resiente</a:t>
            </a:r>
          </a:p>
          <a:p>
            <a:endParaRPr lang="zh-CN" dirty="0"/>
          </a:p>
          <a:p>
            <a:r>
              <a:rPr lang="zh-CN" dirty="0"/>
              <a:t>Énfasis oral: La precariedad del transporte es un dato real de la sistematización — nombrarlo humaniza el relato.</a:t>
            </a:r>
          </a:p>
          <a:p>
            <a:endParaRPr lang="zh-CN" dirty="0"/>
          </a:p>
          <a:p>
            <a:r>
              <a:rPr lang="zh-CN" dirty="0"/>
              <a:t>Tiempo estimado: ~2 minutos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zh-CN" dirty="0"/>
              <a:t>Técnicos regionales — Coherencia sin homogeneizar</a:t>
            </a:r>
          </a:p>
          <a:p>
            <a:endParaRPr lang="zh-CN" dirty="0"/>
          </a:p>
          <a:p>
            <a:r>
              <a:rPr lang="zh-CN" dirty="0"/>
              <a:t>"La frase 'cuando veíamos resistencia, trabajábamos con ellas' dice mucho de la madurez institucional alcanzada: la resistencia no se ignora ni se sanciona — se convierte en punto de partida para el trabajo pedagógico."</a:t>
            </a:r>
          </a:p>
          <a:p>
            <a:endParaRPr lang="zh-CN" dirty="0"/>
          </a:p>
          <a:p>
            <a:r>
              <a:rPr lang="zh-CN" dirty="0"/>
              <a:t>Puntos clave:</a:t>
            </a:r>
          </a:p>
          <a:p>
            <a:r>
              <a:rPr lang="zh-CN" dirty="0"/>
              <a:t>• Las cuatro regionales documentadas (Barahona, San Pedro, Santo Domingo, Puerto Plata) representan contextos radicalmente distintos</a:t>
            </a:r>
          </a:p>
          <a:p>
            <a:r>
              <a:rPr lang="zh-CN" dirty="0"/>
              <a:t>• El programa tuvo que adaptarse — no era un modelo de aplicación uniforme</a:t>
            </a:r>
          </a:p>
          <a:p>
            <a:r>
              <a:rPr lang="zh-CN" dirty="0"/>
              <a:t>• Los calendarios mensuales de visita y las mesas distritales de evidencias: estructuras concretas que funcionaron</a:t>
            </a:r>
          </a:p>
          <a:p>
            <a:r>
              <a:rPr lang="zh-CN" dirty="0"/>
              <a:t>• La expansión no era solo cobertura cuantitativa — era calidad en la apropiación</a:t>
            </a:r>
          </a:p>
          <a:p>
            <a:endParaRPr lang="zh-CN" dirty="0"/>
          </a:p>
          <a:p>
            <a:r>
              <a:rPr lang="zh-CN" dirty="0"/>
              <a:t>Énfasis oral: Contextualizar las cuatro regionales: costa sur, este, capital, norte — diversidad geográfica real.</a:t>
            </a:r>
          </a:p>
          <a:p>
            <a:endParaRPr lang="zh-CN" dirty="0"/>
          </a:p>
          <a:p>
            <a:r>
              <a:rPr lang="zh-CN" dirty="0"/>
              <a:t>Tiempo estimado: ~2 minutos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zh-CN" dirty="0"/>
              <a:t>Sede — Gobernanza compartida y sostenibilidad</a:t>
            </a:r>
          </a:p>
          <a:p>
            <a:endParaRPr lang="zh-CN" dirty="0"/>
          </a:p>
          <a:p>
            <a:r>
              <a:rPr lang="zh-CN" dirty="0"/>
              <a:t>"La gobernanza compartida fue clave — pero también frágil. La sostenibilidad real requiere que el MINERD continúe asumiendo este liderazgo con presupuesto propio, no en dependencia perpetua de UNICEF."</a:t>
            </a:r>
          </a:p>
          <a:p>
            <a:endParaRPr lang="zh-CN" dirty="0"/>
          </a:p>
          <a:p>
            <a:r>
              <a:rPr lang="zh-CN" dirty="0"/>
              <a:t>Puntos clave:</a:t>
            </a:r>
          </a:p>
          <a:p>
            <a:r>
              <a:rPr lang="zh-CN" dirty="0"/>
              <a:t>• El Acta de Constitución (julio 2023): CON BASE tiene ahora existencia legal oficial</a:t>
            </a:r>
          </a:p>
          <a:p>
            <a:r>
              <a:rPr lang="zh-CN" dirty="0"/>
              <a:t>• Equipos conjuntos por eje: no es coordinación ocasional — es trabajo diario integrado</a:t>
            </a:r>
          </a:p>
          <a:p>
            <a:r>
              <a:rPr lang="zh-CN" dirty="0"/>
              <a:t>• La EFCCE como columna vertebral: garantiza que la formación no dependa de un solo actor</a:t>
            </a:r>
          </a:p>
          <a:p>
            <a:r>
              <a:rPr lang="zh-CN" dirty="0"/>
              <a:t>• La transferencia de capacidades es la apuesta más importante para la continuidad</a:t>
            </a:r>
          </a:p>
          <a:p>
            <a:endParaRPr lang="zh-CN" dirty="0"/>
          </a:p>
          <a:p>
            <a:r>
              <a:rPr lang="zh-CN" dirty="0"/>
              <a:t>Énfasis oral: "Ya hay técnicos del MINERD que dominan los tres ejes" — esto es el resultado más prometedor de toda la sistematización.</a:t>
            </a:r>
          </a:p>
          <a:p>
            <a:endParaRPr lang="zh-CN" dirty="0"/>
          </a:p>
          <a:p>
            <a:r>
              <a:rPr lang="zh-CN" dirty="0"/>
              <a:t>Tiempo estimado: ~2 minutos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zh-CN" dirty="0"/>
              <a:t>Familias — El actor que el programa no esperaba encontrar así</a:t>
            </a:r>
          </a:p>
          <a:p>
            <a:endParaRPr lang="zh-CN" dirty="0"/>
          </a:p>
          <a:p>
            <a:r>
              <a:rPr lang="zh-CN" dirty="0"/>
              <a:t>"La participación familiar no estaba en el diseño original — emergió de la práctica. Y eso nos dice algo sobre el tipo de programa que es CON BASE: uno que aprende de lo que pasa en el territorio y lo incorpora."</a:t>
            </a:r>
          </a:p>
          <a:p>
            <a:endParaRPr lang="zh-CN" dirty="0"/>
          </a:p>
          <a:p>
            <a:r>
              <a:rPr lang="zh-CN" dirty="0"/>
              <a:t>Puntos clave:</a:t>
            </a:r>
          </a:p>
          <a:p>
            <a:r>
              <a:rPr lang="zh-CN" dirty="0"/>
              <a:t>• El ejemplo del "colmado simulado": concreto, evocador, con humor — permite conectar con la sala</a:t>
            </a:r>
          </a:p>
          <a:p>
            <a:r>
              <a:rPr lang="zh-CN" dirty="0"/>
              <a:t>• La familia como factor de refuerzo: no solo apoyo logístico, sino participación pedagógica activa</a:t>
            </a:r>
          </a:p>
          <a:p>
            <a:r>
              <a:rPr lang="zh-CN" dirty="0"/>
              <a:t>• Algunos padres y madres reportaron transformaciones propias: "aprendemos junto a nuestros hijos"</a:t>
            </a:r>
          </a:p>
          <a:p>
            <a:r>
              <a:rPr lang="zh-CN" dirty="0"/>
              <a:t>• El desafío de estrategias culturalmente adecuadas para comunidades rurales sigue pendiente</a:t>
            </a:r>
          </a:p>
          <a:p>
            <a:endParaRPr lang="zh-CN" dirty="0"/>
          </a:p>
          <a:p>
            <a:r>
              <a:rPr lang="zh-CN" dirty="0"/>
              <a:t>Énfasis oral: Usar el ejemplo del colmado para que la sala sonría — humaniza el relato.</a:t>
            </a:r>
          </a:p>
          <a:p>
            <a:endParaRPr lang="zh-CN" dirty="0"/>
          </a:p>
          <a:p>
            <a:r>
              <a:rPr lang="zh-CN" dirty="0"/>
              <a:t>Tiempo estimado: ~2 minutos</a:t>
            </a:r>
          </a:p>
          <a:p>
            <a:endParaRPr lang="zh-CN" dirty="0"/>
          </a:p>
          <a:p>
            <a:r>
              <a:rPr lang="zh-CN" dirty="0"/>
              <a:t>Puente: "Hemos escuchado las voces. Ahora vamos a los aprendizajes — y a la agenda que todavía debemos."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zh-CN" dirty="0"/>
              <a:t>Transición — De las voces a los aprendizajes</a:t>
            </a:r>
          </a:p>
          <a:p>
            <a:endParaRPr lang="zh-CN" dirty="0"/>
          </a:p>
          <a:p>
            <a:r>
              <a:rPr lang="zh-CN" dirty="0"/>
              <a:t>Pausa deliberada.</a:t>
            </a:r>
          </a:p>
          <a:p>
            <a:endParaRPr lang="zh-CN" dirty="0"/>
          </a:p>
          <a:p>
            <a:r>
              <a:rPr lang="zh-CN" dirty="0"/>
              <a:t>"Hasta aquí las voces. Ahora vamos a los aprendizajes — lo que el sistema construyó — y también a lo que el sistema todavía debe. Nombrar las tensiones con honestidad es ya un avance institucional importante."</a:t>
            </a:r>
          </a:p>
          <a:p>
            <a:endParaRPr lang="zh-CN" dirty="0"/>
          </a:p>
          <a:p>
            <a:r>
              <a:rPr lang="zh-CN" dirty="0"/>
              <a:t>Tiempo estimado: ~1 minuto (transición)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zh-CN" dirty="0"/>
              <a:t>Las cinco palancas — Lo que hizo funcionar a CON BASE</a:t>
            </a:r>
          </a:p>
          <a:p>
            <a:endParaRPr lang="zh-CN" dirty="0"/>
          </a:p>
          <a:p>
            <a:r>
              <a:rPr lang="zh-CN" dirty="0"/>
              <a:t>"Estas cinco palancas no son un modelo teórico — son lo que la sistematización identificó como condiciones reales del éxito. Cada una tiene nombre y apellido en el territorio dominicano."</a:t>
            </a:r>
          </a:p>
          <a:p>
            <a:endParaRPr lang="zh-CN" dirty="0"/>
          </a:p>
          <a:p>
            <a:r>
              <a:rPr lang="zh-CN" dirty="0"/>
              <a:t>Puntos clave:</a:t>
            </a:r>
          </a:p>
          <a:p>
            <a:r>
              <a:rPr lang="zh-CN" dirty="0"/>
              <a:t>1. Formación continua situada: no talleres esporádicos — acompañamiento constante con retroalimentación</a:t>
            </a:r>
          </a:p>
          <a:p>
            <a:r>
              <a:rPr lang="zh-CN" dirty="0"/>
              <a:t>2. Acompañamiento técnico como política: el cambio de rol del técnico es la palanca más transformadora</a:t>
            </a:r>
          </a:p>
          <a:p>
            <a:r>
              <a:rPr lang="zh-CN" dirty="0"/>
              <a:t>3. Materiales pertinentes: las guías adaptadas para el contexto real de cada aula</a:t>
            </a:r>
          </a:p>
          <a:p>
            <a:r>
              <a:rPr lang="zh-CN" dirty="0"/>
              <a:t>4. Sistema de monitoreo pedagógico: el GOSRD al servicio del aprendizaje, no del control</a:t>
            </a:r>
          </a:p>
          <a:p>
            <a:r>
              <a:rPr lang="zh-CN" dirty="0"/>
              <a:t>5. Articulación interinstitucional: MINERD + UNICEF + INAFOCAM + territorio trabajando juntos</a:t>
            </a:r>
          </a:p>
          <a:p>
            <a:endParaRPr lang="zh-CN" dirty="0"/>
          </a:p>
          <a:p>
            <a:r>
              <a:rPr lang="zh-CN" dirty="0"/>
              <a:t>Énfasis oral: La interdependencia es clave — ninguna palanca funciona sola. Remover una debilita a las otras cuatro.</a:t>
            </a:r>
          </a:p>
          <a:p>
            <a:endParaRPr lang="zh-CN" dirty="0"/>
          </a:p>
          <a:p>
            <a:r>
              <a:rPr lang="zh-CN" dirty="0"/>
              <a:t>Tiempo estimado: ~3 minutos</a:t>
            </a:r>
          </a:p>
          <a:p>
            <a:endParaRPr lang="zh-CN" dirty="0"/>
          </a:p>
          <a:p>
            <a:r>
              <a:rPr lang="zh-CN" dirty="0"/>
              <a:t>Puente: "Pero el programa también tiene tensiones estructurales que debemos nombrar con honestidad."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LOGROS (2 min). Tono asertivo: NO es lista decorativa. Cada logro está respaldado por la evidencia que ya presentamos. El logro de 'tránsito de proyecto a política' es el más estratégico. El de 'cultura de evidencia' es el más institucionalmente innovador. El de 'empoderamiento docente' es el más humano. Pivote: 'Pero seríamos deshonestas si no nombráramos también lo que falta.'</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TENSIONES (2 min). Tono asertivo y respetuoso: nombrar sin desmerecer lo logrado. Frase clave: 'Lo asertivo aquí no es minimizar. Es señalar con precisión.' Las cinco tensiones son la agenda pendiente. La equidad no homogénea es la más estructural. La rotación de personal es la más operativamente urgente. La institucionalización presupuestaria es la condición de sostenibilidad.</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LECCIONES (2 min). Las cinco lecciones son la utilidad del estudio para política pública. Cada una es accionable. Mencionar que dialogan con experiencias internacionales: Tusome (Kenia), Todos a Aprender (Colombia), Leo Primero (Chile), PNAIC (Brasil). Dominicana no está sola en este camino. La cuarta lección (equidad como política activa) es la más urgente para el contexto.</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zh-CN" dirty="0"/>
              <a:t>Las recomendaciones — El sistema hablándose a sí mismo</a:t>
            </a:r>
          </a:p>
          <a:p>
            <a:endParaRPr lang="zh-CN" dirty="0"/>
          </a:p>
          <a:p>
            <a:r>
              <a:rPr lang="zh-CN" dirty="0"/>
              <a:t>"Estas recomendaciones vienen de las voces del sistema — de los propios actores que construyeron CON BASE. No son sugerencias externas: es el sistema hablándose a sí mismo con honestidad."</a:t>
            </a:r>
          </a:p>
          <a:p>
            <a:endParaRPr lang="zh-CN" dirty="0"/>
          </a:p>
          <a:p>
            <a:r>
              <a:rPr lang="zh-CN" dirty="0"/>
              <a:t>Puntos clave por recomendación:</a:t>
            </a:r>
          </a:p>
          <a:p>
            <a:r>
              <a:rPr lang="zh-CN" dirty="0"/>
              <a:t>1. Institucionalizar y financiar: sin normativa y presupuesto ordinario, todo es frágil. Es la más urgente.</a:t>
            </a:r>
          </a:p>
          <a:p>
            <a:r>
              <a:rPr lang="zh-CN" dirty="0"/>
              <a:t>2. Reducir la rotación: estabilidad de técnicos y docentes como condición — no como aspiración</a:t>
            </a:r>
          </a:p>
          <a:p>
            <a:r>
              <a:rPr lang="zh-CN" dirty="0"/>
              <a:t>3. Focalización redistributiva: los recursos deben llegar primero a los más alejados</a:t>
            </a:r>
          </a:p>
          <a:p>
            <a:r>
              <a:rPr lang="zh-CN" dirty="0"/>
              <a:t>4. Democratizar el GOSRD: que docentes y directores sean usuarios, no solo receptores de datos</a:t>
            </a:r>
          </a:p>
          <a:p>
            <a:r>
              <a:rPr lang="zh-CN" dirty="0"/>
              <a:t>5. Enfoque socioemocional: ya existe en la práctica — falta explicitarlo en la política</a:t>
            </a:r>
          </a:p>
          <a:p>
            <a:r>
              <a:rPr lang="zh-CN" dirty="0"/>
              <a:t>6. Sistematización permanente: la memoria institucional como herramienta viva, no solo como informe</a:t>
            </a:r>
          </a:p>
          <a:p>
            <a:endParaRPr lang="zh-CN" dirty="0"/>
          </a:p>
          <a:p>
            <a:r>
              <a:rPr lang="zh-CN" dirty="0"/>
              <a:t>Énfasis oral: Las recomendaciones 1 y 2 son las más urgentes — sin ellas, las demás no son sostenibles.</a:t>
            </a:r>
          </a:p>
          <a:p>
            <a:endParaRPr lang="zh-CN" dirty="0"/>
          </a:p>
          <a:p>
            <a:r>
              <a:rPr lang="zh-CN" dirty="0"/>
              <a:t>Tiempo estimado: ~3 minutos</a:t>
            </a:r>
          </a:p>
          <a:p>
            <a:endParaRPr lang="zh-CN" dirty="0"/>
          </a:p>
          <a:p>
            <a:r>
              <a:rPr lang="zh-CN" dirty="0"/>
              <a:t>Puente: "Vamos al cierre."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zh-CN" dirty="0"/>
              <a:t>Cierre — Lo que CON BASE le demostró al sistema</a:t>
            </a:r>
          </a:p>
          <a:p>
            <a:endParaRPr lang="zh-CN" dirty="0"/>
          </a:p>
          <a:p>
            <a:r>
              <a:rPr lang="zh-CN" dirty="0"/>
              <a:t>Pausa larga antes de leer la frase central. Dejar que el silencio trabaje.</a:t>
            </a:r>
          </a:p>
          <a:p>
            <a:endParaRPr lang="zh-CN" dirty="0"/>
          </a:p>
          <a:p>
            <a:r>
              <a:rPr lang="zh-CN" dirty="0"/>
              <a:t>"La transformación pedagógica es posible — cuando el sistema aprende desde adentro."</a:t>
            </a:r>
          </a:p>
          <a:p>
            <a:endParaRPr lang="zh-CN" dirty="0"/>
          </a:p>
          <a:p>
            <a:r>
              <a:rPr lang="zh-CN" dirty="0"/>
              <a:t>Puntos clave:</a:t>
            </a:r>
          </a:p>
          <a:p>
            <a:r>
              <a:rPr lang="zh-CN" dirty="0"/>
              <a:t>• El 70% de centros con transformación documentada: no es perfección, es evidencia de posibilidad</a:t>
            </a:r>
          </a:p>
          <a:p>
            <a:r>
              <a:rPr lang="zh-CN" dirty="0"/>
              <a:t>• De 65 centros en Villa Mella a 4,562 centros nacionales — eso es lo que se construyó en seis años</a:t>
            </a:r>
          </a:p>
          <a:p>
            <a:r>
              <a:rPr lang="zh-CN" dirty="0"/>
              <a:t>• Este programa es de los técnicos, los docentes y las familias que lo hicieron real</a:t>
            </a:r>
          </a:p>
          <a:p>
            <a:r>
              <a:rPr lang="zh-CN" dirty="0"/>
              <a:t>• El reto ahora es hacerlo permanente — con presupuesto propio, con normativa, con continuidad</a:t>
            </a:r>
          </a:p>
          <a:p>
            <a:endParaRPr lang="zh-CN" dirty="0"/>
          </a:p>
          <a:p>
            <a:r>
              <a:rPr lang="zh-CN" dirty="0"/>
              <a:t>Énfasis oral: Tono optimista pero honesto. El cierre no es triunfalista — es propositivo.</a:t>
            </a:r>
          </a:p>
          <a:p>
            <a:endParaRPr lang="zh-CN" dirty="0"/>
          </a:p>
          <a:p>
            <a:r>
              <a:rPr lang="zh-CN" dirty="0"/>
              <a:t>Tiempo estimado: ~2 minutos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zh-CN" dirty="0"/>
              <a:t>Agradecimientos y apertura al diálogo</a:t>
            </a:r>
          </a:p>
          <a:p>
            <a:endParaRPr lang="zh-CN" dirty="0"/>
          </a:p>
          <a:p>
            <a:r>
              <a:rPr lang="zh-CN" dirty="0"/>
              <a:t>"Gracias a todas las comunidades educativas, docentes, técnicos y familias que construyeron CON BASE — en cada aula, cada distrito, cada regional del país."</a:t>
            </a:r>
          </a:p>
          <a:p>
            <a:endParaRPr lang="zh-CN" dirty="0"/>
          </a:p>
          <a:p>
            <a:r>
              <a:rPr lang="zh-CN" dirty="0"/>
              <a:t>Puntos clave:</a:t>
            </a:r>
          </a:p>
          <a:p>
            <a:r>
              <a:rPr lang="zh-CN" dirty="0"/>
              <a:t>• Agradecer a las instituciones: MINERD, UNICEF, FLACSO, INAFOCAM, universidades</a:t>
            </a:r>
          </a:p>
          <a:p>
            <a:r>
              <a:rPr lang="zh-CN" dirty="0"/>
              <a:t>• Presentar nuevamente a las ponentes si aplica</a:t>
            </a:r>
          </a:p>
          <a:p>
            <a:r>
              <a:rPr lang="zh-CN" dirty="0"/>
              <a:t>• Información del próximo diálogo de la serie (completar con la fecha confirmada)</a:t>
            </a:r>
          </a:p>
          <a:p>
            <a:r>
              <a:rPr lang="zh-CN" dirty="0"/>
              <a:t>• Abrir el espacio al diálogo con una pregunta detonadora: "¿Qué condición consideran ustedes más urgente para que CON BASE sea permanente?"</a:t>
            </a:r>
          </a:p>
          <a:p>
            <a:endParaRPr lang="zh-CN" dirty="0"/>
          </a:p>
          <a:p>
            <a:r>
              <a:rPr lang="zh-CN" dirty="0"/>
              <a:t>Nota: No hay respuestas correctas en el diálogo — el objetivo es la conversación pública.</a:t>
            </a:r>
          </a:p>
          <a:p>
            <a:endParaRPr lang="zh-CN" dirty="0"/>
          </a:p>
          <a:p>
            <a:r>
              <a:rPr lang="zh-CN" dirty="0"/>
              <a:t>Tiempo estimado: ~2 minutos + preguntas (hasta completar los 40 minutos totales)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604F9-8905-1898-12E3-9730965E7D6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2670D7-E3C8-62EB-B2F7-2932992E0E4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C8435C3-F2F0-6DBB-87A5-FBCD0BE0D35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E1BE0DF-AAAF-2041-E38F-D0512723301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4EE115C-7562-6D61-644E-005420DADC6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9E57800C-05E6-0DB7-99F6-A34FCCEC598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6C98DA2D-CF71-2B1A-B03E-FBA2D277349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64765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zh-CN" dirty="0"/>
              <a:t>La radiografía de 2017 — tres cifras que sacudieron al sistema</a:t>
            </a:r>
          </a:p>
          <a:p>
            <a:endParaRPr lang="zh-CN" dirty="0"/>
          </a:p>
          <a:p>
            <a:r>
              <a:rPr lang="zh-CN" dirty="0"/>
              <a:t>"Estos números no son cifras abstractas: son niños y niñas reales, en aulas reales, con maestros reales que merecían más apoyo del que recibían."</a:t>
            </a:r>
          </a:p>
          <a:p>
            <a:endParaRPr lang="zh-CN" dirty="0"/>
          </a:p>
          <a:p>
            <a:r>
              <a:rPr lang="zh-CN" dirty="0"/>
              <a:t>Puntos clave:</a:t>
            </a:r>
          </a:p>
          <a:p>
            <a:r>
              <a:rPr lang="zh-CN" dirty="0"/>
              <a:t>• 88% sin competencias en Lengua Española (3.er grado, EDN 2017): casi 9 de cada 10 estudiantes</a:t>
            </a:r>
          </a:p>
          <a:p>
            <a:r>
              <a:rPr lang="zh-CN" dirty="0"/>
              <a:t>• 73% con deficiencias en Matemáticas: no es la excepción, es la norma del sistema</a:t>
            </a:r>
          </a:p>
          <a:p>
            <a:r>
              <a:rPr lang="zh-CN" dirty="0"/>
              <a:t>• 62.3% de niños de 10 años que no comprenden un texto simple (MEPyD/UNICEF 2022): confirmación independiente</a:t>
            </a:r>
          </a:p>
          <a:p>
            <a:r>
              <a:rPr lang="zh-CN" dirty="0"/>
              <a:t>• Dos fuentes distintas — años distintos — que se confirman mutuamente: la crisis era real y persistente</a:t>
            </a:r>
          </a:p>
          <a:p>
            <a:endParaRPr lang="zh-CN" dirty="0"/>
          </a:p>
          <a:p>
            <a:r>
              <a:rPr lang="zh-CN" dirty="0"/>
              <a:t>Énfasis oral: Evitar lectura directa de los números. Decirlos con pausa. Dejar que la sala los asimile.</a:t>
            </a:r>
          </a:p>
          <a:p>
            <a:endParaRPr lang="zh-CN" dirty="0"/>
          </a:p>
          <a:p>
            <a:r>
              <a:rPr lang="zh-CN" dirty="0"/>
              <a:t>Tiempo estimado: ~3 minutos</a:t>
            </a:r>
          </a:p>
          <a:p>
            <a:endParaRPr lang="zh-CN" dirty="0"/>
          </a:p>
          <a:p>
            <a:r>
              <a:rPr lang="zh-CN" dirty="0"/>
              <a:t>Puente: "¿Cuáles eran las causas detrás de estos números?"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zh-CN" dirty="0"/>
              <a:t>Las causas — no era un problema de voluntad docente</a:t>
            </a:r>
          </a:p>
          <a:p>
            <a:endParaRPr lang="zh-CN" dirty="0"/>
          </a:p>
          <a:p>
            <a:r>
              <a:rPr lang="zh-CN" dirty="0"/>
              <a:t>"El maestro no era el problema. El sistema que lo dejaba solo, sin formación continua, sin acompañamiento, sin herramientas — ese era el problema."</a:t>
            </a:r>
          </a:p>
          <a:p>
            <a:endParaRPr lang="zh-CN" dirty="0"/>
          </a:p>
          <a:p>
            <a:r>
              <a:rPr lang="zh-CN" dirty="0"/>
              <a:t>Puntos clave:</a:t>
            </a:r>
          </a:p>
          <a:p>
            <a:r>
              <a:rPr lang="zh-CN" dirty="0"/>
              <a:t>• Las seis causas identificadas en la sistematización FLACSO son sistémicas, no individuales</a:t>
            </a:r>
          </a:p>
          <a:p>
            <a:r>
              <a:rPr lang="zh-CN" dirty="0"/>
              <a:t>• Las prácticas memorísticas no son culpa del docente — son resultado de una formación inicial insuficiente y sin seguimiento</a:t>
            </a:r>
          </a:p>
          <a:p>
            <a:r>
              <a:rPr lang="zh-CN" dirty="0"/>
              <a:t>• La ausencia de monitoreo pedagógico significa que nadie sabía qué pasaba realmente en las aulas</a:t>
            </a:r>
          </a:p>
          <a:p>
            <a:r>
              <a:rPr lang="zh-CN" dirty="0"/>
              <a:t>• Las brechas urbano-rural no son nuevas — pero CON BASE las hizo visibles y accionables</a:t>
            </a:r>
          </a:p>
          <a:p>
            <a:endParaRPr lang="zh-CN" dirty="0"/>
          </a:p>
          <a:p>
            <a:r>
              <a:rPr lang="zh-CN" dirty="0"/>
              <a:t>Nota metodológica: El orden de las barras refleja la sistematización cualitativa FLACSO, no una encuesta estadística con margen de error. Aclararlo si se pregunta.</a:t>
            </a:r>
          </a:p>
          <a:p>
            <a:endParaRPr lang="zh-CN" dirty="0"/>
          </a:p>
          <a:p>
            <a:r>
              <a:rPr lang="zh-CN" dirty="0"/>
              <a:t>Tiempo estimado: ~2 minutos</a:t>
            </a:r>
          </a:p>
          <a:p>
            <a:endParaRPr lang="zh-CN" dirty="0"/>
          </a:p>
          <a:p>
            <a:r>
              <a:rPr lang="zh-CN" dirty="0"/>
              <a:t>Puente: "CON BASE nació para responder exactamente a estas causas. Veamos cómo."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QUÉ ES CON BASE (2 min). Leer la definición en voz pausada — es la idea fuerza. Tres objetivos: aprendizajes (qué), enseñanza (cómo), sistema (dónde y para que dure). Frase de apoyo: 'No es un proyecto, es una política. Esa distinción cambia todo y volveremos a ella al cierre.' Pivote: 'Pero CON BASE no se diseñó en un escritorio. Nació de una experiencia concreta.'</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zh-CN" dirty="0"/>
              <a:t>El recorrido — seis años de aprendizaje institucional</a:t>
            </a:r>
          </a:p>
          <a:p>
            <a:endParaRPr lang="zh-CN" dirty="0"/>
          </a:p>
          <a:p>
            <a:r>
              <a:rPr lang="zh-CN" dirty="0"/>
              <a:t>"Este cronograma es también un cronograma de aprendizaje: cada etapa nació de evaluar la anterior. No se importó un modelo — se construyó uno propio, desde la práctica dominicana."</a:t>
            </a:r>
          </a:p>
          <a:p>
            <a:endParaRPr lang="zh-CN" dirty="0"/>
          </a:p>
          <a:p>
            <a:r>
              <a:rPr lang="zh-CN" dirty="0"/>
              <a:t>Puntos clave:</a:t>
            </a:r>
          </a:p>
          <a:p>
            <a:r>
              <a:rPr lang="zh-CN" dirty="0"/>
              <a:t>• 2018: Villa Mella como laboratorio deliberado. 65 centros, 429 docentes, 4,267 estudiantes. "Todo lo que es CON BASE nació ahí."</a:t>
            </a:r>
          </a:p>
          <a:p>
            <a:r>
              <a:rPr lang="zh-CN" dirty="0"/>
              <a:t>• 2021: Reformulación honesta — revisaron lo que no funcionaba y lo ajustaron antes de escalar</a:t>
            </a:r>
          </a:p>
          <a:p>
            <a:r>
              <a:rPr lang="zh-CN" dirty="0"/>
              <a:t>• 2022: El Acta Interinstitucional MINERD–INAFOCAM–UNICEF: gobernanza compartida formalizada</a:t>
            </a:r>
          </a:p>
          <a:p>
            <a:r>
              <a:rPr lang="zh-CN" dirty="0"/>
              <a:t>• 2023–2024: La Ordenanza 1-2023 convierte CON BASE en política de Estado, no solo en proyecto</a:t>
            </a:r>
          </a:p>
          <a:p>
            <a:endParaRPr lang="zh-CN" dirty="0"/>
          </a:p>
          <a:p>
            <a:r>
              <a:rPr lang="zh-CN" dirty="0"/>
              <a:t>Énfasis oral: El salto de 65 centros a 4,562 no fue automático — fue el resultado de evidencia acumulada y decisión política valiente.</a:t>
            </a:r>
          </a:p>
          <a:p>
            <a:endParaRPr lang="zh-CN" dirty="0"/>
          </a:p>
          <a:p>
            <a:r>
              <a:rPr lang="zh-CN" dirty="0"/>
              <a:t>Tiempo estimado: ~3 minutos</a:t>
            </a:r>
          </a:p>
          <a:p>
            <a:endParaRPr lang="zh-CN" dirty="0"/>
          </a:p>
          <a:p>
            <a:r>
              <a:rPr lang="zh-CN" dirty="0"/>
              <a:t>Puente: "¿Qué dimensión tiene CON BASE hoy?"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zh-CN" dirty="0"/>
              <a:t>El alcance — de piloto a política nacional</a:t>
            </a:r>
          </a:p>
          <a:p>
            <a:endParaRPr lang="zh-CN" dirty="0"/>
          </a:p>
          <a:p>
            <a:r>
              <a:rPr lang="zh-CN" dirty="0"/>
              <a:t>"Esto no es un proyecto piloto. Es una política de Estado con cobertura nacional. Y llegó así porque se construyó con evidencia."</a:t>
            </a:r>
          </a:p>
          <a:p>
            <a:endParaRPr lang="zh-CN" dirty="0"/>
          </a:p>
          <a:p>
            <a:r>
              <a:rPr lang="zh-CN" dirty="0"/>
              <a:t>Puntos clave:</a:t>
            </a:r>
          </a:p>
          <a:p>
            <a:r>
              <a:rPr lang="zh-CN" dirty="0"/>
              <a:t>• 122 distritos: cobertura de todo el territorio nacional, sin excepción</a:t>
            </a:r>
          </a:p>
          <a:p>
            <a:r>
              <a:rPr lang="zh-CN" dirty="0"/>
              <a:t>• 18 regionales: las 18 regionales del país — ninguna quedó fuera</a:t>
            </a:r>
          </a:p>
          <a:p>
            <a:r>
              <a:rPr lang="zh-CN" dirty="0"/>
              <a:t>• 4,562 centros: la escala del cambio es inédita en la historia reciente de la política educativa dominicana</a:t>
            </a:r>
          </a:p>
          <a:p>
            <a:r>
              <a:rPr lang="zh-CN" dirty="0"/>
              <a:t>• +26,000 docentes: formación real, acompañada, no solo talleres de un día</a:t>
            </a:r>
          </a:p>
          <a:p>
            <a:endParaRPr lang="zh-CN" dirty="0"/>
          </a:p>
          <a:p>
            <a:r>
              <a:rPr lang="zh-CN" dirty="0"/>
              <a:t>Énfasis oral: No leer los números — decirlos con convicción. "Veintiséis mil docentes. Cuatro mil quinientos sesenta y dos centros. Eso es CON BASE hoy."</a:t>
            </a:r>
          </a:p>
          <a:p>
            <a:endParaRPr lang="zh-CN" dirty="0"/>
          </a:p>
          <a:p>
            <a:r>
              <a:rPr lang="zh-CN" dirty="0"/>
              <a:t>Tiempo estimado: ~2 minutos</a:t>
            </a:r>
          </a:p>
          <a:p>
            <a:endParaRPr lang="zh-CN" dirty="0"/>
          </a:p>
          <a:p>
            <a:r>
              <a:rPr lang="zh-CN" dirty="0"/>
              <a:t>Puente: "Pero ¿cómo funciona exactamente? Hay tres componentes que trabajan juntos."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TRES COMPONENTES (1.5 min). Insistir en que NO son tres líneas paralelas: son tres dimensiones que se refuerzan. Sin materiales, no hay enseñanza. Sin datos, no hay decisiones. Sin articulación, no hay sostenibilidad. Vamos a ver cada uno con un poco más de detalle. Pivote al slide 7.</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zh-CN" dirty="0"/>
              <a:t>Pilar 1 — Las guías como andamiaje, no como receta</a:t>
            </a:r>
          </a:p>
          <a:p>
            <a:endParaRPr lang="zh-CN" dirty="0"/>
          </a:p>
          <a:p>
            <a:r>
              <a:rPr lang="zh-CN" dirty="0"/>
              <a:t>"Las guías no le dicen al maestro qué pensar — le ayudan a organizar lo que ya sabe. Y cuando el docente las apropia, ocurre algo cualitativamente diferente en el aula."</a:t>
            </a:r>
          </a:p>
          <a:p>
            <a:endParaRPr lang="zh-CN" dirty="0"/>
          </a:p>
          <a:p>
            <a:r>
              <a:rPr lang="zh-CN" dirty="0"/>
              <a:t>Puntos clave:</a:t>
            </a:r>
          </a:p>
          <a:p>
            <a:r>
              <a:rPr lang="zh-CN" dirty="0"/>
              <a:t>• Guías para 1.°, 2.° y 3.° grado en Lengua y Matemáticas — alineadas al currículo nacional</a:t>
            </a:r>
          </a:p>
          <a:p>
            <a:r>
              <a:rPr lang="zh-CN" dirty="0"/>
              <a:t>• Adaptadas para DUA (Diseño Universal para el Aprendizaje): multigrado, diversidad, ruralidad</a:t>
            </a:r>
          </a:p>
          <a:p>
            <a:r>
              <a:rPr lang="zh-CN" dirty="0"/>
              <a:t>• 725,465 fascículos distribuidos en 2023–2024: escala real, no simbólica</a:t>
            </a:r>
          </a:p>
          <a:p>
            <a:r>
              <a:rPr lang="zh-CN" dirty="0"/>
              <a:t>• Las comunidades de práctica: el aprendizaje entre pares es más potente que el taller unidireccional</a:t>
            </a:r>
          </a:p>
          <a:p>
            <a:endParaRPr lang="zh-CN" dirty="0"/>
          </a:p>
          <a:p>
            <a:r>
              <a:rPr lang="zh-CN" dirty="0"/>
              <a:t>Énfasis oral: La cita del técnico distrital ("la guía propone que el maestro sea un facilitador") es el corazón de este pilar — decirla despacio.</a:t>
            </a:r>
          </a:p>
          <a:p>
            <a:endParaRPr lang="zh-CN" dirty="0"/>
          </a:p>
          <a:p>
            <a:r>
              <a:rPr lang="zh-CN" dirty="0"/>
              <a:t>Tiempo estimado: ~2 minutos</a:t>
            </a:r>
          </a:p>
          <a:p>
            <a:endParaRPr lang="zh-CN" dirty="0"/>
          </a:p>
          <a:p>
            <a:r>
              <a:rPr lang="zh-CN" dirty="0"/>
              <a:t>Puente: "Para que la enseñanza mejore, necesitamos saber qué está pasando en el aula. Ahí entra el GOSRD."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02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07_0.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8_0.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09_0.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microsoft.com/office/2018/10/relationships/comments" Target="../comments/modernComment_10A_0.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0D_0.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0_0.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18_0.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01_0.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16_0.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06_0.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BE57ED4-548D-17E9-DB95-C44732440B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400" y="1342595"/>
            <a:ext cx="2895600" cy="1574431"/>
          </a:xfrm>
          <a:prstGeom prst="rect">
            <a:avLst/>
          </a:prstGeom>
        </p:spPr>
      </p:pic>
      <p:grpSp>
        <p:nvGrpSpPr>
          <p:cNvPr id="2" name="Group 2"/>
          <p:cNvGrpSpPr/>
          <p:nvPr/>
        </p:nvGrpSpPr>
        <p:grpSpPr>
          <a:xfrm>
            <a:off x="-1159497" y="5813063"/>
            <a:ext cx="4847882" cy="2259552"/>
            <a:chOff x="0" y="0"/>
            <a:chExt cx="9695764" cy="4519104"/>
          </a:xfrm>
        </p:grpSpPr>
        <p:sp>
          <p:nvSpPr>
            <p:cNvPr id="3" name="Freeform 3"/>
            <p:cNvSpPr/>
            <p:nvPr/>
          </p:nvSpPr>
          <p:spPr>
            <a:xfrm>
              <a:off x="0" y="0"/>
              <a:ext cx="9695815" cy="4519168"/>
            </a:xfrm>
            <a:custGeom>
              <a:avLst/>
              <a:gdLst/>
              <a:ahLst/>
              <a:cxnLst/>
              <a:rect l="l" t="t" r="r" b="b"/>
              <a:pathLst>
                <a:path w="9695815" h="4519168">
                  <a:moveTo>
                    <a:pt x="0" y="2259584"/>
                  </a:moveTo>
                  <a:lnTo>
                    <a:pt x="4847844" y="0"/>
                  </a:lnTo>
                  <a:lnTo>
                    <a:pt x="9695815" y="2259584"/>
                  </a:lnTo>
                  <a:lnTo>
                    <a:pt x="4847844" y="4519168"/>
                  </a:lnTo>
                  <a:close/>
                </a:path>
              </a:pathLst>
            </a:custGeom>
            <a:solidFill>
              <a:srgbClr val="EE3B42"/>
            </a:solidFill>
          </p:spPr>
          <p:txBody>
            <a:bodyPr/>
            <a:lstStyle/>
            <a:p>
              <a:endParaRPr lang="en-DO" sz="1200"/>
            </a:p>
          </p:txBody>
        </p:sp>
      </p:grpSp>
      <p:grpSp>
        <p:nvGrpSpPr>
          <p:cNvPr id="4" name="Group 4"/>
          <p:cNvGrpSpPr/>
          <p:nvPr/>
        </p:nvGrpSpPr>
        <p:grpSpPr>
          <a:xfrm>
            <a:off x="1483792" y="6064313"/>
            <a:ext cx="4847882" cy="3264948"/>
            <a:chOff x="0" y="0"/>
            <a:chExt cx="9695764" cy="6529896"/>
          </a:xfrm>
        </p:grpSpPr>
        <p:sp>
          <p:nvSpPr>
            <p:cNvPr id="5" name="Freeform 5"/>
            <p:cNvSpPr/>
            <p:nvPr/>
          </p:nvSpPr>
          <p:spPr>
            <a:xfrm>
              <a:off x="0" y="0"/>
              <a:ext cx="9695815" cy="6529959"/>
            </a:xfrm>
            <a:custGeom>
              <a:avLst/>
              <a:gdLst/>
              <a:ahLst/>
              <a:cxnLst/>
              <a:rect l="l" t="t" r="r" b="b"/>
              <a:pathLst>
                <a:path w="9695815" h="6529959">
                  <a:moveTo>
                    <a:pt x="0" y="3264916"/>
                  </a:moveTo>
                  <a:lnTo>
                    <a:pt x="4847844" y="0"/>
                  </a:lnTo>
                  <a:lnTo>
                    <a:pt x="9695815" y="3264916"/>
                  </a:lnTo>
                  <a:lnTo>
                    <a:pt x="4847844" y="6529959"/>
                  </a:lnTo>
                  <a:close/>
                </a:path>
              </a:pathLst>
            </a:custGeom>
            <a:solidFill>
              <a:srgbClr val="207FC2"/>
            </a:solidFill>
          </p:spPr>
          <p:txBody>
            <a:bodyPr/>
            <a:lstStyle/>
            <a:p>
              <a:endParaRPr lang="en-DO" sz="1200"/>
            </a:p>
          </p:txBody>
        </p:sp>
      </p:grpSp>
      <p:grpSp>
        <p:nvGrpSpPr>
          <p:cNvPr id="6" name="Group 6"/>
          <p:cNvGrpSpPr/>
          <p:nvPr/>
        </p:nvGrpSpPr>
        <p:grpSpPr>
          <a:xfrm>
            <a:off x="9409843" y="5728221"/>
            <a:ext cx="4847882" cy="2259552"/>
            <a:chOff x="0" y="0"/>
            <a:chExt cx="9695764" cy="4519104"/>
          </a:xfrm>
        </p:grpSpPr>
        <p:sp>
          <p:nvSpPr>
            <p:cNvPr id="7" name="Freeform 7"/>
            <p:cNvSpPr/>
            <p:nvPr/>
          </p:nvSpPr>
          <p:spPr>
            <a:xfrm>
              <a:off x="0" y="0"/>
              <a:ext cx="9695815" cy="4519168"/>
            </a:xfrm>
            <a:custGeom>
              <a:avLst/>
              <a:gdLst/>
              <a:ahLst/>
              <a:cxnLst/>
              <a:rect l="l" t="t" r="r" b="b"/>
              <a:pathLst>
                <a:path w="9695815" h="4519168">
                  <a:moveTo>
                    <a:pt x="0" y="2259584"/>
                  </a:moveTo>
                  <a:lnTo>
                    <a:pt x="4847844" y="0"/>
                  </a:lnTo>
                  <a:lnTo>
                    <a:pt x="9695815" y="2259584"/>
                  </a:lnTo>
                  <a:lnTo>
                    <a:pt x="4847844" y="4519168"/>
                  </a:lnTo>
                  <a:close/>
                </a:path>
              </a:pathLst>
            </a:custGeom>
            <a:solidFill>
              <a:srgbClr val="F99E24"/>
            </a:solidFill>
          </p:spPr>
          <p:txBody>
            <a:bodyPr/>
            <a:lstStyle/>
            <a:p>
              <a:endParaRPr lang="en-DO" sz="1200"/>
            </a:p>
          </p:txBody>
        </p:sp>
      </p:grpSp>
      <p:grpSp>
        <p:nvGrpSpPr>
          <p:cNvPr id="8" name="Group 8"/>
          <p:cNvGrpSpPr/>
          <p:nvPr/>
        </p:nvGrpSpPr>
        <p:grpSpPr>
          <a:xfrm>
            <a:off x="9768059" y="-768089"/>
            <a:ext cx="4847882" cy="1536173"/>
            <a:chOff x="0" y="0"/>
            <a:chExt cx="9695764" cy="3072346"/>
          </a:xfrm>
        </p:grpSpPr>
        <p:sp>
          <p:nvSpPr>
            <p:cNvPr id="9" name="Freeform 9"/>
            <p:cNvSpPr/>
            <p:nvPr/>
          </p:nvSpPr>
          <p:spPr>
            <a:xfrm>
              <a:off x="0" y="0"/>
              <a:ext cx="9695815" cy="3072384"/>
            </a:xfrm>
            <a:custGeom>
              <a:avLst/>
              <a:gdLst/>
              <a:ahLst/>
              <a:cxnLst/>
              <a:rect l="l" t="t" r="r" b="b"/>
              <a:pathLst>
                <a:path w="9695815" h="3072384">
                  <a:moveTo>
                    <a:pt x="0" y="1536192"/>
                  </a:moveTo>
                  <a:lnTo>
                    <a:pt x="4847844" y="0"/>
                  </a:lnTo>
                  <a:lnTo>
                    <a:pt x="9695815" y="1536192"/>
                  </a:lnTo>
                  <a:lnTo>
                    <a:pt x="4847844" y="3072384"/>
                  </a:lnTo>
                  <a:close/>
                </a:path>
              </a:pathLst>
            </a:custGeom>
            <a:solidFill>
              <a:srgbClr val="EE3B42"/>
            </a:solidFill>
          </p:spPr>
          <p:txBody>
            <a:bodyPr/>
            <a:lstStyle/>
            <a:p>
              <a:endParaRPr lang="en-DO" sz="1200"/>
            </a:p>
          </p:txBody>
        </p:sp>
      </p:grpSp>
      <p:grpSp>
        <p:nvGrpSpPr>
          <p:cNvPr id="10" name="Group 10"/>
          <p:cNvGrpSpPr/>
          <p:nvPr/>
        </p:nvGrpSpPr>
        <p:grpSpPr>
          <a:xfrm>
            <a:off x="-2423941" y="-1145648"/>
            <a:ext cx="4847882" cy="1536173"/>
            <a:chOff x="0" y="0"/>
            <a:chExt cx="9695764" cy="3072346"/>
          </a:xfrm>
        </p:grpSpPr>
        <p:sp>
          <p:nvSpPr>
            <p:cNvPr id="11" name="Freeform 11"/>
            <p:cNvSpPr/>
            <p:nvPr/>
          </p:nvSpPr>
          <p:spPr>
            <a:xfrm>
              <a:off x="0" y="0"/>
              <a:ext cx="9695815" cy="3072384"/>
            </a:xfrm>
            <a:custGeom>
              <a:avLst/>
              <a:gdLst/>
              <a:ahLst/>
              <a:cxnLst/>
              <a:rect l="l" t="t" r="r" b="b"/>
              <a:pathLst>
                <a:path w="9695815" h="3072384">
                  <a:moveTo>
                    <a:pt x="0" y="1536192"/>
                  </a:moveTo>
                  <a:lnTo>
                    <a:pt x="4847844" y="0"/>
                  </a:lnTo>
                  <a:lnTo>
                    <a:pt x="9695815" y="1536192"/>
                  </a:lnTo>
                  <a:lnTo>
                    <a:pt x="4847844" y="3072384"/>
                  </a:lnTo>
                  <a:close/>
                </a:path>
              </a:pathLst>
            </a:custGeom>
            <a:solidFill>
              <a:srgbClr val="FFCA6A"/>
            </a:solidFill>
          </p:spPr>
          <p:txBody>
            <a:bodyPr/>
            <a:lstStyle/>
            <a:p>
              <a:endParaRPr lang="en-DO" sz="1200"/>
            </a:p>
          </p:txBody>
        </p:sp>
      </p:grpSp>
      <p:grpSp>
        <p:nvGrpSpPr>
          <p:cNvPr id="12" name="Group 12"/>
          <p:cNvGrpSpPr/>
          <p:nvPr/>
        </p:nvGrpSpPr>
        <p:grpSpPr>
          <a:xfrm>
            <a:off x="2336801" y="1242658"/>
            <a:ext cx="2277019" cy="1774303"/>
            <a:chOff x="0" y="0"/>
            <a:chExt cx="5292242" cy="4123830"/>
          </a:xfrm>
        </p:grpSpPr>
        <p:sp>
          <p:nvSpPr>
            <p:cNvPr id="13" name="Freeform 13"/>
            <p:cNvSpPr/>
            <p:nvPr/>
          </p:nvSpPr>
          <p:spPr>
            <a:xfrm>
              <a:off x="0" y="0"/>
              <a:ext cx="5292217" cy="4123817"/>
            </a:xfrm>
            <a:custGeom>
              <a:avLst/>
              <a:gdLst/>
              <a:ahLst/>
              <a:cxnLst/>
              <a:rect l="l" t="t" r="r" b="b"/>
              <a:pathLst>
                <a:path w="5292217" h="4123817">
                  <a:moveTo>
                    <a:pt x="0" y="0"/>
                  </a:moveTo>
                  <a:lnTo>
                    <a:pt x="5292217" y="0"/>
                  </a:lnTo>
                  <a:lnTo>
                    <a:pt x="5292217" y="4123817"/>
                  </a:lnTo>
                  <a:lnTo>
                    <a:pt x="0" y="4123817"/>
                  </a:lnTo>
                  <a:lnTo>
                    <a:pt x="0" y="0"/>
                  </a:lnTo>
                  <a:close/>
                </a:path>
              </a:pathLst>
            </a:custGeom>
            <a:blipFill>
              <a:blip r:embed="rId4"/>
              <a:stretch>
                <a:fillRect r="-7"/>
              </a:stretch>
            </a:blipFill>
          </p:spPr>
          <p:txBody>
            <a:bodyPr/>
            <a:lstStyle/>
            <a:p>
              <a:endParaRPr lang="en-DO" sz="1200"/>
            </a:p>
          </p:txBody>
        </p:sp>
      </p:grpSp>
      <p:grpSp>
        <p:nvGrpSpPr>
          <p:cNvPr id="14" name="Group 14"/>
          <p:cNvGrpSpPr/>
          <p:nvPr/>
        </p:nvGrpSpPr>
        <p:grpSpPr>
          <a:xfrm>
            <a:off x="4224357" y="3164936"/>
            <a:ext cx="3743287" cy="2500147"/>
            <a:chOff x="0" y="0"/>
            <a:chExt cx="7486574" cy="5000295"/>
          </a:xfrm>
        </p:grpSpPr>
        <p:sp>
          <p:nvSpPr>
            <p:cNvPr id="15" name="Freeform 15"/>
            <p:cNvSpPr/>
            <p:nvPr/>
          </p:nvSpPr>
          <p:spPr>
            <a:xfrm>
              <a:off x="0" y="0"/>
              <a:ext cx="7486523" cy="5000244"/>
            </a:xfrm>
            <a:custGeom>
              <a:avLst/>
              <a:gdLst/>
              <a:ahLst/>
              <a:cxnLst/>
              <a:rect l="l" t="t" r="r" b="b"/>
              <a:pathLst>
                <a:path w="7486523" h="5000244">
                  <a:moveTo>
                    <a:pt x="0" y="0"/>
                  </a:moveTo>
                  <a:lnTo>
                    <a:pt x="7486523" y="0"/>
                  </a:lnTo>
                  <a:lnTo>
                    <a:pt x="7486523" y="5000244"/>
                  </a:lnTo>
                  <a:lnTo>
                    <a:pt x="0" y="5000244"/>
                  </a:lnTo>
                  <a:lnTo>
                    <a:pt x="0" y="0"/>
                  </a:lnTo>
                  <a:close/>
                </a:path>
              </a:pathLst>
            </a:custGeom>
            <a:blipFill>
              <a:blip r:embed="rId5"/>
              <a:stretch>
                <a:fillRect b="-1"/>
              </a:stretch>
            </a:blipFill>
          </p:spPr>
          <p:txBody>
            <a:bodyPr/>
            <a:lstStyle/>
            <a:p>
              <a:endParaRPr lang="en-DO" sz="120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8F7F4"/>
          </a:solidFill>
          <a:ln>
            <a:noFill/>
          </a:ln>
        </p:spPr>
        <p:txBody>
          <a:bodyPr/>
          <a:lstStyle/>
          <a:p>
            <a:endParaRPr lang="en-US"/>
          </a:p>
        </p:txBody>
      </p:sp>
      <p:sp>
        <p:nvSpPr>
          <p:cNvPr id="3" name="Rectangle 3"/>
          <p:cNvSpPr/>
          <p:nvPr/>
        </p:nvSpPr>
        <p:spPr>
          <a:xfrm>
            <a:off x="0" y="0"/>
            <a:ext cx="57150" cy="6858000"/>
          </a:xfrm>
          <a:prstGeom prst="rect">
            <a:avLst/>
          </a:prstGeom>
          <a:solidFill>
            <a:srgbClr val="00AEEF"/>
          </a:solidFill>
          <a:ln>
            <a:noFill/>
          </a:ln>
        </p:spPr>
        <p:txBody>
          <a:bodyPr/>
          <a:lstStyle/>
          <a:p>
            <a:endParaRPr lang="en-US"/>
          </a:p>
        </p:txBody>
      </p:sp>
      <p:sp>
        <p:nvSpPr>
          <p:cNvPr id="4" name="Rectangle 4"/>
          <p:cNvSpPr/>
          <p:nvPr/>
        </p:nvSpPr>
        <p:spPr>
          <a:xfrm>
            <a:off x="57150" y="0"/>
            <a:ext cx="2952750" cy="6858000"/>
          </a:xfrm>
          <a:prstGeom prst="rect">
            <a:avLst/>
          </a:prstGeom>
          <a:solidFill>
            <a:srgbClr val="00AEEF"/>
          </a:solidFill>
          <a:ln>
            <a:noFill/>
          </a:ln>
        </p:spPr>
        <p:txBody>
          <a:bodyPr/>
          <a:lstStyle/>
          <a:p>
            <a:endParaRPr lang="en-US"/>
          </a:p>
        </p:txBody>
      </p:sp>
      <p:sp>
        <p:nvSpPr>
          <p:cNvPr id="5" name="TextBox 5"/>
          <p:cNvSpPr txBox="1"/>
          <p:nvPr/>
        </p:nvSpPr>
        <p:spPr>
          <a:xfrm>
            <a:off x="3187065" y="381952"/>
            <a:ext cx="2860624" cy="213360"/>
          </a:xfrm>
          <a:prstGeom prst="rect">
            <a:avLst/>
          </a:prstGeom>
          <a:noFill/>
          <a:ln>
            <a:noFill/>
          </a:ln>
        </p:spPr>
        <p:txBody>
          <a:bodyPr wrap="none" lIns="0" tIns="0" rIns="0" bIns="0" anchor="t" anchorCtr="0">
            <a:spAutoFit/>
          </a:bodyPr>
          <a:lstStyle/>
          <a:p>
            <a:pPr algn="l"/>
            <a:r>
              <a:rPr lang="zh-CN" sz="1050" b="1" dirty="0">
                <a:solidFill>
                  <a:srgbClr val="1A4F8C"/>
                </a:solidFill>
                <a:latin typeface="Calibri"/>
                <a:ea typeface="Microsoft YaHei"/>
                <a:cs typeface="Calibri"/>
              </a:rPr>
              <a:t>BLOQUE 3 · CÓMO FUNCIONA CON BASE</a:t>
            </a:r>
          </a:p>
        </p:txBody>
      </p:sp>
      <p:sp>
        <p:nvSpPr>
          <p:cNvPr id="6" name="Freeform 6"/>
          <p:cNvSpPr/>
          <p:nvPr/>
        </p:nvSpPr>
        <p:spPr>
          <a:xfrm>
            <a:off x="981065" y="1428750"/>
            <a:ext cx="762021" cy="952500"/>
          </a:xfrm>
          <a:custGeom>
            <a:avLst/>
            <a:gdLst/>
            <a:ahLst/>
            <a:cxnLst/>
            <a:rect l="l" t="t" r="r" b="b"/>
            <a:pathLst>
              <a:path w="762021" h="952500">
                <a:moveTo>
                  <a:pt x="666618" y="103346"/>
                </a:moveTo>
                <a:cubicBezTo>
                  <a:pt x="723785" y="123490"/>
                  <a:pt x="762021" y="177512"/>
                  <a:pt x="762010" y="238125"/>
                </a:cubicBezTo>
                <a:lnTo>
                  <a:pt x="762010" y="809625"/>
                </a:lnTo>
                <a:cubicBezTo>
                  <a:pt x="762010" y="888533"/>
                  <a:pt x="698043" y="952500"/>
                  <a:pt x="619135" y="952500"/>
                </a:cubicBezTo>
                <a:lnTo>
                  <a:pt x="142885" y="952500"/>
                </a:lnTo>
                <a:cubicBezTo>
                  <a:pt x="63978" y="952500"/>
                  <a:pt x="10" y="888533"/>
                  <a:pt x="10" y="809625"/>
                </a:cubicBezTo>
                <a:lnTo>
                  <a:pt x="10" y="238125"/>
                </a:lnTo>
                <a:cubicBezTo>
                  <a:pt x="0" y="177512"/>
                  <a:pt x="38236" y="123490"/>
                  <a:pt x="95403" y="103346"/>
                </a:cubicBezTo>
                <a:cubicBezTo>
                  <a:pt x="99741" y="205327"/>
                  <a:pt x="183688" y="285766"/>
                  <a:pt x="285760" y="285750"/>
                </a:cubicBezTo>
                <a:lnTo>
                  <a:pt x="476260" y="285750"/>
                </a:lnTo>
                <a:cubicBezTo>
                  <a:pt x="574045" y="285759"/>
                  <a:pt x="655956" y="211730"/>
                  <a:pt x="665808" y="114443"/>
                </a:cubicBezTo>
                <a:close/>
                <a:moveTo>
                  <a:pt x="238135" y="476250"/>
                </a:moveTo>
                <a:cubicBezTo>
                  <a:pt x="211833" y="476250"/>
                  <a:pt x="190510" y="497572"/>
                  <a:pt x="190510" y="523875"/>
                </a:cubicBezTo>
                <a:lnTo>
                  <a:pt x="190510" y="714375"/>
                </a:lnTo>
                <a:cubicBezTo>
                  <a:pt x="190510" y="740678"/>
                  <a:pt x="211833" y="762000"/>
                  <a:pt x="238135" y="762000"/>
                </a:cubicBezTo>
                <a:cubicBezTo>
                  <a:pt x="264438" y="762000"/>
                  <a:pt x="285760" y="740678"/>
                  <a:pt x="285760" y="714375"/>
                </a:cubicBezTo>
                <a:lnTo>
                  <a:pt x="285760" y="523875"/>
                </a:lnTo>
                <a:cubicBezTo>
                  <a:pt x="285760" y="497572"/>
                  <a:pt x="264438" y="476250"/>
                  <a:pt x="238135" y="476250"/>
                </a:cubicBezTo>
                <a:moveTo>
                  <a:pt x="381010" y="619125"/>
                </a:moveTo>
                <a:cubicBezTo>
                  <a:pt x="354708" y="619125"/>
                  <a:pt x="333385" y="640447"/>
                  <a:pt x="333385" y="666750"/>
                </a:cubicBezTo>
                <a:lnTo>
                  <a:pt x="333385" y="714375"/>
                </a:lnTo>
                <a:cubicBezTo>
                  <a:pt x="333385" y="740678"/>
                  <a:pt x="354708" y="762000"/>
                  <a:pt x="381010" y="762000"/>
                </a:cubicBezTo>
                <a:lnTo>
                  <a:pt x="386583" y="761667"/>
                </a:lnTo>
                <a:cubicBezTo>
                  <a:pt x="410561" y="758842"/>
                  <a:pt x="428632" y="738520"/>
                  <a:pt x="428635" y="714375"/>
                </a:cubicBezTo>
                <a:lnTo>
                  <a:pt x="428635" y="666750"/>
                </a:lnTo>
                <a:cubicBezTo>
                  <a:pt x="428635" y="640447"/>
                  <a:pt x="407313" y="619125"/>
                  <a:pt x="381010" y="619125"/>
                </a:cubicBezTo>
                <a:moveTo>
                  <a:pt x="523885" y="571500"/>
                </a:moveTo>
                <a:cubicBezTo>
                  <a:pt x="497583" y="571500"/>
                  <a:pt x="476260" y="592822"/>
                  <a:pt x="476260" y="619125"/>
                </a:cubicBezTo>
                <a:lnTo>
                  <a:pt x="476260" y="714375"/>
                </a:lnTo>
                <a:cubicBezTo>
                  <a:pt x="476260" y="740678"/>
                  <a:pt x="497583" y="762000"/>
                  <a:pt x="523885" y="762000"/>
                </a:cubicBezTo>
                <a:cubicBezTo>
                  <a:pt x="550188" y="762000"/>
                  <a:pt x="571510" y="740678"/>
                  <a:pt x="571510" y="714375"/>
                </a:cubicBezTo>
                <a:lnTo>
                  <a:pt x="571510" y="619125"/>
                </a:lnTo>
                <a:cubicBezTo>
                  <a:pt x="571510" y="592822"/>
                  <a:pt x="550188" y="571500"/>
                  <a:pt x="523885" y="571500"/>
                </a:cubicBezTo>
                <a:moveTo>
                  <a:pt x="476260" y="0"/>
                </a:moveTo>
                <a:cubicBezTo>
                  <a:pt x="528866" y="0"/>
                  <a:pt x="571510" y="42645"/>
                  <a:pt x="571510" y="95250"/>
                </a:cubicBezTo>
                <a:cubicBezTo>
                  <a:pt x="571510" y="147855"/>
                  <a:pt x="528866" y="190500"/>
                  <a:pt x="476260" y="190500"/>
                </a:cubicBezTo>
                <a:lnTo>
                  <a:pt x="285760" y="190500"/>
                </a:lnTo>
                <a:cubicBezTo>
                  <a:pt x="233155" y="190500"/>
                  <a:pt x="190510" y="147855"/>
                  <a:pt x="190510" y="95250"/>
                </a:cubicBezTo>
                <a:cubicBezTo>
                  <a:pt x="190510" y="42645"/>
                  <a:pt x="233155" y="0"/>
                  <a:pt x="285760" y="0"/>
                </a:cubicBezTo>
                <a:close/>
              </a:path>
            </a:pathLst>
          </a:custGeom>
          <a:solidFill>
            <a:srgbClr val="FFFFFF"/>
          </a:solidFill>
          <a:ln>
            <a:noFill/>
          </a:ln>
        </p:spPr>
        <p:txBody>
          <a:bodyPr/>
          <a:lstStyle/>
          <a:p>
            <a:endParaRPr lang="en-US"/>
          </a:p>
        </p:txBody>
      </p:sp>
      <p:sp>
        <p:nvSpPr>
          <p:cNvPr id="7" name="TextBox 7"/>
          <p:cNvSpPr txBox="1"/>
          <p:nvPr/>
        </p:nvSpPr>
        <p:spPr>
          <a:xfrm>
            <a:off x="970312" y="2305050"/>
            <a:ext cx="1164526" cy="1219200"/>
          </a:xfrm>
          <a:prstGeom prst="rect">
            <a:avLst/>
          </a:prstGeom>
          <a:noFill/>
          <a:ln>
            <a:noFill/>
          </a:ln>
        </p:spPr>
        <p:txBody>
          <a:bodyPr wrap="none" lIns="0" tIns="0" rIns="0" bIns="0" anchor="t" anchorCtr="0">
            <a:spAutoFit/>
          </a:bodyPr>
          <a:lstStyle/>
          <a:p>
            <a:pPr algn="ctr"/>
            <a:r>
              <a:rPr lang="zh-CN" sz="6000" b="1" dirty="0">
                <a:solidFill>
                  <a:srgbClr val="D4921E"/>
                </a:solidFill>
                <a:latin typeface="Georgia"/>
                <a:ea typeface="SimSun"/>
                <a:cs typeface="Georgia"/>
              </a:rPr>
              <a:t>02</a:t>
            </a:r>
          </a:p>
        </p:txBody>
      </p:sp>
      <p:sp>
        <p:nvSpPr>
          <p:cNvPr id="8" name="TextBox 8"/>
          <p:cNvSpPr txBox="1"/>
          <p:nvPr/>
        </p:nvSpPr>
        <p:spPr>
          <a:xfrm>
            <a:off x="835485" y="3378518"/>
            <a:ext cx="1434179" cy="274320"/>
          </a:xfrm>
          <a:prstGeom prst="rect">
            <a:avLst/>
          </a:prstGeom>
          <a:noFill/>
          <a:ln>
            <a:noFill/>
          </a:ln>
        </p:spPr>
        <p:txBody>
          <a:bodyPr wrap="none" lIns="0" tIns="0" rIns="0" bIns="0" anchor="t" anchorCtr="0">
            <a:spAutoFit/>
          </a:bodyPr>
          <a:lstStyle/>
          <a:p>
            <a:pPr algn="ctr"/>
            <a:r>
              <a:rPr lang="zh-CN" sz="1350" dirty="0">
                <a:solidFill>
                  <a:srgbClr val="FFFFFF">
                    <a:alpha val="88000"/>
                  </a:srgbClr>
                </a:solidFill>
                <a:latin typeface="Calibri"/>
                <a:ea typeface="Microsoft YaHei"/>
                <a:cs typeface="Calibri"/>
              </a:rPr>
              <a:t>Componente de</a:t>
            </a:r>
          </a:p>
        </p:txBody>
      </p:sp>
      <p:sp>
        <p:nvSpPr>
          <p:cNvPr id="9" name="TextBox 9"/>
          <p:cNvSpPr txBox="1"/>
          <p:nvPr/>
        </p:nvSpPr>
        <p:spPr>
          <a:xfrm>
            <a:off x="693880" y="3607118"/>
            <a:ext cx="1717394" cy="207749"/>
          </a:xfrm>
          <a:prstGeom prst="rect">
            <a:avLst/>
          </a:prstGeom>
          <a:noFill/>
          <a:ln>
            <a:noFill/>
          </a:ln>
        </p:spPr>
        <p:txBody>
          <a:bodyPr wrap="none" lIns="0" tIns="0" rIns="0" bIns="0" anchor="t" anchorCtr="0">
            <a:spAutoFit/>
          </a:bodyPr>
          <a:lstStyle/>
          <a:p>
            <a:pPr algn="ctr"/>
            <a:r>
              <a:rPr lang="es-DO" altLang="zh-CN" sz="1350" dirty="0">
                <a:solidFill>
                  <a:srgbClr val="FFFFFF">
                    <a:alpha val="88000"/>
                  </a:srgbClr>
                </a:solidFill>
                <a:latin typeface="Calibri"/>
                <a:ea typeface="Microsoft YaHei"/>
                <a:cs typeface="Calibri"/>
              </a:rPr>
              <a:t>Seguimiento </a:t>
            </a:r>
            <a:r>
              <a:rPr lang="zh-CN" sz="1350" dirty="0">
                <a:solidFill>
                  <a:srgbClr val="FFFFFF">
                    <a:alpha val="88000"/>
                  </a:srgbClr>
                </a:solidFill>
                <a:latin typeface="Calibri"/>
                <a:ea typeface="Microsoft YaHei"/>
                <a:cs typeface="Calibri"/>
              </a:rPr>
              <a:t>pedagógico</a:t>
            </a:r>
          </a:p>
        </p:txBody>
      </p:sp>
      <p:sp>
        <p:nvSpPr>
          <p:cNvPr id="10" name="Rectangle 10"/>
          <p:cNvSpPr/>
          <p:nvPr/>
        </p:nvSpPr>
        <p:spPr>
          <a:xfrm>
            <a:off x="857250" y="3905250"/>
            <a:ext cx="1390650" cy="19050"/>
          </a:xfrm>
          <a:prstGeom prst="rect">
            <a:avLst/>
          </a:prstGeom>
          <a:solidFill>
            <a:srgbClr val="D4921E">
              <a:alpha val="70000"/>
            </a:srgbClr>
          </a:solidFill>
          <a:ln>
            <a:noFill/>
          </a:ln>
        </p:spPr>
        <p:txBody>
          <a:bodyPr/>
          <a:lstStyle/>
          <a:p>
            <a:endParaRPr lang="en-US"/>
          </a:p>
        </p:txBody>
      </p:sp>
      <p:sp>
        <p:nvSpPr>
          <p:cNvPr id="11" name="Rectangle 11"/>
          <p:cNvSpPr/>
          <p:nvPr/>
        </p:nvSpPr>
        <p:spPr>
          <a:xfrm>
            <a:off x="342900" y="4038600"/>
            <a:ext cx="2419350" cy="1066800"/>
          </a:xfrm>
          <a:prstGeom prst="roundRect">
            <a:avLst>
              <a:gd name="adj" fmla="val 7143"/>
            </a:avLst>
          </a:prstGeom>
          <a:solidFill>
            <a:srgbClr val="FFFFFF">
              <a:alpha val="15000"/>
            </a:srgbClr>
          </a:solidFill>
          <a:ln>
            <a:noFill/>
          </a:ln>
        </p:spPr>
        <p:txBody>
          <a:bodyPr/>
          <a:lstStyle/>
          <a:p>
            <a:endParaRPr lang="en-US"/>
          </a:p>
        </p:txBody>
      </p:sp>
      <p:sp>
        <p:nvSpPr>
          <p:cNvPr id="12" name="TextBox 12"/>
          <p:cNvSpPr txBox="1"/>
          <p:nvPr/>
        </p:nvSpPr>
        <p:spPr>
          <a:xfrm>
            <a:off x="942118" y="4161949"/>
            <a:ext cx="1220915" cy="198120"/>
          </a:xfrm>
          <a:prstGeom prst="rect">
            <a:avLst/>
          </a:prstGeom>
          <a:noFill/>
          <a:ln>
            <a:noFill/>
          </a:ln>
        </p:spPr>
        <p:txBody>
          <a:bodyPr wrap="none" lIns="0" tIns="0" rIns="0" bIns="0" anchor="t" anchorCtr="0">
            <a:spAutoFit/>
          </a:bodyPr>
          <a:lstStyle/>
          <a:p>
            <a:pPr algn="ctr"/>
            <a:r>
              <a:rPr lang="zh-CN" sz="975" b="1" dirty="0">
                <a:solidFill>
                  <a:srgbClr val="FFFFFF"/>
                </a:solidFill>
                <a:latin typeface="Calibri"/>
                <a:ea typeface="Microsoft YaHei"/>
                <a:cs typeface="Calibri"/>
              </a:rPr>
              <a:t>GOSRD significa:</a:t>
            </a:r>
          </a:p>
        </p:txBody>
      </p:sp>
      <p:sp>
        <p:nvSpPr>
          <p:cNvPr id="13" name="TextBox 13"/>
          <p:cNvSpPr txBox="1"/>
          <p:nvPr/>
        </p:nvSpPr>
        <p:spPr>
          <a:xfrm>
            <a:off x="753439" y="4352449"/>
            <a:ext cx="1598271" cy="198120"/>
          </a:xfrm>
          <a:prstGeom prst="rect">
            <a:avLst/>
          </a:prstGeom>
          <a:noFill/>
          <a:ln>
            <a:noFill/>
          </a:ln>
        </p:spPr>
        <p:txBody>
          <a:bodyPr wrap="none" lIns="0" tIns="0" rIns="0" bIns="0" anchor="t" anchorCtr="0">
            <a:spAutoFit/>
          </a:bodyPr>
          <a:lstStyle/>
          <a:p>
            <a:pPr algn="ctr"/>
            <a:r>
              <a:rPr lang="zh-CN" sz="975" dirty="0">
                <a:solidFill>
                  <a:srgbClr val="FFFFFF"/>
                </a:solidFill>
                <a:latin typeface="Calibri"/>
                <a:ea typeface="Microsoft YaHei"/>
                <a:cs typeface="Calibri"/>
              </a:rPr>
              <a:t>Gestión y Organización</a:t>
            </a:r>
          </a:p>
        </p:txBody>
      </p:sp>
      <p:sp>
        <p:nvSpPr>
          <p:cNvPr id="14" name="TextBox 14"/>
          <p:cNvSpPr txBox="1"/>
          <p:nvPr/>
        </p:nvSpPr>
        <p:spPr>
          <a:xfrm>
            <a:off x="1006197" y="4523899"/>
            <a:ext cx="1092756" cy="198120"/>
          </a:xfrm>
          <a:prstGeom prst="rect">
            <a:avLst/>
          </a:prstGeom>
          <a:noFill/>
          <a:ln>
            <a:noFill/>
          </a:ln>
        </p:spPr>
        <p:txBody>
          <a:bodyPr wrap="none" lIns="0" tIns="0" rIns="0" bIns="0" anchor="t" anchorCtr="0">
            <a:spAutoFit/>
          </a:bodyPr>
          <a:lstStyle/>
          <a:p>
            <a:pPr algn="ctr"/>
            <a:r>
              <a:rPr lang="zh-CN" sz="975" dirty="0">
                <a:solidFill>
                  <a:srgbClr val="FFFFFF"/>
                </a:solidFill>
                <a:latin typeface="Calibri"/>
                <a:ea typeface="Microsoft YaHei"/>
                <a:cs typeface="Calibri"/>
              </a:rPr>
              <a:t>de Secuencias y</a:t>
            </a:r>
          </a:p>
        </p:txBody>
      </p:sp>
      <p:sp>
        <p:nvSpPr>
          <p:cNvPr id="15" name="TextBox 15"/>
          <p:cNvSpPr txBox="1"/>
          <p:nvPr/>
        </p:nvSpPr>
        <p:spPr>
          <a:xfrm>
            <a:off x="870918" y="4695349"/>
            <a:ext cx="1363313" cy="198120"/>
          </a:xfrm>
          <a:prstGeom prst="rect">
            <a:avLst/>
          </a:prstGeom>
          <a:noFill/>
          <a:ln>
            <a:noFill/>
          </a:ln>
        </p:spPr>
        <p:txBody>
          <a:bodyPr wrap="none" lIns="0" tIns="0" rIns="0" bIns="0" anchor="t" anchorCtr="0">
            <a:spAutoFit/>
          </a:bodyPr>
          <a:lstStyle/>
          <a:p>
            <a:pPr algn="ctr"/>
            <a:r>
              <a:rPr lang="zh-CN" sz="975" dirty="0">
                <a:solidFill>
                  <a:srgbClr val="FFFFFF"/>
                </a:solidFill>
                <a:latin typeface="Calibri"/>
                <a:ea typeface="Microsoft YaHei"/>
                <a:cs typeface="Calibri"/>
              </a:rPr>
              <a:t>Registros Docentes</a:t>
            </a:r>
          </a:p>
        </p:txBody>
      </p:sp>
      <p:sp>
        <p:nvSpPr>
          <p:cNvPr id="16" name="TextBox 16"/>
          <p:cNvSpPr txBox="1"/>
          <p:nvPr/>
        </p:nvSpPr>
        <p:spPr>
          <a:xfrm>
            <a:off x="3167062" y="631031"/>
            <a:ext cx="8600742" cy="533400"/>
          </a:xfrm>
          <a:prstGeom prst="rect">
            <a:avLst/>
          </a:prstGeom>
          <a:noFill/>
          <a:ln>
            <a:noFill/>
          </a:ln>
        </p:spPr>
        <p:txBody>
          <a:bodyPr wrap="none" lIns="0" tIns="0" rIns="0" bIns="0" anchor="t" anchorCtr="0">
            <a:spAutoFit/>
          </a:bodyPr>
          <a:lstStyle/>
          <a:p>
            <a:pPr algn="l"/>
            <a:r>
              <a:rPr lang="zh-CN" sz="2625" b="1" dirty="0">
                <a:solidFill>
                  <a:srgbClr val="1A4F8C"/>
                </a:solidFill>
                <a:latin typeface="Georgia"/>
                <a:ea typeface="SimSun"/>
                <a:cs typeface="Georgia"/>
              </a:rPr>
              <a:t>Pilar 2 — El GOSRD: saber qué pasa en el aula</a:t>
            </a:r>
          </a:p>
        </p:txBody>
      </p:sp>
      <p:sp>
        <p:nvSpPr>
          <p:cNvPr id="17" name="Rectangle 17"/>
          <p:cNvSpPr/>
          <p:nvPr/>
        </p:nvSpPr>
        <p:spPr>
          <a:xfrm>
            <a:off x="3200400" y="1038225"/>
            <a:ext cx="2857500" cy="19050"/>
          </a:xfrm>
          <a:prstGeom prst="rect">
            <a:avLst/>
          </a:prstGeom>
          <a:solidFill>
            <a:srgbClr val="00AEEF">
              <a:alpha val="50000"/>
            </a:srgbClr>
          </a:solidFill>
          <a:ln>
            <a:noFill/>
          </a:ln>
        </p:spPr>
        <p:txBody>
          <a:bodyPr/>
          <a:lstStyle/>
          <a:p>
            <a:endParaRPr lang="en-US"/>
          </a:p>
        </p:txBody>
      </p:sp>
      <p:sp>
        <p:nvSpPr>
          <p:cNvPr id="18" name="Rectangle 18"/>
          <p:cNvSpPr/>
          <p:nvPr/>
        </p:nvSpPr>
        <p:spPr>
          <a:xfrm>
            <a:off x="3200400" y="1219200"/>
            <a:ext cx="8610600" cy="1009650"/>
          </a:xfrm>
          <a:prstGeom prst="roundRect">
            <a:avLst>
              <a:gd name="adj" fmla="val 9434"/>
            </a:avLst>
          </a:prstGeom>
          <a:solidFill>
            <a:srgbClr val="EEF4FB"/>
          </a:solidFill>
          <a:ln>
            <a:noFill/>
          </a:ln>
        </p:spPr>
        <p:txBody>
          <a:bodyPr/>
          <a:lstStyle/>
          <a:p>
            <a:endParaRPr lang="en-US"/>
          </a:p>
        </p:txBody>
      </p:sp>
      <p:sp>
        <p:nvSpPr>
          <p:cNvPr id="19" name="Rectangle 19"/>
          <p:cNvSpPr/>
          <p:nvPr/>
        </p:nvSpPr>
        <p:spPr>
          <a:xfrm>
            <a:off x="3200400" y="1219200"/>
            <a:ext cx="47625" cy="1009650"/>
          </a:xfrm>
          <a:prstGeom prst="roundRect">
            <a:avLst>
              <a:gd name="adj" fmla="val 40000"/>
            </a:avLst>
          </a:prstGeom>
          <a:solidFill>
            <a:srgbClr val="1A4F8C"/>
          </a:solidFill>
          <a:ln>
            <a:noFill/>
          </a:ln>
        </p:spPr>
        <p:txBody>
          <a:bodyPr/>
          <a:lstStyle/>
          <a:p>
            <a:endParaRPr lang="en-US"/>
          </a:p>
        </p:txBody>
      </p:sp>
      <p:sp>
        <p:nvSpPr>
          <p:cNvPr id="20" name="Freeform 20"/>
          <p:cNvSpPr/>
          <p:nvPr/>
        </p:nvSpPr>
        <p:spPr>
          <a:xfrm>
            <a:off x="3448047" y="1419225"/>
            <a:ext cx="228606" cy="285750"/>
          </a:xfrm>
          <a:custGeom>
            <a:avLst/>
            <a:gdLst/>
            <a:ahLst/>
            <a:cxnLst/>
            <a:rect l="l" t="t" r="r" b="b"/>
            <a:pathLst>
              <a:path w="228606" h="285750">
                <a:moveTo>
                  <a:pt x="199985" y="31004"/>
                </a:moveTo>
                <a:cubicBezTo>
                  <a:pt x="217136" y="37047"/>
                  <a:pt x="228606" y="53254"/>
                  <a:pt x="228603" y="71438"/>
                </a:cubicBezTo>
                <a:lnTo>
                  <a:pt x="228603" y="242888"/>
                </a:lnTo>
                <a:cubicBezTo>
                  <a:pt x="228603" y="266560"/>
                  <a:pt x="209413" y="285750"/>
                  <a:pt x="185741" y="285750"/>
                </a:cubicBezTo>
                <a:lnTo>
                  <a:pt x="42866" y="285750"/>
                </a:lnTo>
                <a:cubicBezTo>
                  <a:pt x="19193" y="285750"/>
                  <a:pt x="3" y="266560"/>
                  <a:pt x="3" y="242888"/>
                </a:cubicBezTo>
                <a:lnTo>
                  <a:pt x="3" y="71438"/>
                </a:lnTo>
                <a:cubicBezTo>
                  <a:pt x="0" y="53254"/>
                  <a:pt x="11471" y="37047"/>
                  <a:pt x="28621" y="31004"/>
                </a:cubicBezTo>
                <a:cubicBezTo>
                  <a:pt x="29922" y="61598"/>
                  <a:pt x="55106" y="85730"/>
                  <a:pt x="85728" y="85725"/>
                </a:cubicBezTo>
                <a:lnTo>
                  <a:pt x="142878" y="85725"/>
                </a:lnTo>
                <a:cubicBezTo>
                  <a:pt x="172214" y="85728"/>
                  <a:pt x="196787" y="63519"/>
                  <a:pt x="199742" y="34333"/>
                </a:cubicBezTo>
                <a:close/>
                <a:moveTo>
                  <a:pt x="71441" y="142875"/>
                </a:moveTo>
                <a:cubicBezTo>
                  <a:pt x="63550" y="142875"/>
                  <a:pt x="57153" y="149272"/>
                  <a:pt x="57153" y="157162"/>
                </a:cubicBezTo>
                <a:lnTo>
                  <a:pt x="57153" y="214312"/>
                </a:lnTo>
                <a:cubicBezTo>
                  <a:pt x="57153" y="222203"/>
                  <a:pt x="63550" y="228600"/>
                  <a:pt x="71441" y="228600"/>
                </a:cubicBezTo>
                <a:cubicBezTo>
                  <a:pt x="79331" y="228600"/>
                  <a:pt x="85728" y="222203"/>
                  <a:pt x="85728" y="214312"/>
                </a:cubicBezTo>
                <a:lnTo>
                  <a:pt x="85728" y="157162"/>
                </a:lnTo>
                <a:cubicBezTo>
                  <a:pt x="85728" y="149272"/>
                  <a:pt x="79331" y="142875"/>
                  <a:pt x="71441" y="142875"/>
                </a:cubicBezTo>
                <a:moveTo>
                  <a:pt x="114303" y="185738"/>
                </a:moveTo>
                <a:cubicBezTo>
                  <a:pt x="106412" y="185738"/>
                  <a:pt x="100016" y="192134"/>
                  <a:pt x="100016" y="200025"/>
                </a:cubicBezTo>
                <a:lnTo>
                  <a:pt x="100016" y="214312"/>
                </a:lnTo>
                <a:cubicBezTo>
                  <a:pt x="100016" y="222203"/>
                  <a:pt x="106412" y="228600"/>
                  <a:pt x="114303" y="228600"/>
                </a:cubicBezTo>
                <a:lnTo>
                  <a:pt x="115975" y="228500"/>
                </a:lnTo>
                <a:cubicBezTo>
                  <a:pt x="123168" y="227653"/>
                  <a:pt x="128590" y="221556"/>
                  <a:pt x="128591" y="214312"/>
                </a:cubicBezTo>
                <a:lnTo>
                  <a:pt x="128591" y="200025"/>
                </a:lnTo>
                <a:cubicBezTo>
                  <a:pt x="128591" y="192134"/>
                  <a:pt x="122194" y="185738"/>
                  <a:pt x="114303" y="185738"/>
                </a:cubicBezTo>
                <a:moveTo>
                  <a:pt x="157166" y="171450"/>
                </a:moveTo>
                <a:cubicBezTo>
                  <a:pt x="149275" y="171450"/>
                  <a:pt x="142878" y="177847"/>
                  <a:pt x="142878" y="185738"/>
                </a:cubicBezTo>
                <a:lnTo>
                  <a:pt x="142878" y="214312"/>
                </a:lnTo>
                <a:cubicBezTo>
                  <a:pt x="142878" y="222203"/>
                  <a:pt x="149275" y="228600"/>
                  <a:pt x="157166" y="228600"/>
                </a:cubicBezTo>
                <a:cubicBezTo>
                  <a:pt x="165056" y="228600"/>
                  <a:pt x="171453" y="222203"/>
                  <a:pt x="171453" y="214312"/>
                </a:cubicBezTo>
                <a:lnTo>
                  <a:pt x="171453" y="185738"/>
                </a:lnTo>
                <a:cubicBezTo>
                  <a:pt x="171453" y="177847"/>
                  <a:pt x="165056" y="171450"/>
                  <a:pt x="157166" y="171450"/>
                </a:cubicBezTo>
                <a:moveTo>
                  <a:pt x="142878" y="0"/>
                </a:moveTo>
                <a:cubicBezTo>
                  <a:pt x="158660" y="0"/>
                  <a:pt x="171453" y="12793"/>
                  <a:pt x="171453" y="28575"/>
                </a:cubicBezTo>
                <a:cubicBezTo>
                  <a:pt x="171453" y="44357"/>
                  <a:pt x="158660" y="57150"/>
                  <a:pt x="142878" y="57150"/>
                </a:cubicBezTo>
                <a:lnTo>
                  <a:pt x="85728" y="57150"/>
                </a:lnTo>
                <a:cubicBezTo>
                  <a:pt x="69947" y="57150"/>
                  <a:pt x="57153" y="44357"/>
                  <a:pt x="57153" y="28575"/>
                </a:cubicBezTo>
                <a:cubicBezTo>
                  <a:pt x="57153" y="12793"/>
                  <a:pt x="69947" y="0"/>
                  <a:pt x="85728" y="0"/>
                </a:cubicBezTo>
                <a:close/>
              </a:path>
            </a:pathLst>
          </a:custGeom>
          <a:solidFill>
            <a:srgbClr val="1A4F8C"/>
          </a:solidFill>
          <a:ln>
            <a:noFill/>
          </a:ln>
        </p:spPr>
        <p:txBody>
          <a:bodyPr/>
          <a:lstStyle/>
          <a:p>
            <a:endParaRPr lang="en-US"/>
          </a:p>
        </p:txBody>
      </p:sp>
      <p:sp>
        <p:nvSpPr>
          <p:cNvPr id="21" name="TextBox 21"/>
          <p:cNvSpPr txBox="1"/>
          <p:nvPr/>
        </p:nvSpPr>
        <p:spPr>
          <a:xfrm>
            <a:off x="3888105" y="1378268"/>
            <a:ext cx="2808076" cy="207749"/>
          </a:xfrm>
          <a:prstGeom prst="rect">
            <a:avLst/>
          </a:prstGeom>
          <a:noFill/>
          <a:ln>
            <a:noFill/>
          </a:ln>
        </p:spPr>
        <p:txBody>
          <a:bodyPr wrap="none" lIns="0" tIns="0" rIns="0" bIns="0" anchor="t" anchorCtr="0">
            <a:spAutoFit/>
          </a:bodyPr>
          <a:lstStyle/>
          <a:p>
            <a:pPr algn="l"/>
            <a:r>
              <a:rPr lang="zh-CN" sz="1350" b="1" dirty="0">
                <a:solidFill>
                  <a:srgbClr val="1A4F8C"/>
                </a:solidFill>
                <a:latin typeface="Calibri"/>
                <a:ea typeface="Microsoft YaHei"/>
                <a:cs typeface="Calibri"/>
              </a:rPr>
              <a:t>Planificación y </a:t>
            </a:r>
            <a:r>
              <a:rPr lang="es-DO" altLang="zh-CN" sz="1350" b="1" dirty="0">
                <a:solidFill>
                  <a:srgbClr val="1A4F8C"/>
                </a:solidFill>
                <a:latin typeface="Calibri"/>
                <a:ea typeface="Microsoft YaHei"/>
                <a:cs typeface="Calibri"/>
              </a:rPr>
              <a:t>seguimiento</a:t>
            </a:r>
            <a:r>
              <a:rPr lang="zh-CN" sz="1350" b="1" dirty="0">
                <a:solidFill>
                  <a:srgbClr val="1A4F8C"/>
                </a:solidFill>
                <a:latin typeface="Calibri"/>
                <a:ea typeface="Microsoft YaHei"/>
                <a:cs typeface="Calibri"/>
              </a:rPr>
              <a:t> conectados</a:t>
            </a:r>
          </a:p>
        </p:txBody>
      </p:sp>
      <p:sp>
        <p:nvSpPr>
          <p:cNvPr id="22" name="TextBox 22"/>
          <p:cNvSpPr txBox="1"/>
          <p:nvPr/>
        </p:nvSpPr>
        <p:spPr>
          <a:xfrm>
            <a:off x="3889058" y="1634014"/>
            <a:ext cx="6670905"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Plataforma digital que conecta lo que pasa en cada aula con las decisiones</a:t>
            </a:r>
          </a:p>
        </p:txBody>
      </p:sp>
      <p:sp>
        <p:nvSpPr>
          <p:cNvPr id="23" name="TextBox 23"/>
          <p:cNvSpPr txBox="1"/>
          <p:nvPr/>
        </p:nvSpPr>
        <p:spPr>
          <a:xfrm>
            <a:off x="3889058" y="1843564"/>
            <a:ext cx="5367409"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de sede. Del registro administrativo al diálogo pedagógico.</a:t>
            </a:r>
          </a:p>
        </p:txBody>
      </p:sp>
      <p:sp>
        <p:nvSpPr>
          <p:cNvPr id="24" name="Rectangle 24"/>
          <p:cNvSpPr/>
          <p:nvPr/>
        </p:nvSpPr>
        <p:spPr>
          <a:xfrm>
            <a:off x="3200400" y="2362200"/>
            <a:ext cx="8610600" cy="1009650"/>
          </a:xfrm>
          <a:prstGeom prst="roundRect">
            <a:avLst>
              <a:gd name="adj" fmla="val 9434"/>
            </a:avLst>
          </a:prstGeom>
          <a:solidFill>
            <a:srgbClr val="EEF4FB"/>
          </a:solidFill>
          <a:ln>
            <a:noFill/>
          </a:ln>
        </p:spPr>
        <p:txBody>
          <a:bodyPr/>
          <a:lstStyle/>
          <a:p>
            <a:endParaRPr lang="en-US"/>
          </a:p>
        </p:txBody>
      </p:sp>
      <p:sp>
        <p:nvSpPr>
          <p:cNvPr id="25" name="Rectangle 25"/>
          <p:cNvSpPr/>
          <p:nvPr/>
        </p:nvSpPr>
        <p:spPr>
          <a:xfrm>
            <a:off x="3200400" y="2362200"/>
            <a:ext cx="47625" cy="1009650"/>
          </a:xfrm>
          <a:prstGeom prst="roundRect">
            <a:avLst>
              <a:gd name="adj" fmla="val 40000"/>
            </a:avLst>
          </a:prstGeom>
          <a:solidFill>
            <a:srgbClr val="1A4F8C"/>
          </a:solidFill>
          <a:ln>
            <a:noFill/>
          </a:ln>
        </p:spPr>
        <p:txBody>
          <a:bodyPr/>
          <a:lstStyle/>
          <a:p>
            <a:endParaRPr lang="en-US"/>
          </a:p>
        </p:txBody>
      </p:sp>
      <p:grpSp>
        <p:nvGrpSpPr>
          <p:cNvPr id="33" name="Group 33"/>
          <p:cNvGrpSpPr/>
          <p:nvPr/>
        </p:nvGrpSpPr>
        <p:grpSpPr>
          <a:xfrm>
            <a:off x="3419072" y="2562225"/>
            <a:ext cx="286556" cy="285750"/>
            <a:chOff x="3419072" y="2562225"/>
            <a:chExt cx="286556" cy="285750"/>
          </a:xfrm>
        </p:grpSpPr>
        <p:sp>
          <p:nvSpPr>
            <p:cNvPr id="26" name="Freeform 26"/>
            <p:cNvSpPr/>
            <p:nvPr/>
          </p:nvSpPr>
          <p:spPr>
            <a:xfrm>
              <a:off x="3419072" y="2690812"/>
              <a:ext cx="43668" cy="28575"/>
            </a:xfrm>
            <a:custGeom>
              <a:avLst/>
              <a:gdLst/>
              <a:ahLst/>
              <a:cxnLst/>
              <a:rect l="l" t="t" r="r" b="b"/>
              <a:pathLst>
                <a:path w="43668" h="28575">
                  <a:moveTo>
                    <a:pt x="28978" y="0"/>
                  </a:moveTo>
                  <a:cubicBezTo>
                    <a:pt x="36537" y="8"/>
                    <a:pt x="42782" y="5904"/>
                    <a:pt x="43225" y="13450"/>
                  </a:cubicBezTo>
                  <a:cubicBezTo>
                    <a:pt x="43668" y="20997"/>
                    <a:pt x="38156" y="27582"/>
                    <a:pt x="30649" y="28475"/>
                  </a:cubicBezTo>
                  <a:lnTo>
                    <a:pt x="28978" y="28575"/>
                  </a:lnTo>
                  <a:lnTo>
                    <a:pt x="14690" y="28575"/>
                  </a:lnTo>
                  <a:cubicBezTo>
                    <a:pt x="7131" y="28567"/>
                    <a:pt x="886" y="22671"/>
                    <a:pt x="443" y="15125"/>
                  </a:cubicBezTo>
                  <a:cubicBezTo>
                    <a:pt x="0" y="7578"/>
                    <a:pt x="5512" y="993"/>
                    <a:pt x="13018" y="100"/>
                  </a:cubicBezTo>
                  <a:lnTo>
                    <a:pt x="14690" y="0"/>
                  </a:lnTo>
                  <a:lnTo>
                    <a:pt x="28978" y="0"/>
                  </a:lnTo>
                  <a:close/>
                </a:path>
              </a:pathLst>
            </a:custGeom>
            <a:solidFill>
              <a:srgbClr val="1A4F8C"/>
            </a:solidFill>
            <a:ln>
              <a:noFill/>
            </a:ln>
          </p:spPr>
          <p:txBody>
            <a:bodyPr/>
            <a:lstStyle/>
            <a:p>
              <a:endParaRPr lang="en-US"/>
            </a:p>
          </p:txBody>
        </p:sp>
        <p:sp>
          <p:nvSpPr>
            <p:cNvPr id="27" name="Freeform 27"/>
            <p:cNvSpPr/>
            <p:nvPr/>
          </p:nvSpPr>
          <p:spPr>
            <a:xfrm>
              <a:off x="3548062" y="2562225"/>
              <a:ext cx="28575" cy="43265"/>
            </a:xfrm>
            <a:custGeom>
              <a:avLst/>
              <a:gdLst/>
              <a:ahLst/>
              <a:cxnLst/>
              <a:rect l="l" t="t" r="r" b="b"/>
              <a:pathLst>
                <a:path w="28575" h="43265">
                  <a:moveTo>
                    <a:pt x="14288" y="0"/>
                  </a:moveTo>
                  <a:cubicBezTo>
                    <a:pt x="21531" y="1"/>
                    <a:pt x="27628" y="5422"/>
                    <a:pt x="28475" y="12616"/>
                  </a:cubicBezTo>
                  <a:lnTo>
                    <a:pt x="28575" y="14288"/>
                  </a:lnTo>
                  <a:lnTo>
                    <a:pt x="28575" y="28575"/>
                  </a:lnTo>
                  <a:cubicBezTo>
                    <a:pt x="28567" y="36134"/>
                    <a:pt x="22671" y="42379"/>
                    <a:pt x="15125" y="42822"/>
                  </a:cubicBezTo>
                  <a:cubicBezTo>
                    <a:pt x="7578" y="43265"/>
                    <a:pt x="993" y="37753"/>
                    <a:pt x="100" y="30247"/>
                  </a:cubicBezTo>
                  <a:lnTo>
                    <a:pt x="0" y="28575"/>
                  </a:lnTo>
                  <a:lnTo>
                    <a:pt x="0" y="14288"/>
                  </a:lnTo>
                  <a:cubicBezTo>
                    <a:pt x="0" y="6397"/>
                    <a:pt x="6397" y="0"/>
                    <a:pt x="14288" y="0"/>
                  </a:cubicBezTo>
                  <a:close/>
                </a:path>
              </a:pathLst>
            </a:custGeom>
            <a:solidFill>
              <a:srgbClr val="1A4F8C"/>
            </a:solidFill>
            <a:ln>
              <a:noFill/>
            </a:ln>
          </p:spPr>
          <p:txBody>
            <a:bodyPr/>
            <a:lstStyle/>
            <a:p>
              <a:endParaRPr lang="en-US"/>
            </a:p>
          </p:txBody>
        </p:sp>
        <p:sp>
          <p:nvSpPr>
            <p:cNvPr id="28" name="Freeform 28"/>
            <p:cNvSpPr/>
            <p:nvPr/>
          </p:nvSpPr>
          <p:spPr>
            <a:xfrm>
              <a:off x="3661960" y="2690812"/>
              <a:ext cx="43668" cy="28575"/>
            </a:xfrm>
            <a:custGeom>
              <a:avLst/>
              <a:gdLst/>
              <a:ahLst/>
              <a:cxnLst/>
              <a:rect l="l" t="t" r="r" b="b"/>
              <a:pathLst>
                <a:path w="43668" h="28575">
                  <a:moveTo>
                    <a:pt x="28978" y="0"/>
                  </a:moveTo>
                  <a:cubicBezTo>
                    <a:pt x="36537" y="8"/>
                    <a:pt x="42782" y="5904"/>
                    <a:pt x="43225" y="13450"/>
                  </a:cubicBezTo>
                  <a:cubicBezTo>
                    <a:pt x="43668" y="20997"/>
                    <a:pt x="38156" y="27582"/>
                    <a:pt x="30649" y="28475"/>
                  </a:cubicBezTo>
                  <a:lnTo>
                    <a:pt x="28978" y="28575"/>
                  </a:lnTo>
                  <a:lnTo>
                    <a:pt x="14690" y="28575"/>
                  </a:lnTo>
                  <a:cubicBezTo>
                    <a:pt x="7131" y="28567"/>
                    <a:pt x="886" y="22671"/>
                    <a:pt x="443" y="15125"/>
                  </a:cubicBezTo>
                  <a:cubicBezTo>
                    <a:pt x="0" y="7578"/>
                    <a:pt x="5512" y="993"/>
                    <a:pt x="13018" y="100"/>
                  </a:cubicBezTo>
                  <a:lnTo>
                    <a:pt x="14690" y="0"/>
                  </a:lnTo>
                  <a:lnTo>
                    <a:pt x="28978" y="0"/>
                  </a:lnTo>
                  <a:close/>
                </a:path>
              </a:pathLst>
            </a:custGeom>
            <a:solidFill>
              <a:srgbClr val="1A4F8C"/>
            </a:solidFill>
            <a:ln>
              <a:noFill/>
            </a:ln>
          </p:spPr>
          <p:txBody>
            <a:bodyPr/>
            <a:lstStyle/>
            <a:p>
              <a:endParaRPr lang="en-US"/>
            </a:p>
          </p:txBody>
        </p:sp>
        <p:sp>
          <p:nvSpPr>
            <p:cNvPr id="29" name="Freeform 29"/>
            <p:cNvSpPr/>
            <p:nvPr/>
          </p:nvSpPr>
          <p:spPr>
            <a:xfrm>
              <a:off x="3455231" y="2597961"/>
              <a:ext cx="41360" cy="41596"/>
            </a:xfrm>
            <a:custGeom>
              <a:avLst/>
              <a:gdLst/>
              <a:ahLst/>
              <a:cxnLst/>
              <a:rect l="l" t="t" r="r" b="b"/>
              <a:pathLst>
                <a:path w="41360" h="41596">
                  <a:moveTo>
                    <a:pt x="5578" y="5598"/>
                  </a:moveTo>
                  <a:cubicBezTo>
                    <a:pt x="10668" y="508"/>
                    <a:pt x="18749" y="0"/>
                    <a:pt x="24437" y="4412"/>
                  </a:cubicBezTo>
                  <a:lnTo>
                    <a:pt x="25780" y="5598"/>
                  </a:lnTo>
                  <a:lnTo>
                    <a:pt x="35781" y="15599"/>
                  </a:lnTo>
                  <a:cubicBezTo>
                    <a:pt x="41099" y="20935"/>
                    <a:pt x="41360" y="29484"/>
                    <a:pt x="36378" y="35134"/>
                  </a:cubicBezTo>
                  <a:cubicBezTo>
                    <a:pt x="31395" y="40785"/>
                    <a:pt x="22882" y="41596"/>
                    <a:pt x="16922" y="36988"/>
                  </a:cubicBezTo>
                  <a:lnTo>
                    <a:pt x="15579" y="35802"/>
                  </a:lnTo>
                  <a:lnTo>
                    <a:pt x="5578" y="25800"/>
                  </a:lnTo>
                  <a:cubicBezTo>
                    <a:pt x="0" y="20221"/>
                    <a:pt x="0" y="11177"/>
                    <a:pt x="5578" y="5598"/>
                  </a:cubicBezTo>
                  <a:close/>
                </a:path>
              </a:pathLst>
            </a:custGeom>
            <a:solidFill>
              <a:srgbClr val="1A4F8C"/>
            </a:solidFill>
            <a:ln>
              <a:noFill/>
            </a:ln>
          </p:spPr>
          <p:txBody>
            <a:bodyPr/>
            <a:lstStyle/>
            <a:p>
              <a:endParaRPr lang="en-US"/>
            </a:p>
          </p:txBody>
        </p:sp>
        <p:sp>
          <p:nvSpPr>
            <p:cNvPr id="30" name="Freeform 30"/>
            <p:cNvSpPr/>
            <p:nvPr/>
          </p:nvSpPr>
          <p:spPr>
            <a:xfrm>
              <a:off x="3627893" y="2597980"/>
              <a:ext cx="41792" cy="41362"/>
            </a:xfrm>
            <a:custGeom>
              <a:avLst/>
              <a:gdLst/>
              <a:ahLst/>
              <a:cxnLst/>
              <a:rect l="l" t="t" r="r" b="b"/>
              <a:pathLst>
                <a:path w="41792" h="41362">
                  <a:moveTo>
                    <a:pt x="15795" y="5579"/>
                  </a:moveTo>
                  <a:cubicBezTo>
                    <a:pt x="21131" y="261"/>
                    <a:pt x="29680" y="0"/>
                    <a:pt x="35330" y="4982"/>
                  </a:cubicBezTo>
                  <a:cubicBezTo>
                    <a:pt x="40981" y="9965"/>
                    <a:pt x="41792" y="18479"/>
                    <a:pt x="37184" y="24438"/>
                  </a:cubicBezTo>
                  <a:lnTo>
                    <a:pt x="35998" y="25782"/>
                  </a:lnTo>
                  <a:lnTo>
                    <a:pt x="25997" y="35783"/>
                  </a:lnTo>
                  <a:cubicBezTo>
                    <a:pt x="20661" y="41101"/>
                    <a:pt x="12112" y="41362"/>
                    <a:pt x="6462" y="36379"/>
                  </a:cubicBezTo>
                  <a:cubicBezTo>
                    <a:pt x="811" y="31397"/>
                    <a:pt x="0" y="22883"/>
                    <a:pt x="4608" y="16923"/>
                  </a:cubicBezTo>
                  <a:lnTo>
                    <a:pt x="5794" y="15580"/>
                  </a:lnTo>
                  <a:lnTo>
                    <a:pt x="15795" y="5579"/>
                  </a:lnTo>
                  <a:close/>
                </a:path>
              </a:pathLst>
            </a:custGeom>
            <a:solidFill>
              <a:srgbClr val="1A4F8C"/>
            </a:solidFill>
            <a:ln>
              <a:noFill/>
            </a:ln>
          </p:spPr>
          <p:txBody>
            <a:bodyPr/>
            <a:lstStyle/>
            <a:p>
              <a:endParaRPr lang="en-US"/>
            </a:p>
          </p:txBody>
        </p:sp>
        <p:sp>
          <p:nvSpPr>
            <p:cNvPr id="31" name="Freeform 31"/>
            <p:cNvSpPr/>
            <p:nvPr/>
          </p:nvSpPr>
          <p:spPr>
            <a:xfrm>
              <a:off x="3519488" y="2790825"/>
              <a:ext cx="85725" cy="57150"/>
            </a:xfrm>
            <a:custGeom>
              <a:avLst/>
              <a:gdLst/>
              <a:ahLst/>
              <a:cxnLst/>
              <a:rect l="l" t="t" r="r" b="b"/>
              <a:pathLst>
                <a:path w="85725" h="57150">
                  <a:moveTo>
                    <a:pt x="71438" y="0"/>
                  </a:moveTo>
                  <a:cubicBezTo>
                    <a:pt x="79328" y="0"/>
                    <a:pt x="85725" y="6397"/>
                    <a:pt x="85725" y="14288"/>
                  </a:cubicBezTo>
                  <a:cubicBezTo>
                    <a:pt x="85725" y="37960"/>
                    <a:pt x="66535" y="57150"/>
                    <a:pt x="42862" y="57150"/>
                  </a:cubicBezTo>
                  <a:cubicBezTo>
                    <a:pt x="19190" y="57150"/>
                    <a:pt x="0" y="37960"/>
                    <a:pt x="0" y="14288"/>
                  </a:cubicBezTo>
                  <a:cubicBezTo>
                    <a:pt x="1" y="7044"/>
                    <a:pt x="5422" y="947"/>
                    <a:pt x="12616" y="100"/>
                  </a:cubicBezTo>
                  <a:lnTo>
                    <a:pt x="14288" y="0"/>
                  </a:lnTo>
                  <a:lnTo>
                    <a:pt x="71438" y="0"/>
                  </a:lnTo>
                  <a:close/>
                </a:path>
              </a:pathLst>
            </a:custGeom>
            <a:solidFill>
              <a:srgbClr val="1A4F8C"/>
            </a:solidFill>
            <a:ln>
              <a:noFill/>
            </a:ln>
          </p:spPr>
          <p:txBody>
            <a:bodyPr/>
            <a:lstStyle/>
            <a:p>
              <a:endParaRPr lang="en-US"/>
            </a:p>
          </p:txBody>
        </p:sp>
        <p:sp>
          <p:nvSpPr>
            <p:cNvPr id="32" name="Freeform 32"/>
            <p:cNvSpPr/>
            <p:nvPr/>
          </p:nvSpPr>
          <p:spPr>
            <a:xfrm>
              <a:off x="3469356" y="2619375"/>
              <a:ext cx="185989" cy="157162"/>
            </a:xfrm>
            <a:custGeom>
              <a:avLst/>
              <a:gdLst/>
              <a:ahLst/>
              <a:cxnLst/>
              <a:rect l="l" t="t" r="r" b="b"/>
              <a:pathLst>
                <a:path w="185989" h="157162">
                  <a:moveTo>
                    <a:pt x="92994" y="0"/>
                  </a:moveTo>
                  <a:cubicBezTo>
                    <a:pt x="129893" y="0"/>
                    <a:pt x="162652" y="23611"/>
                    <a:pt x="174320" y="58616"/>
                  </a:cubicBezTo>
                  <a:cubicBezTo>
                    <a:pt x="185989" y="93622"/>
                    <a:pt x="173948" y="132166"/>
                    <a:pt x="144429" y="154305"/>
                  </a:cubicBezTo>
                  <a:cubicBezTo>
                    <a:pt x="142460" y="155784"/>
                    <a:pt x="140142" y="156729"/>
                    <a:pt x="137700" y="157048"/>
                  </a:cubicBezTo>
                  <a:lnTo>
                    <a:pt x="135857" y="157162"/>
                  </a:lnTo>
                  <a:lnTo>
                    <a:pt x="50132" y="157162"/>
                  </a:lnTo>
                  <a:cubicBezTo>
                    <a:pt x="47040" y="157162"/>
                    <a:pt x="44032" y="156160"/>
                    <a:pt x="41559" y="154305"/>
                  </a:cubicBezTo>
                  <a:cubicBezTo>
                    <a:pt x="12040" y="132166"/>
                    <a:pt x="0" y="93622"/>
                    <a:pt x="11668" y="58616"/>
                  </a:cubicBezTo>
                  <a:cubicBezTo>
                    <a:pt x="23337" y="23611"/>
                    <a:pt x="56096" y="0"/>
                    <a:pt x="92994" y="0"/>
                  </a:cubicBezTo>
                  <a:close/>
                </a:path>
              </a:pathLst>
            </a:custGeom>
            <a:solidFill>
              <a:srgbClr val="1A4F8C"/>
            </a:solidFill>
            <a:ln>
              <a:noFill/>
            </a:ln>
          </p:spPr>
          <p:txBody>
            <a:bodyPr/>
            <a:lstStyle/>
            <a:p>
              <a:endParaRPr lang="en-US"/>
            </a:p>
          </p:txBody>
        </p:sp>
      </p:grpSp>
      <p:sp>
        <p:nvSpPr>
          <p:cNvPr id="34" name="TextBox 34"/>
          <p:cNvSpPr txBox="1"/>
          <p:nvPr/>
        </p:nvSpPr>
        <p:spPr>
          <a:xfrm>
            <a:off x="3888105" y="2521268"/>
            <a:ext cx="5272045" cy="274320"/>
          </a:xfrm>
          <a:prstGeom prst="rect">
            <a:avLst/>
          </a:prstGeom>
          <a:noFill/>
          <a:ln>
            <a:noFill/>
          </a:ln>
        </p:spPr>
        <p:txBody>
          <a:bodyPr wrap="none" lIns="0" tIns="0" rIns="0" bIns="0" anchor="t" anchorCtr="0">
            <a:spAutoFit/>
          </a:bodyPr>
          <a:lstStyle/>
          <a:p>
            <a:pPr algn="l"/>
            <a:r>
              <a:rPr lang="zh-CN" sz="1350" b="1" dirty="0">
                <a:solidFill>
                  <a:srgbClr val="1A4F8C"/>
                </a:solidFill>
                <a:latin typeface="Calibri"/>
                <a:ea typeface="Microsoft YaHei"/>
                <a:cs typeface="Calibri"/>
              </a:rPr>
              <a:t>Alertas tempranas sobre brechas de implementación</a:t>
            </a:r>
          </a:p>
        </p:txBody>
      </p:sp>
      <p:sp>
        <p:nvSpPr>
          <p:cNvPr id="35" name="TextBox 35"/>
          <p:cNvSpPr txBox="1"/>
          <p:nvPr/>
        </p:nvSpPr>
        <p:spPr>
          <a:xfrm>
            <a:off x="3889058" y="2777014"/>
            <a:ext cx="6205371"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Permite identificar retrasos, orientar el acompañamiento técnico y</a:t>
            </a:r>
          </a:p>
        </p:txBody>
      </p:sp>
      <p:sp>
        <p:nvSpPr>
          <p:cNvPr id="36" name="TextBox 36"/>
          <p:cNvSpPr txBox="1"/>
          <p:nvPr/>
        </p:nvSpPr>
        <p:spPr>
          <a:xfrm>
            <a:off x="3889058" y="2986564"/>
            <a:ext cx="5134642"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generar evidencia para tomar decisiones en tiempo real.</a:t>
            </a:r>
          </a:p>
        </p:txBody>
      </p:sp>
      <p:sp>
        <p:nvSpPr>
          <p:cNvPr id="37" name="Rectangle 37"/>
          <p:cNvSpPr/>
          <p:nvPr/>
        </p:nvSpPr>
        <p:spPr>
          <a:xfrm>
            <a:off x="3200400" y="3505200"/>
            <a:ext cx="8610600" cy="857250"/>
          </a:xfrm>
          <a:prstGeom prst="roundRect">
            <a:avLst>
              <a:gd name="adj" fmla="val 11111"/>
            </a:avLst>
          </a:prstGeom>
          <a:solidFill>
            <a:srgbClr val="FAF0EC"/>
          </a:solidFill>
          <a:ln>
            <a:noFill/>
          </a:ln>
        </p:spPr>
        <p:txBody>
          <a:bodyPr/>
          <a:lstStyle/>
          <a:p>
            <a:endParaRPr lang="en-US"/>
          </a:p>
        </p:txBody>
      </p:sp>
      <p:sp>
        <p:nvSpPr>
          <p:cNvPr id="38" name="Rectangle 38"/>
          <p:cNvSpPr/>
          <p:nvPr/>
        </p:nvSpPr>
        <p:spPr>
          <a:xfrm>
            <a:off x="3200400" y="3505200"/>
            <a:ext cx="47625" cy="857250"/>
          </a:xfrm>
          <a:prstGeom prst="roundRect">
            <a:avLst>
              <a:gd name="adj" fmla="val 40000"/>
            </a:avLst>
          </a:prstGeom>
          <a:solidFill>
            <a:srgbClr val="C26B4F"/>
          </a:solidFill>
          <a:ln>
            <a:noFill/>
          </a:ln>
        </p:spPr>
        <p:txBody>
          <a:bodyPr/>
          <a:lstStyle/>
          <a:p>
            <a:endParaRPr lang="en-US"/>
          </a:p>
        </p:txBody>
      </p:sp>
      <p:sp>
        <p:nvSpPr>
          <p:cNvPr id="39" name="Freeform 39"/>
          <p:cNvSpPr/>
          <p:nvPr/>
        </p:nvSpPr>
        <p:spPr>
          <a:xfrm>
            <a:off x="3403163" y="3700510"/>
            <a:ext cx="318208" cy="276120"/>
          </a:xfrm>
          <a:custGeom>
            <a:avLst/>
            <a:gdLst/>
            <a:ahLst/>
            <a:cxnLst/>
            <a:rect l="l" t="t" r="r" b="b"/>
            <a:pathLst>
              <a:path w="318208" h="276120">
                <a:moveTo>
                  <a:pt x="159187" y="0"/>
                </a:moveTo>
                <a:cubicBezTo>
                  <a:pt x="172832" y="0"/>
                  <a:pt x="185547" y="6672"/>
                  <a:pt x="193334" y="17817"/>
                </a:cubicBezTo>
                <a:lnTo>
                  <a:pt x="194834" y="20103"/>
                </a:lnTo>
                <a:lnTo>
                  <a:pt x="310763" y="213670"/>
                </a:lnTo>
                <a:cubicBezTo>
                  <a:pt x="317925" y="226073"/>
                  <a:pt x="318208" y="241287"/>
                  <a:pt x="311513" y="253949"/>
                </a:cubicBezTo>
                <a:cubicBezTo>
                  <a:pt x="304818" y="266610"/>
                  <a:pt x="292085" y="274941"/>
                  <a:pt x="277802" y="276006"/>
                </a:cubicBezTo>
                <a:lnTo>
                  <a:pt x="275016" y="276120"/>
                </a:lnTo>
                <a:lnTo>
                  <a:pt x="43201" y="276120"/>
                </a:lnTo>
                <a:cubicBezTo>
                  <a:pt x="28904" y="275959"/>
                  <a:pt x="15690" y="268473"/>
                  <a:pt x="8202" y="256293"/>
                </a:cubicBezTo>
                <a:cubicBezTo>
                  <a:pt x="714" y="244113"/>
                  <a:pt x="0" y="228942"/>
                  <a:pt x="6311" y="216113"/>
                </a:cubicBezTo>
                <a:lnTo>
                  <a:pt x="7725" y="213470"/>
                </a:lnTo>
                <a:lnTo>
                  <a:pt x="123597" y="20045"/>
                </a:lnTo>
                <a:cubicBezTo>
                  <a:pt x="131142" y="7603"/>
                  <a:pt x="144636" y="3"/>
                  <a:pt x="159187" y="0"/>
                </a:cubicBezTo>
                <a:close/>
                <a:moveTo>
                  <a:pt x="159330" y="190452"/>
                </a:moveTo>
                <a:lnTo>
                  <a:pt x="157515" y="190552"/>
                </a:lnTo>
                <a:cubicBezTo>
                  <a:pt x="150328" y="191407"/>
                  <a:pt x="144915" y="197502"/>
                  <a:pt x="144915" y="204740"/>
                </a:cubicBezTo>
                <a:cubicBezTo>
                  <a:pt x="144915" y="211978"/>
                  <a:pt x="150328" y="218072"/>
                  <a:pt x="157515" y="218927"/>
                </a:cubicBezTo>
                <a:lnTo>
                  <a:pt x="159187" y="219027"/>
                </a:lnTo>
                <a:lnTo>
                  <a:pt x="161002" y="218927"/>
                </a:lnTo>
                <a:cubicBezTo>
                  <a:pt x="168189" y="218072"/>
                  <a:pt x="173601" y="211978"/>
                  <a:pt x="173601" y="204740"/>
                </a:cubicBezTo>
                <a:cubicBezTo>
                  <a:pt x="173601" y="197502"/>
                  <a:pt x="168189" y="191407"/>
                  <a:pt x="161002" y="190552"/>
                </a:cubicBezTo>
                <a:lnTo>
                  <a:pt x="159330" y="190452"/>
                </a:lnTo>
                <a:close/>
                <a:moveTo>
                  <a:pt x="159187" y="90440"/>
                </a:moveTo>
                <a:cubicBezTo>
                  <a:pt x="151944" y="90441"/>
                  <a:pt x="145847" y="95862"/>
                  <a:pt x="145000" y="103056"/>
                </a:cubicBezTo>
                <a:lnTo>
                  <a:pt x="144900" y="104727"/>
                </a:lnTo>
                <a:lnTo>
                  <a:pt x="144900" y="161877"/>
                </a:lnTo>
                <a:lnTo>
                  <a:pt x="145000" y="163549"/>
                </a:lnTo>
                <a:cubicBezTo>
                  <a:pt x="145854" y="170736"/>
                  <a:pt x="151949" y="176149"/>
                  <a:pt x="159187" y="176149"/>
                </a:cubicBezTo>
                <a:cubicBezTo>
                  <a:pt x="166425" y="176149"/>
                  <a:pt x="172520" y="170736"/>
                  <a:pt x="173375" y="163549"/>
                </a:cubicBezTo>
                <a:lnTo>
                  <a:pt x="173475" y="161877"/>
                </a:lnTo>
                <a:lnTo>
                  <a:pt x="173475" y="104727"/>
                </a:lnTo>
                <a:lnTo>
                  <a:pt x="173375" y="103056"/>
                </a:lnTo>
                <a:cubicBezTo>
                  <a:pt x="172527" y="95862"/>
                  <a:pt x="166430" y="90441"/>
                  <a:pt x="159187" y="90440"/>
                </a:cubicBezTo>
                <a:close/>
              </a:path>
            </a:pathLst>
          </a:custGeom>
          <a:solidFill>
            <a:srgbClr val="C26B4F"/>
          </a:solidFill>
          <a:ln>
            <a:noFill/>
          </a:ln>
        </p:spPr>
        <p:txBody>
          <a:bodyPr/>
          <a:lstStyle/>
          <a:p>
            <a:endParaRPr lang="en-US"/>
          </a:p>
        </p:txBody>
      </p:sp>
      <p:sp>
        <p:nvSpPr>
          <p:cNvPr id="40" name="TextBox 40"/>
          <p:cNvSpPr txBox="1"/>
          <p:nvPr/>
        </p:nvSpPr>
        <p:spPr>
          <a:xfrm>
            <a:off x="3888105" y="3626168"/>
            <a:ext cx="3025814" cy="274320"/>
          </a:xfrm>
          <a:prstGeom prst="rect">
            <a:avLst/>
          </a:prstGeom>
          <a:noFill/>
          <a:ln>
            <a:noFill/>
          </a:ln>
        </p:spPr>
        <p:txBody>
          <a:bodyPr wrap="none" lIns="0" tIns="0" rIns="0" bIns="0" anchor="t" anchorCtr="0">
            <a:spAutoFit/>
          </a:bodyPr>
          <a:lstStyle/>
          <a:p>
            <a:pPr algn="l"/>
            <a:r>
              <a:rPr lang="zh-CN" sz="1350" b="1" dirty="0">
                <a:solidFill>
                  <a:srgbClr val="C26B4F"/>
                </a:solidFill>
                <a:latin typeface="Calibri"/>
                <a:ea typeface="Microsoft YaHei"/>
                <a:cs typeface="Calibri"/>
              </a:rPr>
              <a:t>Desafío vigente: uso desigual</a:t>
            </a:r>
          </a:p>
        </p:txBody>
      </p:sp>
      <p:sp>
        <p:nvSpPr>
          <p:cNvPr id="41" name="TextBox 41"/>
          <p:cNvSpPr txBox="1"/>
          <p:nvPr/>
        </p:nvSpPr>
        <p:spPr>
          <a:xfrm>
            <a:off x="3889058" y="3862864"/>
            <a:ext cx="5981914"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Limitaciones de conectividad y capacidad técnica en zonas rurales</a:t>
            </a:r>
          </a:p>
        </p:txBody>
      </p:sp>
      <p:sp>
        <p:nvSpPr>
          <p:cNvPr id="42" name="TextBox 42"/>
          <p:cNvSpPr txBox="1"/>
          <p:nvPr/>
        </p:nvSpPr>
        <p:spPr>
          <a:xfrm>
            <a:off x="3889058" y="4072414"/>
            <a:ext cx="5116020"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y fronterizas generan una implementación heterogénea.</a:t>
            </a:r>
          </a:p>
        </p:txBody>
      </p:sp>
      <p:sp>
        <p:nvSpPr>
          <p:cNvPr id="43" name="Rectangle 43"/>
          <p:cNvSpPr/>
          <p:nvPr/>
        </p:nvSpPr>
        <p:spPr>
          <a:xfrm>
            <a:off x="3200400" y="4533900"/>
            <a:ext cx="8610600" cy="1257300"/>
          </a:xfrm>
          <a:prstGeom prst="roundRect">
            <a:avLst>
              <a:gd name="adj" fmla="val 7576"/>
            </a:avLst>
          </a:prstGeom>
          <a:solidFill>
            <a:srgbClr val="FDF6EC"/>
          </a:solidFill>
          <a:ln>
            <a:noFill/>
          </a:ln>
        </p:spPr>
        <p:txBody>
          <a:bodyPr/>
          <a:lstStyle/>
          <a:p>
            <a:endParaRPr lang="en-US"/>
          </a:p>
        </p:txBody>
      </p:sp>
      <p:sp>
        <p:nvSpPr>
          <p:cNvPr id="44" name="Rectangle 44"/>
          <p:cNvSpPr/>
          <p:nvPr/>
        </p:nvSpPr>
        <p:spPr>
          <a:xfrm>
            <a:off x="3200400" y="4533900"/>
            <a:ext cx="47625" cy="1257300"/>
          </a:xfrm>
          <a:prstGeom prst="roundRect">
            <a:avLst>
              <a:gd name="adj" fmla="val 40000"/>
            </a:avLst>
          </a:prstGeom>
          <a:solidFill>
            <a:srgbClr val="D4921E"/>
          </a:solidFill>
          <a:ln>
            <a:noFill/>
          </a:ln>
        </p:spPr>
        <p:txBody>
          <a:bodyPr/>
          <a:lstStyle/>
          <a:p>
            <a:endParaRPr lang="en-US"/>
          </a:p>
        </p:txBody>
      </p:sp>
      <p:grpSp>
        <p:nvGrpSpPr>
          <p:cNvPr id="47" name="Group 47"/>
          <p:cNvGrpSpPr/>
          <p:nvPr/>
        </p:nvGrpSpPr>
        <p:grpSpPr>
          <a:xfrm>
            <a:off x="3435350" y="4760912"/>
            <a:ext cx="177799" cy="156239"/>
            <a:chOff x="3435350" y="4760912"/>
            <a:chExt cx="177799" cy="156239"/>
          </a:xfrm>
        </p:grpSpPr>
        <p:sp>
          <p:nvSpPr>
            <p:cNvPr id="45" name="Freeform 45"/>
            <p:cNvSpPr/>
            <p:nvPr/>
          </p:nvSpPr>
          <p:spPr>
            <a:xfrm>
              <a:off x="3435350" y="4760912"/>
              <a:ext cx="77787" cy="156239"/>
            </a:xfrm>
            <a:custGeom>
              <a:avLst/>
              <a:gdLst/>
              <a:ahLst/>
              <a:cxnLst/>
              <a:rect l="l" t="t" r="r" b="b"/>
              <a:pathLst>
                <a:path w="77787" h="156239">
                  <a:moveTo>
                    <a:pt x="55562" y="0"/>
                  </a:moveTo>
                  <a:cubicBezTo>
                    <a:pt x="67837" y="0"/>
                    <a:pt x="77787" y="9950"/>
                    <a:pt x="77787" y="22225"/>
                  </a:cubicBezTo>
                  <a:lnTo>
                    <a:pt x="77787" y="88900"/>
                  </a:lnTo>
                  <a:cubicBezTo>
                    <a:pt x="77787" y="123682"/>
                    <a:pt x="59452" y="146607"/>
                    <a:pt x="24925" y="155242"/>
                  </a:cubicBezTo>
                  <a:cubicBezTo>
                    <a:pt x="21063" y="156239"/>
                    <a:pt x="16962" y="155089"/>
                    <a:pt x="14181" y="152229"/>
                  </a:cubicBezTo>
                  <a:cubicBezTo>
                    <a:pt x="11400" y="149369"/>
                    <a:pt x="10366" y="145238"/>
                    <a:pt x="11470" y="141405"/>
                  </a:cubicBezTo>
                  <a:cubicBezTo>
                    <a:pt x="12574" y="137572"/>
                    <a:pt x="15648" y="134625"/>
                    <a:pt x="19525" y="133683"/>
                  </a:cubicBezTo>
                  <a:cubicBezTo>
                    <a:pt x="44272" y="127494"/>
                    <a:pt x="55562" y="113381"/>
                    <a:pt x="55562" y="88900"/>
                  </a:cubicBezTo>
                  <a:lnTo>
                    <a:pt x="55562" y="77788"/>
                  </a:lnTo>
                  <a:lnTo>
                    <a:pt x="22225" y="77788"/>
                  </a:lnTo>
                  <a:cubicBezTo>
                    <a:pt x="10594" y="77791"/>
                    <a:pt x="928" y="68827"/>
                    <a:pt x="56" y="57229"/>
                  </a:cubicBezTo>
                  <a:lnTo>
                    <a:pt x="0" y="55563"/>
                  </a:lnTo>
                  <a:lnTo>
                    <a:pt x="0" y="22225"/>
                  </a:lnTo>
                  <a:cubicBezTo>
                    <a:pt x="0" y="9950"/>
                    <a:pt x="9950" y="0"/>
                    <a:pt x="22225" y="0"/>
                  </a:cubicBezTo>
                  <a:close/>
                </a:path>
              </a:pathLst>
            </a:custGeom>
            <a:solidFill>
              <a:srgbClr val="D4921E"/>
            </a:solidFill>
            <a:ln>
              <a:noFill/>
            </a:ln>
          </p:spPr>
          <p:txBody>
            <a:bodyPr/>
            <a:lstStyle/>
            <a:p>
              <a:endParaRPr lang="en-US"/>
            </a:p>
          </p:txBody>
        </p:sp>
        <p:sp>
          <p:nvSpPr>
            <p:cNvPr id="46" name="Freeform 46"/>
            <p:cNvSpPr/>
            <p:nvPr/>
          </p:nvSpPr>
          <p:spPr>
            <a:xfrm>
              <a:off x="3535362" y="4760912"/>
              <a:ext cx="77787" cy="156239"/>
            </a:xfrm>
            <a:custGeom>
              <a:avLst/>
              <a:gdLst/>
              <a:ahLst/>
              <a:cxnLst/>
              <a:rect l="l" t="t" r="r" b="b"/>
              <a:pathLst>
                <a:path w="77787" h="156239">
                  <a:moveTo>
                    <a:pt x="55562" y="0"/>
                  </a:moveTo>
                  <a:cubicBezTo>
                    <a:pt x="67837" y="0"/>
                    <a:pt x="77787" y="9950"/>
                    <a:pt x="77787" y="22225"/>
                  </a:cubicBezTo>
                  <a:lnTo>
                    <a:pt x="77787" y="88900"/>
                  </a:lnTo>
                  <a:cubicBezTo>
                    <a:pt x="77787" y="123682"/>
                    <a:pt x="59452" y="146607"/>
                    <a:pt x="24925" y="155242"/>
                  </a:cubicBezTo>
                  <a:cubicBezTo>
                    <a:pt x="21063" y="156239"/>
                    <a:pt x="16962" y="155089"/>
                    <a:pt x="14181" y="152229"/>
                  </a:cubicBezTo>
                  <a:cubicBezTo>
                    <a:pt x="11400" y="149369"/>
                    <a:pt x="10366" y="145238"/>
                    <a:pt x="11470" y="141405"/>
                  </a:cubicBezTo>
                  <a:cubicBezTo>
                    <a:pt x="12574" y="137572"/>
                    <a:pt x="15648" y="134625"/>
                    <a:pt x="19525" y="133683"/>
                  </a:cubicBezTo>
                  <a:cubicBezTo>
                    <a:pt x="44272" y="127494"/>
                    <a:pt x="55562" y="113381"/>
                    <a:pt x="55562" y="88900"/>
                  </a:cubicBezTo>
                  <a:lnTo>
                    <a:pt x="55562" y="77788"/>
                  </a:lnTo>
                  <a:lnTo>
                    <a:pt x="22225" y="77788"/>
                  </a:lnTo>
                  <a:cubicBezTo>
                    <a:pt x="10594" y="77791"/>
                    <a:pt x="928" y="68827"/>
                    <a:pt x="56" y="57229"/>
                  </a:cubicBezTo>
                  <a:lnTo>
                    <a:pt x="0" y="55563"/>
                  </a:lnTo>
                  <a:lnTo>
                    <a:pt x="0" y="22225"/>
                  </a:lnTo>
                  <a:cubicBezTo>
                    <a:pt x="0" y="9950"/>
                    <a:pt x="9950" y="0"/>
                    <a:pt x="22225" y="0"/>
                  </a:cubicBezTo>
                  <a:close/>
                </a:path>
              </a:pathLst>
            </a:custGeom>
            <a:solidFill>
              <a:srgbClr val="D4921E"/>
            </a:solidFill>
            <a:ln>
              <a:noFill/>
            </a:ln>
          </p:spPr>
          <p:txBody>
            <a:bodyPr/>
            <a:lstStyle/>
            <a:p>
              <a:endParaRPr lang="en-US"/>
            </a:p>
          </p:txBody>
        </p:sp>
      </p:grpSp>
      <p:sp>
        <p:nvSpPr>
          <p:cNvPr id="48" name="TextBox 48"/>
          <p:cNvSpPr txBox="1"/>
          <p:nvPr/>
        </p:nvSpPr>
        <p:spPr>
          <a:xfrm>
            <a:off x="3753802" y="4646771"/>
            <a:ext cx="8350639" cy="289560"/>
          </a:xfrm>
          <a:prstGeom prst="rect">
            <a:avLst/>
          </a:prstGeom>
          <a:noFill/>
          <a:ln>
            <a:noFill/>
          </a:ln>
        </p:spPr>
        <p:txBody>
          <a:bodyPr wrap="none" lIns="0" tIns="0" rIns="0" bIns="0" anchor="t" anchorCtr="0">
            <a:spAutoFit/>
          </a:bodyPr>
          <a:lstStyle/>
          <a:p>
            <a:pPr algn="l"/>
            <a:r>
              <a:rPr lang="zh-CN" sz="1425" i="1" dirty="0">
                <a:solidFill>
                  <a:srgbClr val="2C2C2C"/>
                </a:solidFill>
                <a:latin typeface="Georgia"/>
                <a:ea typeface="SimSun"/>
                <a:cs typeface="Georgia"/>
              </a:rPr>
              <a:t>"Ya no es solo para registrar planificación. Ahora el GOSRD permite ver patrones,</a:t>
            </a:r>
          </a:p>
        </p:txBody>
      </p:sp>
      <p:sp>
        <p:nvSpPr>
          <p:cNvPr id="49" name="TextBox 49"/>
          <p:cNvSpPr txBox="1"/>
          <p:nvPr/>
        </p:nvSpPr>
        <p:spPr>
          <a:xfrm>
            <a:off x="3753802" y="4894421"/>
            <a:ext cx="6581930" cy="219291"/>
          </a:xfrm>
          <a:prstGeom prst="rect">
            <a:avLst/>
          </a:prstGeom>
          <a:noFill/>
          <a:ln>
            <a:noFill/>
          </a:ln>
        </p:spPr>
        <p:txBody>
          <a:bodyPr wrap="none" lIns="0" tIns="0" rIns="0" bIns="0" anchor="t" anchorCtr="0">
            <a:spAutoFit/>
          </a:bodyPr>
          <a:lstStyle/>
          <a:p>
            <a:pPr algn="l"/>
            <a:r>
              <a:rPr lang="zh-CN" sz="1425" i="1" dirty="0">
                <a:solidFill>
                  <a:srgbClr val="2C2C2C"/>
                </a:solidFill>
                <a:latin typeface="Georgia"/>
                <a:ea typeface="SimSun"/>
                <a:cs typeface="Georgia"/>
              </a:rPr>
              <a:t>identificar retrasos y orientar el acompañamiento hacia donde más se necesita</a:t>
            </a:r>
            <a:r>
              <a:rPr lang="en-US" altLang="zh-CN" sz="1425" i="1" dirty="0">
                <a:solidFill>
                  <a:srgbClr val="2C2C2C"/>
                </a:solidFill>
                <a:latin typeface="Georgia"/>
                <a:ea typeface="SimSun"/>
                <a:cs typeface="Georgia"/>
              </a:rPr>
              <a:t>”.</a:t>
            </a:r>
            <a:endParaRPr lang="zh-CN" sz="1425" i="1" dirty="0">
              <a:solidFill>
                <a:srgbClr val="2C2C2C"/>
              </a:solidFill>
              <a:latin typeface="Georgia"/>
              <a:ea typeface="SimSun"/>
              <a:cs typeface="Georgia"/>
            </a:endParaRPr>
          </a:p>
        </p:txBody>
      </p:sp>
      <p:sp>
        <p:nvSpPr>
          <p:cNvPr id="50" name="TextBox 50"/>
          <p:cNvSpPr txBox="1"/>
          <p:nvPr/>
        </p:nvSpPr>
        <p:spPr>
          <a:xfrm>
            <a:off x="3757612" y="5193506"/>
            <a:ext cx="3980140" cy="228600"/>
          </a:xfrm>
          <a:prstGeom prst="rect">
            <a:avLst/>
          </a:prstGeom>
          <a:noFill/>
          <a:ln>
            <a:noFill/>
          </a:ln>
        </p:spPr>
        <p:txBody>
          <a:bodyPr wrap="none" lIns="0" tIns="0" rIns="0" bIns="0" anchor="t" anchorCtr="0">
            <a:spAutoFit/>
          </a:bodyPr>
          <a:lstStyle/>
          <a:p>
            <a:pPr algn="l"/>
            <a:r>
              <a:rPr lang="zh-CN" sz="1125" dirty="0">
                <a:solidFill>
                  <a:srgbClr val="5A5A5A"/>
                </a:solidFill>
                <a:latin typeface="Calibri"/>
                <a:ea typeface="Microsoft YaHei"/>
                <a:cs typeface="Calibri"/>
              </a:rPr>
              <a:t>— Funcionaria MINERD, comunicación personal 2024</a:t>
            </a:r>
          </a:p>
        </p:txBody>
      </p:sp>
      <p:sp>
        <p:nvSpPr>
          <p:cNvPr id="51" name="Rectangle 51"/>
          <p:cNvSpPr/>
          <p:nvPr/>
        </p:nvSpPr>
        <p:spPr>
          <a:xfrm>
            <a:off x="3200400" y="5962650"/>
            <a:ext cx="8610600" cy="381000"/>
          </a:xfrm>
          <a:prstGeom prst="roundRect">
            <a:avLst>
              <a:gd name="adj" fmla="val 20000"/>
            </a:avLst>
          </a:prstGeom>
          <a:solidFill>
            <a:srgbClr val="EEF4FB"/>
          </a:solidFill>
          <a:ln>
            <a:noFill/>
          </a:ln>
        </p:spPr>
        <p:txBody>
          <a:bodyPr/>
          <a:lstStyle/>
          <a:p>
            <a:endParaRPr lang="en-US"/>
          </a:p>
        </p:txBody>
      </p:sp>
      <p:sp>
        <p:nvSpPr>
          <p:cNvPr id="52" name="Rectangle 52"/>
          <p:cNvSpPr/>
          <p:nvPr/>
        </p:nvSpPr>
        <p:spPr>
          <a:xfrm>
            <a:off x="3200400" y="5962650"/>
            <a:ext cx="47625" cy="381000"/>
          </a:xfrm>
          <a:prstGeom prst="roundRect">
            <a:avLst>
              <a:gd name="adj" fmla="val 40000"/>
            </a:avLst>
          </a:prstGeom>
          <a:solidFill>
            <a:srgbClr val="00AEEF"/>
          </a:solidFill>
          <a:ln>
            <a:noFill/>
          </a:ln>
        </p:spPr>
        <p:txBody>
          <a:bodyPr/>
          <a:lstStyle/>
          <a:p>
            <a:endParaRPr lang="en-US"/>
          </a:p>
        </p:txBody>
      </p:sp>
      <p:sp>
        <p:nvSpPr>
          <p:cNvPr id="53" name="TextBox 53"/>
          <p:cNvSpPr txBox="1"/>
          <p:nvPr/>
        </p:nvSpPr>
        <p:spPr>
          <a:xfrm>
            <a:off x="3376612" y="6079331"/>
            <a:ext cx="8564285" cy="228600"/>
          </a:xfrm>
          <a:prstGeom prst="rect">
            <a:avLst/>
          </a:prstGeom>
          <a:noFill/>
          <a:ln>
            <a:noFill/>
          </a:ln>
        </p:spPr>
        <p:txBody>
          <a:bodyPr wrap="none" lIns="0" tIns="0" rIns="0" bIns="0" anchor="t" anchorCtr="0">
            <a:spAutoFit/>
          </a:bodyPr>
          <a:lstStyle/>
          <a:p>
            <a:pPr algn="l"/>
            <a:r>
              <a:rPr lang="zh-CN" sz="1125" dirty="0">
                <a:solidFill>
                  <a:srgbClr val="1A4F8C"/>
                </a:solidFill>
                <a:latin typeface="Calibri"/>
                <a:ea typeface="Microsoft YaHei"/>
                <a:cs typeface="Calibri"/>
              </a:rPr>
              <a:t>El GOSRD: el "termómetro pedagógico" del sistema — qué se enseña, dónde hay brechas, qué necesita apoyo</a:t>
            </a:r>
          </a:p>
        </p:txBody>
      </p:sp>
      <p:sp>
        <p:nvSpPr>
          <p:cNvPr id="54" name="Rectangle 54"/>
          <p:cNvSpPr/>
          <p:nvPr/>
        </p:nvSpPr>
        <p:spPr>
          <a:xfrm>
            <a:off x="0" y="6534150"/>
            <a:ext cx="12192000" cy="9525"/>
          </a:xfrm>
          <a:prstGeom prst="rect">
            <a:avLst/>
          </a:prstGeom>
          <a:solidFill>
            <a:srgbClr val="DDD9D4"/>
          </a:solidFill>
          <a:ln>
            <a:noFill/>
          </a:ln>
        </p:spPr>
        <p:txBody>
          <a:bodyPr/>
          <a:lstStyle/>
          <a:p>
            <a:endParaRPr lang="en-US"/>
          </a:p>
        </p:txBody>
      </p:sp>
      <p:sp>
        <p:nvSpPr>
          <p:cNvPr id="55" name="TextBox 55"/>
          <p:cNvSpPr txBox="1"/>
          <p:nvPr/>
        </p:nvSpPr>
        <p:spPr>
          <a:xfrm>
            <a:off x="3188970" y="6627495"/>
            <a:ext cx="969264" cy="182880"/>
          </a:xfrm>
          <a:prstGeom prst="rect">
            <a:avLst/>
          </a:prstGeom>
          <a:noFill/>
          <a:ln>
            <a:noFill/>
          </a:ln>
        </p:spPr>
        <p:txBody>
          <a:bodyPr wrap="none" lIns="0" tIns="0" rIns="0" bIns="0" anchor="t" anchorCtr="0">
            <a:spAutoFit/>
          </a:bodyPr>
          <a:lstStyle/>
          <a:p>
            <a:pPr algn="l"/>
            <a:r>
              <a:rPr lang="zh-CN" sz="900" dirty="0">
                <a:solidFill>
                  <a:srgbClr val="8A8A8A"/>
                </a:solidFill>
                <a:latin typeface="Calibri"/>
                <a:ea typeface="Microsoft YaHei"/>
                <a:cs typeface="Calibri"/>
              </a:rPr>
              <a:t>MINERD | UNICEF</a:t>
            </a:r>
          </a:p>
        </p:txBody>
      </p:sp>
      <p:sp>
        <p:nvSpPr>
          <p:cNvPr id="56" name="TextBox 56"/>
          <p:cNvSpPr txBox="1"/>
          <p:nvPr/>
        </p:nvSpPr>
        <p:spPr>
          <a:xfrm>
            <a:off x="6012275" y="6627495"/>
            <a:ext cx="167449" cy="182880"/>
          </a:xfrm>
          <a:prstGeom prst="rect">
            <a:avLst/>
          </a:prstGeom>
          <a:noFill/>
          <a:ln>
            <a:noFill/>
          </a:ln>
        </p:spPr>
        <p:txBody>
          <a:bodyPr wrap="none" lIns="0" tIns="0" rIns="0" bIns="0" anchor="t" anchorCtr="0">
            <a:spAutoFit/>
          </a:bodyPr>
          <a:lstStyle/>
          <a:p>
            <a:pPr algn="ctr"/>
            <a:r>
              <a:rPr lang="zh-CN" sz="900" dirty="0">
                <a:solidFill>
                  <a:srgbClr val="8A8A8A"/>
                </a:solidFill>
                <a:latin typeface="Calibri"/>
                <a:ea typeface="Microsoft YaHei"/>
                <a:cs typeface="Calibri"/>
              </a:rPr>
              <a:t>08</a:t>
            </a:r>
          </a:p>
        </p:txBody>
      </p:sp>
      <p:sp>
        <p:nvSpPr>
          <p:cNvPr id="57" name="TextBox 57"/>
          <p:cNvSpPr txBox="1"/>
          <p:nvPr/>
        </p:nvSpPr>
        <p:spPr>
          <a:xfrm>
            <a:off x="10189559" y="6627495"/>
            <a:ext cx="1251871" cy="182880"/>
          </a:xfrm>
          <a:prstGeom prst="rect">
            <a:avLst/>
          </a:prstGeom>
          <a:noFill/>
          <a:ln>
            <a:noFill/>
          </a:ln>
        </p:spPr>
        <p:txBody>
          <a:bodyPr wrap="none" lIns="0" tIns="0" rIns="0" bIns="0" anchor="t" anchorCtr="0">
            <a:spAutoFit/>
          </a:bodyPr>
          <a:lstStyle/>
          <a:p>
            <a:pPr algn="r"/>
            <a:r>
              <a:rPr lang="zh-CN" sz="900" dirty="0">
                <a:solidFill>
                  <a:srgbClr val="8A8A8A"/>
                </a:solidFill>
                <a:latin typeface="Calibri"/>
                <a:ea typeface="Microsoft YaHei"/>
                <a:cs typeface="Calibri"/>
              </a:rPr>
              <a:t>CON BASE 2018–2024</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8F7F4"/>
          </a:solidFill>
          <a:ln>
            <a:noFill/>
          </a:ln>
        </p:spPr>
        <p:txBody>
          <a:bodyPr/>
          <a:lstStyle/>
          <a:p>
            <a:endParaRPr lang="en-US"/>
          </a:p>
        </p:txBody>
      </p:sp>
      <p:sp>
        <p:nvSpPr>
          <p:cNvPr id="3" name="Rectangle 3"/>
          <p:cNvSpPr/>
          <p:nvPr/>
        </p:nvSpPr>
        <p:spPr>
          <a:xfrm>
            <a:off x="0" y="0"/>
            <a:ext cx="57150" cy="6858000"/>
          </a:xfrm>
          <a:prstGeom prst="rect">
            <a:avLst/>
          </a:prstGeom>
          <a:solidFill>
            <a:srgbClr val="1A4F8C"/>
          </a:solidFill>
          <a:ln>
            <a:noFill/>
          </a:ln>
        </p:spPr>
        <p:txBody>
          <a:bodyPr/>
          <a:lstStyle/>
          <a:p>
            <a:endParaRPr lang="en-US"/>
          </a:p>
        </p:txBody>
      </p:sp>
      <p:sp>
        <p:nvSpPr>
          <p:cNvPr id="4" name="Rectangle 4"/>
          <p:cNvSpPr/>
          <p:nvPr/>
        </p:nvSpPr>
        <p:spPr>
          <a:xfrm>
            <a:off x="57150" y="0"/>
            <a:ext cx="2952750" cy="6858000"/>
          </a:xfrm>
          <a:prstGeom prst="rect">
            <a:avLst/>
          </a:prstGeom>
          <a:solidFill>
            <a:srgbClr val="0E2A4F"/>
          </a:solidFill>
          <a:ln>
            <a:noFill/>
          </a:ln>
        </p:spPr>
        <p:txBody>
          <a:bodyPr/>
          <a:lstStyle/>
          <a:p>
            <a:endParaRPr lang="en-US"/>
          </a:p>
        </p:txBody>
      </p:sp>
      <p:sp>
        <p:nvSpPr>
          <p:cNvPr id="5" name="TextBox 5"/>
          <p:cNvSpPr txBox="1"/>
          <p:nvPr/>
        </p:nvSpPr>
        <p:spPr>
          <a:xfrm>
            <a:off x="3187065" y="381952"/>
            <a:ext cx="2860624" cy="213360"/>
          </a:xfrm>
          <a:prstGeom prst="rect">
            <a:avLst/>
          </a:prstGeom>
          <a:noFill/>
          <a:ln>
            <a:noFill/>
          </a:ln>
        </p:spPr>
        <p:txBody>
          <a:bodyPr wrap="none" lIns="0" tIns="0" rIns="0" bIns="0" anchor="t" anchorCtr="0">
            <a:spAutoFit/>
          </a:bodyPr>
          <a:lstStyle/>
          <a:p>
            <a:pPr algn="l"/>
            <a:r>
              <a:rPr lang="zh-CN" sz="1050" b="1" dirty="0">
                <a:solidFill>
                  <a:srgbClr val="00AEEF"/>
                </a:solidFill>
                <a:latin typeface="Calibri"/>
                <a:ea typeface="Microsoft YaHei"/>
                <a:cs typeface="Calibri"/>
              </a:rPr>
              <a:t>BLOQUE 3 · CÓMO FUNCIONA CON BASE</a:t>
            </a:r>
          </a:p>
        </p:txBody>
      </p:sp>
      <p:grpSp>
        <p:nvGrpSpPr>
          <p:cNvPr id="10" name="Group 10"/>
          <p:cNvGrpSpPr/>
          <p:nvPr/>
        </p:nvGrpSpPr>
        <p:grpSpPr>
          <a:xfrm>
            <a:off x="885825" y="1428750"/>
            <a:ext cx="952500" cy="952500"/>
            <a:chOff x="885825" y="1428750"/>
            <a:chExt cx="952500" cy="952500"/>
          </a:xfrm>
        </p:grpSpPr>
        <p:sp>
          <p:nvSpPr>
            <p:cNvPr id="6" name="Freeform 6"/>
            <p:cNvSpPr/>
            <p:nvPr/>
          </p:nvSpPr>
          <p:spPr>
            <a:xfrm>
              <a:off x="885825" y="2000250"/>
              <a:ext cx="381000" cy="381000"/>
            </a:xfrm>
            <a:custGeom>
              <a:avLst/>
              <a:gdLst/>
              <a:ahLst/>
              <a:cxnLst/>
              <a:rect l="l" t="t" r="r" b="b"/>
              <a:pathLst>
                <a:path w="381000" h="381000">
                  <a:moveTo>
                    <a:pt x="0" y="127016"/>
                  </a:moveTo>
                  <a:cubicBezTo>
                    <a:pt x="0" y="56867"/>
                    <a:pt x="56867" y="0"/>
                    <a:pt x="127016" y="0"/>
                  </a:cubicBezTo>
                  <a:lnTo>
                    <a:pt x="253984" y="0"/>
                  </a:lnTo>
                  <a:cubicBezTo>
                    <a:pt x="324133" y="0"/>
                    <a:pt x="381000" y="56867"/>
                    <a:pt x="381000" y="127016"/>
                  </a:cubicBezTo>
                  <a:lnTo>
                    <a:pt x="381000" y="253984"/>
                  </a:lnTo>
                  <a:cubicBezTo>
                    <a:pt x="381000" y="324133"/>
                    <a:pt x="324133" y="381000"/>
                    <a:pt x="253984" y="381000"/>
                  </a:cubicBezTo>
                  <a:lnTo>
                    <a:pt x="127016" y="381000"/>
                  </a:lnTo>
                  <a:cubicBezTo>
                    <a:pt x="93329" y="381000"/>
                    <a:pt x="61022" y="367618"/>
                    <a:pt x="37202" y="343798"/>
                  </a:cubicBezTo>
                  <a:cubicBezTo>
                    <a:pt x="13382" y="319978"/>
                    <a:pt x="0" y="287671"/>
                    <a:pt x="0" y="253984"/>
                  </a:cubicBezTo>
                  <a:close/>
                </a:path>
              </a:pathLst>
            </a:custGeom>
            <a:solidFill>
              <a:srgbClr val="FFFFFF"/>
            </a:solidFill>
            <a:ln>
              <a:noFill/>
            </a:ln>
          </p:spPr>
          <p:txBody>
            <a:bodyPr/>
            <a:lstStyle/>
            <a:p>
              <a:endParaRPr lang="en-US"/>
            </a:p>
          </p:txBody>
        </p:sp>
        <p:sp>
          <p:nvSpPr>
            <p:cNvPr id="7" name="Freeform 7"/>
            <p:cNvSpPr/>
            <p:nvPr/>
          </p:nvSpPr>
          <p:spPr>
            <a:xfrm>
              <a:off x="1457325" y="2000250"/>
              <a:ext cx="381000" cy="381000"/>
            </a:xfrm>
            <a:custGeom>
              <a:avLst/>
              <a:gdLst/>
              <a:ahLst/>
              <a:cxnLst/>
              <a:rect l="l" t="t" r="r" b="b"/>
              <a:pathLst>
                <a:path w="381000" h="381000">
                  <a:moveTo>
                    <a:pt x="0" y="127016"/>
                  </a:moveTo>
                  <a:cubicBezTo>
                    <a:pt x="0" y="93329"/>
                    <a:pt x="13382" y="61022"/>
                    <a:pt x="37202" y="37202"/>
                  </a:cubicBezTo>
                  <a:cubicBezTo>
                    <a:pt x="61022" y="13382"/>
                    <a:pt x="93329" y="0"/>
                    <a:pt x="127016" y="0"/>
                  </a:cubicBezTo>
                  <a:lnTo>
                    <a:pt x="253984" y="0"/>
                  </a:lnTo>
                  <a:cubicBezTo>
                    <a:pt x="324133" y="0"/>
                    <a:pt x="381000" y="56867"/>
                    <a:pt x="381000" y="127016"/>
                  </a:cubicBezTo>
                  <a:lnTo>
                    <a:pt x="381000" y="253984"/>
                  </a:lnTo>
                  <a:cubicBezTo>
                    <a:pt x="381000" y="324133"/>
                    <a:pt x="324133" y="381000"/>
                    <a:pt x="253984" y="381000"/>
                  </a:cubicBezTo>
                  <a:lnTo>
                    <a:pt x="127016" y="381000"/>
                  </a:lnTo>
                  <a:cubicBezTo>
                    <a:pt x="93329" y="381000"/>
                    <a:pt x="61022" y="367618"/>
                    <a:pt x="37202" y="343798"/>
                  </a:cubicBezTo>
                  <a:cubicBezTo>
                    <a:pt x="13382" y="319978"/>
                    <a:pt x="0" y="287671"/>
                    <a:pt x="0" y="253984"/>
                  </a:cubicBezTo>
                  <a:close/>
                </a:path>
              </a:pathLst>
            </a:custGeom>
            <a:solidFill>
              <a:srgbClr val="FFFFFF"/>
            </a:solidFill>
            <a:ln>
              <a:noFill/>
            </a:ln>
          </p:spPr>
          <p:txBody>
            <a:bodyPr/>
            <a:lstStyle/>
            <a:p>
              <a:endParaRPr lang="en-US"/>
            </a:p>
          </p:txBody>
        </p:sp>
        <p:sp>
          <p:nvSpPr>
            <p:cNvPr id="8" name="Freeform 8"/>
            <p:cNvSpPr/>
            <p:nvPr/>
          </p:nvSpPr>
          <p:spPr>
            <a:xfrm>
              <a:off x="1171575" y="1428750"/>
              <a:ext cx="381000" cy="381000"/>
            </a:xfrm>
            <a:custGeom>
              <a:avLst/>
              <a:gdLst/>
              <a:ahLst/>
              <a:cxnLst/>
              <a:rect l="l" t="t" r="r" b="b"/>
              <a:pathLst>
                <a:path w="381000" h="381000">
                  <a:moveTo>
                    <a:pt x="0" y="127016"/>
                  </a:moveTo>
                  <a:cubicBezTo>
                    <a:pt x="0" y="56867"/>
                    <a:pt x="56867" y="0"/>
                    <a:pt x="127016" y="0"/>
                  </a:cubicBezTo>
                  <a:lnTo>
                    <a:pt x="253984" y="0"/>
                  </a:lnTo>
                  <a:cubicBezTo>
                    <a:pt x="324133" y="0"/>
                    <a:pt x="381000" y="56867"/>
                    <a:pt x="381000" y="127016"/>
                  </a:cubicBezTo>
                  <a:lnTo>
                    <a:pt x="381000" y="253984"/>
                  </a:lnTo>
                  <a:cubicBezTo>
                    <a:pt x="381000" y="324133"/>
                    <a:pt x="324133" y="381000"/>
                    <a:pt x="253984" y="381000"/>
                  </a:cubicBezTo>
                  <a:lnTo>
                    <a:pt x="127016" y="381000"/>
                  </a:lnTo>
                  <a:cubicBezTo>
                    <a:pt x="56867" y="381000"/>
                    <a:pt x="0" y="324133"/>
                    <a:pt x="0" y="253984"/>
                  </a:cubicBezTo>
                  <a:close/>
                </a:path>
              </a:pathLst>
            </a:custGeom>
            <a:solidFill>
              <a:srgbClr val="FFFFFF"/>
            </a:solidFill>
            <a:ln>
              <a:noFill/>
            </a:ln>
          </p:spPr>
          <p:txBody>
            <a:bodyPr/>
            <a:lstStyle/>
            <a:p>
              <a:endParaRPr lang="en-US"/>
            </a:p>
          </p:txBody>
        </p:sp>
        <p:sp>
          <p:nvSpPr>
            <p:cNvPr id="9" name="Freeform 9"/>
            <p:cNvSpPr/>
            <p:nvPr/>
          </p:nvSpPr>
          <p:spPr>
            <a:xfrm>
              <a:off x="1028700" y="1714500"/>
              <a:ext cx="666750" cy="381000"/>
            </a:xfrm>
            <a:custGeom>
              <a:avLst/>
              <a:gdLst/>
              <a:ahLst/>
              <a:cxnLst/>
              <a:rect l="l" t="t" r="r" b="b"/>
              <a:pathLst>
                <a:path w="666750" h="381000">
                  <a:moveTo>
                    <a:pt x="333375" y="0"/>
                  </a:moveTo>
                  <a:cubicBezTo>
                    <a:pt x="307072" y="0"/>
                    <a:pt x="285750" y="21322"/>
                    <a:pt x="285750" y="47625"/>
                  </a:cubicBezTo>
                  <a:lnTo>
                    <a:pt x="285750" y="142875"/>
                  </a:lnTo>
                  <a:lnTo>
                    <a:pt x="142875" y="142875"/>
                  </a:lnTo>
                  <a:cubicBezTo>
                    <a:pt x="64532" y="142875"/>
                    <a:pt x="0" y="207407"/>
                    <a:pt x="0" y="285750"/>
                  </a:cubicBezTo>
                  <a:lnTo>
                    <a:pt x="0" y="333375"/>
                  </a:lnTo>
                  <a:cubicBezTo>
                    <a:pt x="0" y="359678"/>
                    <a:pt x="21322" y="381000"/>
                    <a:pt x="47625" y="381000"/>
                  </a:cubicBezTo>
                  <a:cubicBezTo>
                    <a:pt x="73928" y="381000"/>
                    <a:pt x="95250" y="359678"/>
                    <a:pt x="95250" y="333375"/>
                  </a:cubicBezTo>
                  <a:lnTo>
                    <a:pt x="95250" y="285750"/>
                  </a:lnTo>
                  <a:cubicBezTo>
                    <a:pt x="95250" y="258890"/>
                    <a:pt x="116015" y="238125"/>
                    <a:pt x="142875" y="238125"/>
                  </a:cubicBezTo>
                  <a:lnTo>
                    <a:pt x="523875" y="238125"/>
                  </a:lnTo>
                  <a:cubicBezTo>
                    <a:pt x="550735" y="238125"/>
                    <a:pt x="571500" y="258890"/>
                    <a:pt x="571500" y="285750"/>
                  </a:cubicBezTo>
                  <a:lnTo>
                    <a:pt x="571500" y="333375"/>
                  </a:lnTo>
                  <a:cubicBezTo>
                    <a:pt x="571500" y="359678"/>
                    <a:pt x="592822" y="381000"/>
                    <a:pt x="619125" y="381000"/>
                  </a:cubicBezTo>
                  <a:cubicBezTo>
                    <a:pt x="645428" y="381000"/>
                    <a:pt x="666750" y="359678"/>
                    <a:pt x="666750" y="333375"/>
                  </a:cubicBezTo>
                  <a:lnTo>
                    <a:pt x="666750" y="285750"/>
                  </a:lnTo>
                  <a:cubicBezTo>
                    <a:pt x="666750" y="207407"/>
                    <a:pt x="602218" y="142875"/>
                    <a:pt x="523875" y="142875"/>
                  </a:cubicBezTo>
                  <a:lnTo>
                    <a:pt x="381000" y="142875"/>
                  </a:lnTo>
                  <a:lnTo>
                    <a:pt x="381000" y="47625"/>
                  </a:lnTo>
                  <a:cubicBezTo>
                    <a:pt x="381000" y="21322"/>
                    <a:pt x="359678" y="0"/>
                    <a:pt x="333375" y="0"/>
                  </a:cubicBezTo>
                  <a:close/>
                </a:path>
              </a:pathLst>
            </a:custGeom>
            <a:solidFill>
              <a:srgbClr val="FFFFFF"/>
            </a:solidFill>
            <a:ln>
              <a:noFill/>
            </a:ln>
          </p:spPr>
          <p:txBody>
            <a:bodyPr/>
            <a:lstStyle/>
            <a:p>
              <a:endParaRPr lang="en-US"/>
            </a:p>
          </p:txBody>
        </p:sp>
      </p:grpSp>
      <p:sp>
        <p:nvSpPr>
          <p:cNvPr id="11" name="TextBox 11"/>
          <p:cNvSpPr txBox="1"/>
          <p:nvPr/>
        </p:nvSpPr>
        <p:spPr>
          <a:xfrm>
            <a:off x="970312" y="2305050"/>
            <a:ext cx="1164526" cy="1219200"/>
          </a:xfrm>
          <a:prstGeom prst="rect">
            <a:avLst/>
          </a:prstGeom>
          <a:noFill/>
          <a:ln>
            <a:noFill/>
          </a:ln>
        </p:spPr>
        <p:txBody>
          <a:bodyPr wrap="none" lIns="0" tIns="0" rIns="0" bIns="0" anchor="t" anchorCtr="0">
            <a:spAutoFit/>
          </a:bodyPr>
          <a:lstStyle/>
          <a:p>
            <a:pPr algn="ctr"/>
            <a:r>
              <a:rPr lang="zh-CN" sz="6000" b="1" dirty="0">
                <a:solidFill>
                  <a:srgbClr val="D4921E"/>
                </a:solidFill>
                <a:latin typeface="Georgia"/>
                <a:ea typeface="SimSun"/>
                <a:cs typeface="Georgia"/>
              </a:rPr>
              <a:t>03</a:t>
            </a:r>
          </a:p>
        </p:txBody>
      </p:sp>
      <p:sp>
        <p:nvSpPr>
          <p:cNvPr id="12" name="TextBox 12"/>
          <p:cNvSpPr txBox="1"/>
          <p:nvPr/>
        </p:nvSpPr>
        <p:spPr>
          <a:xfrm>
            <a:off x="835485" y="3378518"/>
            <a:ext cx="1434179" cy="274320"/>
          </a:xfrm>
          <a:prstGeom prst="rect">
            <a:avLst/>
          </a:prstGeom>
          <a:noFill/>
          <a:ln>
            <a:noFill/>
          </a:ln>
        </p:spPr>
        <p:txBody>
          <a:bodyPr wrap="none" lIns="0" tIns="0" rIns="0" bIns="0" anchor="t" anchorCtr="0">
            <a:spAutoFit/>
          </a:bodyPr>
          <a:lstStyle/>
          <a:p>
            <a:pPr algn="ctr"/>
            <a:r>
              <a:rPr lang="zh-CN" sz="1350" dirty="0">
                <a:solidFill>
                  <a:srgbClr val="B8D9F5">
                    <a:alpha val="88000"/>
                  </a:srgbClr>
                </a:solidFill>
                <a:latin typeface="Calibri"/>
                <a:ea typeface="Microsoft YaHei"/>
                <a:cs typeface="Calibri"/>
              </a:rPr>
              <a:t>Componente de</a:t>
            </a:r>
          </a:p>
        </p:txBody>
      </p:sp>
      <p:sp>
        <p:nvSpPr>
          <p:cNvPr id="13" name="TextBox 13"/>
          <p:cNvSpPr txBox="1"/>
          <p:nvPr/>
        </p:nvSpPr>
        <p:spPr>
          <a:xfrm>
            <a:off x="322850" y="3607118"/>
            <a:ext cx="2459450" cy="274320"/>
          </a:xfrm>
          <a:prstGeom prst="rect">
            <a:avLst/>
          </a:prstGeom>
          <a:noFill/>
          <a:ln>
            <a:noFill/>
          </a:ln>
        </p:spPr>
        <p:txBody>
          <a:bodyPr wrap="none" lIns="0" tIns="0" rIns="0" bIns="0" anchor="t" anchorCtr="0">
            <a:spAutoFit/>
          </a:bodyPr>
          <a:lstStyle/>
          <a:p>
            <a:pPr algn="ctr"/>
            <a:r>
              <a:rPr lang="zh-CN" sz="1350" dirty="0">
                <a:solidFill>
                  <a:srgbClr val="B8D9F5">
                    <a:alpha val="88000"/>
                  </a:srgbClr>
                </a:solidFill>
                <a:latin typeface="Calibri"/>
                <a:ea typeface="Microsoft YaHei"/>
                <a:cs typeface="Calibri"/>
              </a:rPr>
              <a:t>articulación institucional</a:t>
            </a:r>
          </a:p>
        </p:txBody>
      </p:sp>
      <p:sp>
        <p:nvSpPr>
          <p:cNvPr id="14" name="Rectangle 14"/>
          <p:cNvSpPr/>
          <p:nvPr/>
        </p:nvSpPr>
        <p:spPr>
          <a:xfrm>
            <a:off x="857250" y="3905250"/>
            <a:ext cx="1390650" cy="19050"/>
          </a:xfrm>
          <a:prstGeom prst="rect">
            <a:avLst/>
          </a:prstGeom>
          <a:solidFill>
            <a:srgbClr val="D4921E">
              <a:alpha val="60000"/>
            </a:srgbClr>
          </a:solidFill>
          <a:ln>
            <a:noFill/>
          </a:ln>
        </p:spPr>
        <p:txBody>
          <a:bodyPr/>
          <a:lstStyle/>
          <a:p>
            <a:endParaRPr lang="en-US"/>
          </a:p>
        </p:txBody>
      </p:sp>
      <p:sp>
        <p:nvSpPr>
          <p:cNvPr id="15" name="TextBox 15"/>
          <p:cNvSpPr txBox="1"/>
          <p:nvPr/>
        </p:nvSpPr>
        <p:spPr>
          <a:xfrm>
            <a:off x="1071515" y="4077652"/>
            <a:ext cx="962120" cy="213360"/>
          </a:xfrm>
          <a:prstGeom prst="rect">
            <a:avLst/>
          </a:prstGeom>
          <a:noFill/>
          <a:ln>
            <a:noFill/>
          </a:ln>
        </p:spPr>
        <p:txBody>
          <a:bodyPr wrap="none" lIns="0" tIns="0" rIns="0" bIns="0" anchor="t" anchorCtr="0">
            <a:spAutoFit/>
          </a:bodyPr>
          <a:lstStyle/>
          <a:p>
            <a:pPr algn="ctr"/>
            <a:r>
              <a:rPr lang="zh-CN" sz="1050" dirty="0">
                <a:solidFill>
                  <a:srgbClr val="B8D9F5"/>
                </a:solidFill>
                <a:latin typeface="Calibri"/>
                <a:ea typeface="Microsoft YaHei"/>
                <a:cs typeface="Calibri"/>
              </a:rPr>
              <a:t>Sede central</a:t>
            </a:r>
          </a:p>
        </p:txBody>
      </p:sp>
      <p:sp>
        <p:nvSpPr>
          <p:cNvPr id="16" name="TextBox 16"/>
          <p:cNvSpPr txBox="1"/>
          <p:nvPr/>
        </p:nvSpPr>
        <p:spPr>
          <a:xfrm>
            <a:off x="1501033" y="4295299"/>
            <a:ext cx="103084" cy="198120"/>
          </a:xfrm>
          <a:prstGeom prst="rect">
            <a:avLst/>
          </a:prstGeom>
          <a:noFill/>
          <a:ln>
            <a:noFill/>
          </a:ln>
        </p:spPr>
        <p:txBody>
          <a:bodyPr wrap="none" lIns="0" tIns="0" rIns="0" bIns="0" anchor="t" anchorCtr="0">
            <a:spAutoFit/>
          </a:bodyPr>
          <a:lstStyle/>
          <a:p>
            <a:pPr algn="ctr"/>
            <a:r>
              <a:rPr lang="zh-CN" sz="975" dirty="0">
                <a:solidFill>
                  <a:srgbClr val="8A8A8A"/>
                </a:solidFill>
                <a:latin typeface="Calibri"/>
                <a:ea typeface="Microsoft YaHei"/>
                <a:cs typeface="Calibri"/>
              </a:rPr>
              <a:t>↓</a:t>
            </a:r>
          </a:p>
        </p:txBody>
      </p:sp>
      <p:sp>
        <p:nvSpPr>
          <p:cNvPr id="17" name="TextBox 17"/>
          <p:cNvSpPr txBox="1"/>
          <p:nvPr/>
        </p:nvSpPr>
        <p:spPr>
          <a:xfrm>
            <a:off x="1067681" y="4477702"/>
            <a:ext cx="969788" cy="213360"/>
          </a:xfrm>
          <a:prstGeom prst="rect">
            <a:avLst/>
          </a:prstGeom>
          <a:noFill/>
          <a:ln>
            <a:noFill/>
          </a:ln>
        </p:spPr>
        <p:txBody>
          <a:bodyPr wrap="none" lIns="0" tIns="0" rIns="0" bIns="0" anchor="t" anchorCtr="0">
            <a:spAutoFit/>
          </a:bodyPr>
          <a:lstStyle/>
          <a:p>
            <a:pPr algn="ctr"/>
            <a:r>
              <a:rPr lang="zh-CN" sz="1050" dirty="0">
                <a:solidFill>
                  <a:srgbClr val="B8D9F5"/>
                </a:solidFill>
                <a:latin typeface="Calibri"/>
                <a:ea typeface="Microsoft YaHei"/>
                <a:cs typeface="Calibri"/>
              </a:rPr>
              <a:t>Regional (18)</a:t>
            </a:r>
          </a:p>
        </p:txBody>
      </p:sp>
      <p:sp>
        <p:nvSpPr>
          <p:cNvPr id="18" name="TextBox 18"/>
          <p:cNvSpPr txBox="1"/>
          <p:nvPr/>
        </p:nvSpPr>
        <p:spPr>
          <a:xfrm>
            <a:off x="1501033" y="4695349"/>
            <a:ext cx="103084" cy="198120"/>
          </a:xfrm>
          <a:prstGeom prst="rect">
            <a:avLst/>
          </a:prstGeom>
          <a:noFill/>
          <a:ln>
            <a:noFill/>
          </a:ln>
        </p:spPr>
        <p:txBody>
          <a:bodyPr wrap="none" lIns="0" tIns="0" rIns="0" bIns="0" anchor="t" anchorCtr="0">
            <a:spAutoFit/>
          </a:bodyPr>
          <a:lstStyle/>
          <a:p>
            <a:pPr algn="ctr"/>
            <a:r>
              <a:rPr lang="zh-CN" sz="975" dirty="0">
                <a:solidFill>
                  <a:srgbClr val="8A8A8A"/>
                </a:solidFill>
                <a:latin typeface="Calibri"/>
                <a:ea typeface="Microsoft YaHei"/>
                <a:cs typeface="Calibri"/>
              </a:rPr>
              <a:t>↓</a:t>
            </a:r>
          </a:p>
        </p:txBody>
      </p:sp>
      <p:sp>
        <p:nvSpPr>
          <p:cNvPr id="19" name="TextBox 19"/>
          <p:cNvSpPr txBox="1"/>
          <p:nvPr/>
        </p:nvSpPr>
        <p:spPr>
          <a:xfrm>
            <a:off x="1002506" y="4877752"/>
            <a:ext cx="1100138" cy="213360"/>
          </a:xfrm>
          <a:prstGeom prst="rect">
            <a:avLst/>
          </a:prstGeom>
          <a:noFill/>
          <a:ln>
            <a:noFill/>
          </a:ln>
        </p:spPr>
        <p:txBody>
          <a:bodyPr wrap="none" lIns="0" tIns="0" rIns="0" bIns="0" anchor="t" anchorCtr="0">
            <a:spAutoFit/>
          </a:bodyPr>
          <a:lstStyle/>
          <a:p>
            <a:pPr algn="ctr"/>
            <a:r>
              <a:rPr lang="zh-CN" sz="1050" dirty="0">
                <a:solidFill>
                  <a:srgbClr val="B8D9F5"/>
                </a:solidFill>
                <a:latin typeface="Calibri"/>
                <a:ea typeface="Microsoft YaHei"/>
                <a:cs typeface="Calibri"/>
              </a:rPr>
              <a:t>Distrital (122)</a:t>
            </a:r>
          </a:p>
        </p:txBody>
      </p:sp>
      <p:sp>
        <p:nvSpPr>
          <p:cNvPr id="20" name="TextBox 20"/>
          <p:cNvSpPr txBox="1"/>
          <p:nvPr/>
        </p:nvSpPr>
        <p:spPr>
          <a:xfrm>
            <a:off x="1501033" y="5095399"/>
            <a:ext cx="103084" cy="198120"/>
          </a:xfrm>
          <a:prstGeom prst="rect">
            <a:avLst/>
          </a:prstGeom>
          <a:noFill/>
          <a:ln>
            <a:noFill/>
          </a:ln>
        </p:spPr>
        <p:txBody>
          <a:bodyPr wrap="none" lIns="0" tIns="0" rIns="0" bIns="0" anchor="t" anchorCtr="0">
            <a:spAutoFit/>
          </a:bodyPr>
          <a:lstStyle/>
          <a:p>
            <a:pPr algn="ctr"/>
            <a:r>
              <a:rPr lang="zh-CN" sz="975" dirty="0">
                <a:solidFill>
                  <a:srgbClr val="8A8A8A"/>
                </a:solidFill>
                <a:latin typeface="Calibri"/>
                <a:ea typeface="Microsoft YaHei"/>
                <a:cs typeface="Calibri"/>
              </a:rPr>
              <a:t>↓</a:t>
            </a:r>
          </a:p>
        </p:txBody>
      </p:sp>
      <p:sp>
        <p:nvSpPr>
          <p:cNvPr id="21" name="TextBox 21"/>
          <p:cNvSpPr txBox="1"/>
          <p:nvPr/>
        </p:nvSpPr>
        <p:spPr>
          <a:xfrm>
            <a:off x="925830" y="5277802"/>
            <a:ext cx="1253490" cy="213360"/>
          </a:xfrm>
          <a:prstGeom prst="rect">
            <a:avLst/>
          </a:prstGeom>
          <a:noFill/>
          <a:ln>
            <a:noFill/>
          </a:ln>
        </p:spPr>
        <p:txBody>
          <a:bodyPr wrap="none" lIns="0" tIns="0" rIns="0" bIns="0" anchor="t" anchorCtr="0">
            <a:spAutoFit/>
          </a:bodyPr>
          <a:lstStyle/>
          <a:p>
            <a:pPr algn="ctr"/>
            <a:r>
              <a:rPr lang="zh-CN" sz="1050" dirty="0">
                <a:solidFill>
                  <a:srgbClr val="B8D9F5"/>
                </a:solidFill>
                <a:latin typeface="Calibri"/>
                <a:ea typeface="Microsoft YaHei"/>
                <a:cs typeface="Calibri"/>
              </a:rPr>
              <a:t>Centros (4,562)</a:t>
            </a:r>
          </a:p>
        </p:txBody>
      </p:sp>
      <p:sp>
        <p:nvSpPr>
          <p:cNvPr id="22" name="TextBox 22"/>
          <p:cNvSpPr txBox="1"/>
          <p:nvPr/>
        </p:nvSpPr>
        <p:spPr>
          <a:xfrm>
            <a:off x="3167062" y="631031"/>
            <a:ext cx="6728883" cy="533400"/>
          </a:xfrm>
          <a:prstGeom prst="rect">
            <a:avLst/>
          </a:prstGeom>
          <a:noFill/>
          <a:ln>
            <a:noFill/>
          </a:ln>
        </p:spPr>
        <p:txBody>
          <a:bodyPr wrap="none" lIns="0" tIns="0" rIns="0" bIns="0" anchor="t" anchorCtr="0">
            <a:spAutoFit/>
          </a:bodyPr>
          <a:lstStyle/>
          <a:p>
            <a:pPr algn="l"/>
            <a:r>
              <a:rPr lang="zh-CN" sz="2625" b="1" dirty="0">
                <a:solidFill>
                  <a:srgbClr val="1A4F8C"/>
                </a:solidFill>
                <a:latin typeface="Georgia"/>
                <a:ea typeface="SimSun"/>
                <a:cs typeface="Georgia"/>
              </a:rPr>
              <a:t>Pilar 3 — Articulación institucional</a:t>
            </a:r>
          </a:p>
        </p:txBody>
      </p:sp>
      <p:sp>
        <p:nvSpPr>
          <p:cNvPr id="23" name="Rectangle 23"/>
          <p:cNvSpPr/>
          <p:nvPr/>
        </p:nvSpPr>
        <p:spPr>
          <a:xfrm>
            <a:off x="3200400" y="1038225"/>
            <a:ext cx="2857500" cy="19050"/>
          </a:xfrm>
          <a:prstGeom prst="rect">
            <a:avLst/>
          </a:prstGeom>
          <a:solidFill>
            <a:srgbClr val="1A4F8C">
              <a:alpha val="18000"/>
            </a:srgbClr>
          </a:solidFill>
          <a:ln>
            <a:noFill/>
          </a:ln>
        </p:spPr>
        <p:txBody>
          <a:bodyPr/>
          <a:lstStyle/>
          <a:p>
            <a:endParaRPr lang="en-US"/>
          </a:p>
        </p:txBody>
      </p:sp>
      <p:sp>
        <p:nvSpPr>
          <p:cNvPr id="24" name="Rectangle 24"/>
          <p:cNvSpPr/>
          <p:nvPr/>
        </p:nvSpPr>
        <p:spPr>
          <a:xfrm>
            <a:off x="3200400" y="1219200"/>
            <a:ext cx="8610600" cy="1009650"/>
          </a:xfrm>
          <a:prstGeom prst="roundRect">
            <a:avLst>
              <a:gd name="adj" fmla="val 9434"/>
            </a:avLst>
          </a:prstGeom>
          <a:solidFill>
            <a:srgbClr val="EEF4FB"/>
          </a:solidFill>
          <a:ln>
            <a:noFill/>
          </a:ln>
        </p:spPr>
        <p:txBody>
          <a:bodyPr/>
          <a:lstStyle/>
          <a:p>
            <a:endParaRPr lang="en-US"/>
          </a:p>
        </p:txBody>
      </p:sp>
      <p:sp>
        <p:nvSpPr>
          <p:cNvPr id="25" name="Rectangle 25"/>
          <p:cNvSpPr/>
          <p:nvPr/>
        </p:nvSpPr>
        <p:spPr>
          <a:xfrm>
            <a:off x="3200400" y="1219200"/>
            <a:ext cx="47625" cy="1009650"/>
          </a:xfrm>
          <a:prstGeom prst="roundRect">
            <a:avLst>
              <a:gd name="adj" fmla="val 40000"/>
            </a:avLst>
          </a:prstGeom>
          <a:solidFill>
            <a:srgbClr val="1A4F8C"/>
          </a:solidFill>
          <a:ln>
            <a:noFill/>
          </a:ln>
        </p:spPr>
        <p:txBody>
          <a:bodyPr/>
          <a:lstStyle/>
          <a:p>
            <a:endParaRPr lang="en-US"/>
          </a:p>
        </p:txBody>
      </p:sp>
      <p:grpSp>
        <p:nvGrpSpPr>
          <p:cNvPr id="30" name="Group 30"/>
          <p:cNvGrpSpPr/>
          <p:nvPr/>
        </p:nvGrpSpPr>
        <p:grpSpPr>
          <a:xfrm>
            <a:off x="3419475" y="1419225"/>
            <a:ext cx="285750" cy="285750"/>
            <a:chOff x="3419475" y="1419225"/>
            <a:chExt cx="285750" cy="285750"/>
          </a:xfrm>
        </p:grpSpPr>
        <p:sp>
          <p:nvSpPr>
            <p:cNvPr id="26" name="Freeform 26"/>
            <p:cNvSpPr/>
            <p:nvPr/>
          </p:nvSpPr>
          <p:spPr>
            <a:xfrm>
              <a:off x="3419475" y="1590675"/>
              <a:ext cx="114300" cy="114300"/>
            </a:xfrm>
            <a:custGeom>
              <a:avLst/>
              <a:gdLst/>
              <a:ahLst/>
              <a:cxnLst/>
              <a:rect l="l" t="t" r="r" b="b"/>
              <a:pathLst>
                <a:path w="114300" h="114300">
                  <a:moveTo>
                    <a:pt x="0" y="38105"/>
                  </a:moveTo>
                  <a:cubicBezTo>
                    <a:pt x="0" y="17060"/>
                    <a:pt x="17060" y="0"/>
                    <a:pt x="38105" y="0"/>
                  </a:cubicBezTo>
                  <a:lnTo>
                    <a:pt x="76195" y="0"/>
                  </a:lnTo>
                  <a:cubicBezTo>
                    <a:pt x="97240" y="0"/>
                    <a:pt x="114300" y="17060"/>
                    <a:pt x="114300" y="38105"/>
                  </a:cubicBezTo>
                  <a:lnTo>
                    <a:pt x="114300" y="76195"/>
                  </a:lnTo>
                  <a:cubicBezTo>
                    <a:pt x="114300" y="97240"/>
                    <a:pt x="97240" y="114300"/>
                    <a:pt x="76195" y="114300"/>
                  </a:cubicBezTo>
                  <a:lnTo>
                    <a:pt x="38105" y="114300"/>
                  </a:lnTo>
                  <a:cubicBezTo>
                    <a:pt x="27999" y="114300"/>
                    <a:pt x="18307" y="110285"/>
                    <a:pt x="11161" y="103139"/>
                  </a:cubicBezTo>
                  <a:cubicBezTo>
                    <a:pt x="4015" y="95993"/>
                    <a:pt x="0" y="86301"/>
                    <a:pt x="0" y="76195"/>
                  </a:cubicBezTo>
                  <a:close/>
                </a:path>
              </a:pathLst>
            </a:custGeom>
            <a:solidFill>
              <a:srgbClr val="1A4F8C"/>
            </a:solidFill>
            <a:ln>
              <a:noFill/>
            </a:ln>
          </p:spPr>
          <p:txBody>
            <a:bodyPr/>
            <a:lstStyle/>
            <a:p>
              <a:endParaRPr lang="en-US"/>
            </a:p>
          </p:txBody>
        </p:sp>
        <p:sp>
          <p:nvSpPr>
            <p:cNvPr id="27" name="Freeform 27"/>
            <p:cNvSpPr/>
            <p:nvPr/>
          </p:nvSpPr>
          <p:spPr>
            <a:xfrm>
              <a:off x="3590925" y="1590675"/>
              <a:ext cx="114300" cy="114300"/>
            </a:xfrm>
            <a:custGeom>
              <a:avLst/>
              <a:gdLst/>
              <a:ahLst/>
              <a:cxnLst/>
              <a:rect l="l" t="t" r="r" b="b"/>
              <a:pathLst>
                <a:path w="114300" h="114300">
                  <a:moveTo>
                    <a:pt x="0" y="38105"/>
                  </a:moveTo>
                  <a:cubicBezTo>
                    <a:pt x="0" y="27999"/>
                    <a:pt x="4015" y="18307"/>
                    <a:pt x="11161" y="11161"/>
                  </a:cubicBezTo>
                  <a:cubicBezTo>
                    <a:pt x="18307" y="4015"/>
                    <a:pt x="27999" y="0"/>
                    <a:pt x="38105" y="0"/>
                  </a:cubicBezTo>
                  <a:lnTo>
                    <a:pt x="76195" y="0"/>
                  </a:lnTo>
                  <a:cubicBezTo>
                    <a:pt x="97240" y="0"/>
                    <a:pt x="114300" y="17060"/>
                    <a:pt x="114300" y="38105"/>
                  </a:cubicBezTo>
                  <a:lnTo>
                    <a:pt x="114300" y="76195"/>
                  </a:lnTo>
                  <a:cubicBezTo>
                    <a:pt x="114300" y="97240"/>
                    <a:pt x="97240" y="114300"/>
                    <a:pt x="76195" y="114300"/>
                  </a:cubicBezTo>
                  <a:lnTo>
                    <a:pt x="38105" y="114300"/>
                  </a:lnTo>
                  <a:cubicBezTo>
                    <a:pt x="27999" y="114300"/>
                    <a:pt x="18307" y="110285"/>
                    <a:pt x="11161" y="103139"/>
                  </a:cubicBezTo>
                  <a:cubicBezTo>
                    <a:pt x="4015" y="95993"/>
                    <a:pt x="0" y="86301"/>
                    <a:pt x="0" y="76195"/>
                  </a:cubicBezTo>
                  <a:close/>
                </a:path>
              </a:pathLst>
            </a:custGeom>
            <a:solidFill>
              <a:srgbClr val="1A4F8C"/>
            </a:solidFill>
            <a:ln>
              <a:noFill/>
            </a:ln>
          </p:spPr>
          <p:txBody>
            <a:bodyPr/>
            <a:lstStyle/>
            <a:p>
              <a:endParaRPr lang="en-US"/>
            </a:p>
          </p:txBody>
        </p:sp>
        <p:sp>
          <p:nvSpPr>
            <p:cNvPr id="28" name="Freeform 28"/>
            <p:cNvSpPr/>
            <p:nvPr/>
          </p:nvSpPr>
          <p:spPr>
            <a:xfrm>
              <a:off x="3505200" y="1419225"/>
              <a:ext cx="114300" cy="114300"/>
            </a:xfrm>
            <a:custGeom>
              <a:avLst/>
              <a:gdLst/>
              <a:ahLst/>
              <a:cxnLst/>
              <a:rect l="l" t="t" r="r" b="b"/>
              <a:pathLst>
                <a:path w="114300" h="114300">
                  <a:moveTo>
                    <a:pt x="0" y="38105"/>
                  </a:moveTo>
                  <a:cubicBezTo>
                    <a:pt x="0" y="17060"/>
                    <a:pt x="17060" y="0"/>
                    <a:pt x="38105" y="0"/>
                  </a:cubicBezTo>
                  <a:lnTo>
                    <a:pt x="76195" y="0"/>
                  </a:lnTo>
                  <a:cubicBezTo>
                    <a:pt x="97240" y="0"/>
                    <a:pt x="114300" y="17060"/>
                    <a:pt x="114300" y="38105"/>
                  </a:cubicBezTo>
                  <a:lnTo>
                    <a:pt x="114300" y="76195"/>
                  </a:lnTo>
                  <a:cubicBezTo>
                    <a:pt x="114300" y="97240"/>
                    <a:pt x="97240" y="114300"/>
                    <a:pt x="76195" y="114300"/>
                  </a:cubicBezTo>
                  <a:lnTo>
                    <a:pt x="38105" y="114300"/>
                  </a:lnTo>
                  <a:cubicBezTo>
                    <a:pt x="17060" y="114300"/>
                    <a:pt x="0" y="97240"/>
                    <a:pt x="0" y="76195"/>
                  </a:cubicBezTo>
                  <a:close/>
                </a:path>
              </a:pathLst>
            </a:custGeom>
            <a:solidFill>
              <a:srgbClr val="1A4F8C"/>
            </a:solidFill>
            <a:ln>
              <a:noFill/>
            </a:ln>
          </p:spPr>
          <p:txBody>
            <a:bodyPr/>
            <a:lstStyle/>
            <a:p>
              <a:endParaRPr lang="en-US"/>
            </a:p>
          </p:txBody>
        </p:sp>
        <p:sp>
          <p:nvSpPr>
            <p:cNvPr id="29" name="Freeform 29"/>
            <p:cNvSpPr/>
            <p:nvPr/>
          </p:nvSpPr>
          <p:spPr>
            <a:xfrm>
              <a:off x="3462338" y="1504950"/>
              <a:ext cx="200025" cy="114300"/>
            </a:xfrm>
            <a:custGeom>
              <a:avLst/>
              <a:gdLst/>
              <a:ahLst/>
              <a:cxnLst/>
              <a:rect l="l" t="t" r="r" b="b"/>
              <a:pathLst>
                <a:path w="200025" h="114300">
                  <a:moveTo>
                    <a:pt x="100012" y="0"/>
                  </a:moveTo>
                  <a:cubicBezTo>
                    <a:pt x="92122" y="0"/>
                    <a:pt x="85725" y="6397"/>
                    <a:pt x="85725" y="14288"/>
                  </a:cubicBezTo>
                  <a:lnTo>
                    <a:pt x="85725" y="42862"/>
                  </a:lnTo>
                  <a:lnTo>
                    <a:pt x="42862" y="42862"/>
                  </a:lnTo>
                  <a:cubicBezTo>
                    <a:pt x="19360" y="42862"/>
                    <a:pt x="0" y="62222"/>
                    <a:pt x="0" y="85725"/>
                  </a:cubicBezTo>
                  <a:lnTo>
                    <a:pt x="0" y="100012"/>
                  </a:lnTo>
                  <a:cubicBezTo>
                    <a:pt x="0" y="107903"/>
                    <a:pt x="6397" y="114300"/>
                    <a:pt x="14288" y="114300"/>
                  </a:cubicBezTo>
                  <a:cubicBezTo>
                    <a:pt x="22178" y="114300"/>
                    <a:pt x="28575" y="107903"/>
                    <a:pt x="28575" y="100012"/>
                  </a:cubicBezTo>
                  <a:lnTo>
                    <a:pt x="28575" y="85725"/>
                  </a:lnTo>
                  <a:cubicBezTo>
                    <a:pt x="28575" y="77667"/>
                    <a:pt x="34804" y="71438"/>
                    <a:pt x="42862" y="71438"/>
                  </a:cubicBezTo>
                  <a:lnTo>
                    <a:pt x="157162" y="71438"/>
                  </a:lnTo>
                  <a:cubicBezTo>
                    <a:pt x="165221" y="71438"/>
                    <a:pt x="171450" y="77667"/>
                    <a:pt x="171450" y="85725"/>
                  </a:cubicBezTo>
                  <a:lnTo>
                    <a:pt x="171450" y="100012"/>
                  </a:lnTo>
                  <a:cubicBezTo>
                    <a:pt x="171450" y="107903"/>
                    <a:pt x="177847" y="114300"/>
                    <a:pt x="185738" y="114300"/>
                  </a:cubicBezTo>
                  <a:cubicBezTo>
                    <a:pt x="193628" y="114300"/>
                    <a:pt x="200025" y="107903"/>
                    <a:pt x="200025" y="100012"/>
                  </a:cubicBezTo>
                  <a:lnTo>
                    <a:pt x="200025" y="85725"/>
                  </a:lnTo>
                  <a:cubicBezTo>
                    <a:pt x="200025" y="62222"/>
                    <a:pt x="180665" y="42862"/>
                    <a:pt x="157162" y="42862"/>
                  </a:cubicBezTo>
                  <a:lnTo>
                    <a:pt x="114300" y="42862"/>
                  </a:lnTo>
                  <a:lnTo>
                    <a:pt x="114300" y="14288"/>
                  </a:lnTo>
                  <a:cubicBezTo>
                    <a:pt x="114300" y="6397"/>
                    <a:pt x="107903" y="0"/>
                    <a:pt x="100012" y="0"/>
                  </a:cubicBezTo>
                  <a:close/>
                </a:path>
              </a:pathLst>
            </a:custGeom>
            <a:solidFill>
              <a:srgbClr val="1A4F8C"/>
            </a:solidFill>
            <a:ln>
              <a:noFill/>
            </a:ln>
          </p:spPr>
          <p:txBody>
            <a:bodyPr/>
            <a:lstStyle/>
            <a:p>
              <a:endParaRPr lang="en-US"/>
            </a:p>
          </p:txBody>
        </p:sp>
      </p:grpSp>
      <p:sp>
        <p:nvSpPr>
          <p:cNvPr id="31" name="TextBox 31"/>
          <p:cNvSpPr txBox="1"/>
          <p:nvPr/>
        </p:nvSpPr>
        <p:spPr>
          <a:xfrm>
            <a:off x="3888105" y="1378268"/>
            <a:ext cx="5147829" cy="274320"/>
          </a:xfrm>
          <a:prstGeom prst="rect">
            <a:avLst/>
          </a:prstGeom>
          <a:noFill/>
          <a:ln>
            <a:noFill/>
          </a:ln>
        </p:spPr>
        <p:txBody>
          <a:bodyPr wrap="none" lIns="0" tIns="0" rIns="0" bIns="0" anchor="t" anchorCtr="0">
            <a:spAutoFit/>
          </a:bodyPr>
          <a:lstStyle/>
          <a:p>
            <a:pPr algn="l"/>
            <a:r>
              <a:rPr lang="zh-CN" sz="1350" b="1" dirty="0">
                <a:solidFill>
                  <a:srgbClr val="1A4F8C"/>
                </a:solidFill>
                <a:latin typeface="Calibri"/>
                <a:ea typeface="Microsoft YaHei"/>
                <a:cs typeface="Calibri"/>
              </a:rPr>
              <a:t>Gobernanza compartida MINERD + UNICEF + INAFOCAM</a:t>
            </a:r>
          </a:p>
        </p:txBody>
      </p:sp>
      <p:sp>
        <p:nvSpPr>
          <p:cNvPr id="32" name="TextBox 32"/>
          <p:cNvSpPr txBox="1"/>
          <p:nvPr/>
        </p:nvSpPr>
        <p:spPr>
          <a:xfrm>
            <a:off x="3889058" y="1634014"/>
            <a:ext cx="5240409" cy="196208"/>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Equipos conjuntos por </a:t>
            </a:r>
            <a:r>
              <a:rPr lang="es-DO" altLang="zh-CN" sz="1275" dirty="0">
                <a:solidFill>
                  <a:srgbClr val="2C2C2C"/>
                </a:solidFill>
                <a:latin typeface="Calibri"/>
                <a:ea typeface="Microsoft YaHei"/>
                <a:cs typeface="Calibri"/>
              </a:rPr>
              <a:t>componente</a:t>
            </a:r>
            <a:r>
              <a:rPr lang="zh-CN" sz="1275" dirty="0">
                <a:solidFill>
                  <a:srgbClr val="2C2C2C"/>
                </a:solidFill>
                <a:latin typeface="Calibri"/>
                <a:ea typeface="Microsoft YaHei"/>
                <a:cs typeface="Calibri"/>
              </a:rPr>
              <a:t> (enseñanza, </a:t>
            </a:r>
            <a:r>
              <a:rPr lang="es-DO" altLang="zh-CN" sz="1275" dirty="0">
                <a:solidFill>
                  <a:srgbClr val="2C2C2C"/>
                </a:solidFill>
                <a:latin typeface="Calibri"/>
                <a:ea typeface="Microsoft YaHei"/>
                <a:cs typeface="Calibri"/>
              </a:rPr>
              <a:t>seguimiento</a:t>
            </a:r>
            <a:r>
              <a:rPr lang="zh-CN" sz="1275" dirty="0">
                <a:solidFill>
                  <a:srgbClr val="2C2C2C"/>
                </a:solidFill>
                <a:latin typeface="Calibri"/>
                <a:ea typeface="Microsoft YaHei"/>
                <a:cs typeface="Calibri"/>
              </a:rPr>
              <a:t>, gestión). Acta de</a:t>
            </a:r>
          </a:p>
        </p:txBody>
      </p:sp>
      <p:sp>
        <p:nvSpPr>
          <p:cNvPr id="33" name="TextBox 33"/>
          <p:cNvSpPr txBox="1"/>
          <p:nvPr/>
        </p:nvSpPr>
        <p:spPr>
          <a:xfrm>
            <a:off x="3889058" y="1843564"/>
            <a:ext cx="4315301"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Constitución CON BASE firmada en julio de 2023.</a:t>
            </a:r>
          </a:p>
        </p:txBody>
      </p:sp>
      <p:sp>
        <p:nvSpPr>
          <p:cNvPr id="34" name="Rectangle 34"/>
          <p:cNvSpPr/>
          <p:nvPr/>
        </p:nvSpPr>
        <p:spPr>
          <a:xfrm>
            <a:off x="3200400" y="2362200"/>
            <a:ext cx="8610600" cy="1009650"/>
          </a:xfrm>
          <a:prstGeom prst="roundRect">
            <a:avLst>
              <a:gd name="adj" fmla="val 9434"/>
            </a:avLst>
          </a:prstGeom>
          <a:solidFill>
            <a:srgbClr val="EEF4FB"/>
          </a:solidFill>
          <a:ln>
            <a:noFill/>
          </a:ln>
        </p:spPr>
        <p:txBody>
          <a:bodyPr/>
          <a:lstStyle/>
          <a:p>
            <a:endParaRPr lang="en-US"/>
          </a:p>
        </p:txBody>
      </p:sp>
      <p:sp>
        <p:nvSpPr>
          <p:cNvPr id="35" name="Rectangle 35"/>
          <p:cNvSpPr/>
          <p:nvPr/>
        </p:nvSpPr>
        <p:spPr>
          <a:xfrm>
            <a:off x="3200400" y="2362200"/>
            <a:ext cx="47625" cy="1009650"/>
          </a:xfrm>
          <a:prstGeom prst="roundRect">
            <a:avLst>
              <a:gd name="adj" fmla="val 40000"/>
            </a:avLst>
          </a:prstGeom>
          <a:solidFill>
            <a:srgbClr val="1A4F8C"/>
          </a:solidFill>
          <a:ln>
            <a:noFill/>
          </a:ln>
        </p:spPr>
        <p:txBody>
          <a:bodyPr/>
          <a:lstStyle/>
          <a:p>
            <a:endParaRPr lang="en-US"/>
          </a:p>
        </p:txBody>
      </p:sp>
      <p:grpSp>
        <p:nvGrpSpPr>
          <p:cNvPr id="39" name="Group 39"/>
          <p:cNvGrpSpPr/>
          <p:nvPr/>
        </p:nvGrpSpPr>
        <p:grpSpPr>
          <a:xfrm>
            <a:off x="3424469" y="2562225"/>
            <a:ext cx="275616" cy="284725"/>
            <a:chOff x="3424469" y="2562225"/>
            <a:chExt cx="275616" cy="284725"/>
          </a:xfrm>
        </p:grpSpPr>
        <p:sp>
          <p:nvSpPr>
            <p:cNvPr id="36" name="Freeform 36"/>
            <p:cNvSpPr/>
            <p:nvPr/>
          </p:nvSpPr>
          <p:spPr>
            <a:xfrm>
              <a:off x="3570437" y="2733432"/>
              <a:ext cx="129648" cy="113518"/>
            </a:xfrm>
            <a:custGeom>
              <a:avLst/>
              <a:gdLst/>
              <a:ahLst/>
              <a:cxnLst/>
              <a:rect l="l" t="t" r="r" b="b"/>
              <a:pathLst>
                <a:path w="129648" h="113518">
                  <a:moveTo>
                    <a:pt x="99012" y="0"/>
                  </a:moveTo>
                  <a:lnTo>
                    <a:pt x="127102" y="48663"/>
                  </a:lnTo>
                  <a:cubicBezTo>
                    <a:pt x="129448" y="52730"/>
                    <a:pt x="129648" y="57690"/>
                    <a:pt x="127638" y="61933"/>
                  </a:cubicBezTo>
                  <a:cubicBezTo>
                    <a:pt x="125628" y="66177"/>
                    <a:pt x="121662" y="69163"/>
                    <a:pt x="117029" y="69923"/>
                  </a:cubicBezTo>
                  <a:lnTo>
                    <a:pt x="115414" y="70080"/>
                  </a:lnTo>
                  <a:lnTo>
                    <a:pt x="113814" y="70066"/>
                  </a:lnTo>
                  <a:lnTo>
                    <a:pt x="71909" y="67351"/>
                  </a:lnTo>
                  <a:lnTo>
                    <a:pt x="53292" y="105013"/>
                  </a:lnTo>
                  <a:cubicBezTo>
                    <a:pt x="51242" y="109151"/>
                    <a:pt x="47320" y="112044"/>
                    <a:pt x="42761" y="112781"/>
                  </a:cubicBezTo>
                  <a:cubicBezTo>
                    <a:pt x="38202" y="113518"/>
                    <a:pt x="33568" y="112008"/>
                    <a:pt x="30318" y="108728"/>
                  </a:cubicBezTo>
                  <a:lnTo>
                    <a:pt x="29147" y="107385"/>
                  </a:lnTo>
                  <a:lnTo>
                    <a:pt x="28118" y="105813"/>
                  </a:lnTo>
                  <a:lnTo>
                    <a:pt x="0" y="57136"/>
                  </a:lnTo>
                  <a:cubicBezTo>
                    <a:pt x="40125" y="54628"/>
                    <a:pt x="76763" y="33485"/>
                    <a:pt x="99012" y="0"/>
                  </a:cubicBezTo>
                  <a:close/>
                </a:path>
              </a:pathLst>
            </a:custGeom>
            <a:solidFill>
              <a:srgbClr val="1A4F8C"/>
            </a:solidFill>
            <a:ln>
              <a:noFill/>
            </a:ln>
          </p:spPr>
          <p:txBody>
            <a:bodyPr/>
            <a:lstStyle/>
            <a:p>
              <a:endParaRPr lang="en-US"/>
            </a:p>
          </p:txBody>
        </p:sp>
        <p:sp>
          <p:nvSpPr>
            <p:cNvPr id="37" name="Freeform 37"/>
            <p:cNvSpPr/>
            <p:nvPr/>
          </p:nvSpPr>
          <p:spPr>
            <a:xfrm>
              <a:off x="3424469" y="2733418"/>
              <a:ext cx="129737" cy="113375"/>
            </a:xfrm>
            <a:custGeom>
              <a:avLst/>
              <a:gdLst/>
              <a:ahLst/>
              <a:cxnLst/>
              <a:rect l="l" t="t" r="r" b="b"/>
              <a:pathLst>
                <a:path w="129737" h="113375">
                  <a:moveTo>
                    <a:pt x="129737" y="57150"/>
                  </a:moveTo>
                  <a:lnTo>
                    <a:pt x="101648" y="105842"/>
                  </a:lnTo>
                  <a:cubicBezTo>
                    <a:pt x="99339" y="109844"/>
                    <a:pt x="95238" y="112484"/>
                    <a:pt x="90639" y="112929"/>
                  </a:cubicBezTo>
                  <a:cubicBezTo>
                    <a:pt x="86039" y="113375"/>
                    <a:pt x="81508" y="111570"/>
                    <a:pt x="78474" y="108085"/>
                  </a:cubicBezTo>
                  <a:lnTo>
                    <a:pt x="77388" y="106656"/>
                  </a:lnTo>
                  <a:lnTo>
                    <a:pt x="76474" y="105027"/>
                  </a:lnTo>
                  <a:lnTo>
                    <a:pt x="57843" y="67380"/>
                  </a:lnTo>
                  <a:lnTo>
                    <a:pt x="15966" y="70094"/>
                  </a:lnTo>
                  <a:cubicBezTo>
                    <a:pt x="11284" y="70396"/>
                    <a:pt x="6752" y="68381"/>
                    <a:pt x="3838" y="64703"/>
                  </a:cubicBezTo>
                  <a:cubicBezTo>
                    <a:pt x="924" y="61026"/>
                    <a:pt x="0" y="56153"/>
                    <a:pt x="1364" y="51664"/>
                  </a:cubicBezTo>
                  <a:lnTo>
                    <a:pt x="1936" y="50135"/>
                  </a:lnTo>
                  <a:lnTo>
                    <a:pt x="2650" y="48706"/>
                  </a:lnTo>
                  <a:lnTo>
                    <a:pt x="30768" y="0"/>
                  </a:lnTo>
                  <a:cubicBezTo>
                    <a:pt x="53002" y="33484"/>
                    <a:pt x="89623" y="54637"/>
                    <a:pt x="129737" y="57164"/>
                  </a:cubicBezTo>
                  <a:close/>
                </a:path>
              </a:pathLst>
            </a:custGeom>
            <a:solidFill>
              <a:srgbClr val="1A4F8C"/>
            </a:solidFill>
            <a:ln>
              <a:noFill/>
            </a:ln>
          </p:spPr>
          <p:txBody>
            <a:bodyPr/>
            <a:lstStyle/>
            <a:p>
              <a:endParaRPr lang="en-US"/>
            </a:p>
          </p:txBody>
        </p:sp>
        <p:sp>
          <p:nvSpPr>
            <p:cNvPr id="38" name="Freeform 38"/>
            <p:cNvSpPr/>
            <p:nvPr/>
          </p:nvSpPr>
          <p:spPr>
            <a:xfrm>
              <a:off x="3462337" y="2562225"/>
              <a:ext cx="200027" cy="200111"/>
            </a:xfrm>
            <a:custGeom>
              <a:avLst/>
              <a:gdLst/>
              <a:ahLst/>
              <a:cxnLst/>
              <a:rect l="l" t="t" r="r" b="b"/>
              <a:pathLst>
                <a:path w="200027" h="200111">
                  <a:moveTo>
                    <a:pt x="100013" y="0"/>
                  </a:moveTo>
                  <a:lnTo>
                    <a:pt x="103442" y="57"/>
                  </a:lnTo>
                  <a:cubicBezTo>
                    <a:pt x="157312" y="1905"/>
                    <a:pt x="200027" y="46111"/>
                    <a:pt x="200026" y="100012"/>
                  </a:cubicBezTo>
                  <a:lnTo>
                    <a:pt x="199983" y="102770"/>
                  </a:lnTo>
                  <a:lnTo>
                    <a:pt x="199883" y="105513"/>
                  </a:lnTo>
                  <a:lnTo>
                    <a:pt x="199626" y="109014"/>
                  </a:lnTo>
                  <a:lnTo>
                    <a:pt x="199254" y="112471"/>
                  </a:lnTo>
                  <a:lnTo>
                    <a:pt x="198911" y="115014"/>
                  </a:lnTo>
                  <a:cubicBezTo>
                    <a:pt x="197971" y="121182"/>
                    <a:pt x="196455" y="127247"/>
                    <a:pt x="194382" y="133131"/>
                  </a:cubicBezTo>
                  <a:lnTo>
                    <a:pt x="192725" y="137531"/>
                  </a:lnTo>
                  <a:lnTo>
                    <a:pt x="190539" y="142504"/>
                  </a:lnTo>
                  <a:cubicBezTo>
                    <a:pt x="174026" y="177681"/>
                    <a:pt x="138632" y="200111"/>
                    <a:pt x="99772" y="200025"/>
                  </a:cubicBezTo>
                  <a:cubicBezTo>
                    <a:pt x="60911" y="199939"/>
                    <a:pt x="25617" y="177354"/>
                    <a:pt x="9259" y="142103"/>
                  </a:cubicBezTo>
                  <a:lnTo>
                    <a:pt x="7402" y="137860"/>
                  </a:lnTo>
                  <a:lnTo>
                    <a:pt x="6659" y="135960"/>
                  </a:lnTo>
                  <a:lnTo>
                    <a:pt x="5516" y="132859"/>
                  </a:lnTo>
                  <a:lnTo>
                    <a:pt x="4159" y="128659"/>
                  </a:lnTo>
                  <a:cubicBezTo>
                    <a:pt x="3674" y="127032"/>
                    <a:pt x="3231" y="125393"/>
                    <a:pt x="2830" y="123744"/>
                  </a:cubicBezTo>
                  <a:lnTo>
                    <a:pt x="1973" y="119872"/>
                  </a:lnTo>
                  <a:lnTo>
                    <a:pt x="1272" y="116000"/>
                  </a:lnTo>
                  <a:lnTo>
                    <a:pt x="987" y="114014"/>
                  </a:lnTo>
                  <a:lnTo>
                    <a:pt x="430" y="109399"/>
                  </a:lnTo>
                  <a:lnTo>
                    <a:pt x="87" y="104184"/>
                  </a:lnTo>
                  <a:lnTo>
                    <a:pt x="1" y="100012"/>
                  </a:lnTo>
                  <a:cubicBezTo>
                    <a:pt x="0" y="46111"/>
                    <a:pt x="42715" y="1905"/>
                    <a:pt x="96584" y="57"/>
                  </a:cubicBezTo>
                  <a:lnTo>
                    <a:pt x="100013" y="0"/>
                  </a:lnTo>
                  <a:close/>
                </a:path>
              </a:pathLst>
            </a:custGeom>
            <a:solidFill>
              <a:srgbClr val="1A4F8C"/>
            </a:solidFill>
            <a:ln>
              <a:noFill/>
            </a:ln>
          </p:spPr>
          <p:txBody>
            <a:bodyPr/>
            <a:lstStyle/>
            <a:p>
              <a:endParaRPr lang="en-US"/>
            </a:p>
          </p:txBody>
        </p:sp>
      </p:grpSp>
      <p:sp>
        <p:nvSpPr>
          <p:cNvPr id="40" name="TextBox 40"/>
          <p:cNvSpPr txBox="1"/>
          <p:nvPr/>
        </p:nvSpPr>
        <p:spPr>
          <a:xfrm>
            <a:off x="3888105" y="2521268"/>
            <a:ext cx="5354855" cy="274320"/>
          </a:xfrm>
          <a:prstGeom prst="rect">
            <a:avLst/>
          </a:prstGeom>
          <a:noFill/>
          <a:ln>
            <a:noFill/>
          </a:ln>
        </p:spPr>
        <p:txBody>
          <a:bodyPr wrap="none" lIns="0" tIns="0" rIns="0" bIns="0" anchor="t" anchorCtr="0">
            <a:spAutoFit/>
          </a:bodyPr>
          <a:lstStyle/>
          <a:p>
            <a:pPr algn="l"/>
            <a:r>
              <a:rPr lang="zh-CN" sz="1350" b="1" dirty="0">
                <a:solidFill>
                  <a:srgbClr val="1A4F8C"/>
                </a:solidFill>
                <a:latin typeface="Calibri"/>
                <a:ea typeface="Microsoft YaHei"/>
                <a:cs typeface="Calibri"/>
              </a:rPr>
              <a:t>La EFCCE: columna vertebral de la formación docente</a:t>
            </a:r>
          </a:p>
        </p:txBody>
      </p:sp>
      <p:sp>
        <p:nvSpPr>
          <p:cNvPr id="41" name="TextBox 41"/>
          <p:cNvSpPr txBox="1"/>
          <p:nvPr/>
        </p:nvSpPr>
        <p:spPr>
          <a:xfrm>
            <a:off x="3889058" y="2777014"/>
            <a:ext cx="6233303"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Estrategia de Formación Continua Centrada en la Escuela — garantiza</a:t>
            </a:r>
          </a:p>
        </p:txBody>
      </p:sp>
      <p:sp>
        <p:nvSpPr>
          <p:cNvPr id="42" name="TextBox 42"/>
          <p:cNvSpPr txBox="1"/>
          <p:nvPr/>
        </p:nvSpPr>
        <p:spPr>
          <a:xfrm>
            <a:off x="3889058" y="2986564"/>
            <a:ext cx="6149507"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que la formación llegue a cada docente, desde la sede hasta el aula.</a:t>
            </a:r>
          </a:p>
        </p:txBody>
      </p:sp>
      <p:sp>
        <p:nvSpPr>
          <p:cNvPr id="43" name="Rectangle 43"/>
          <p:cNvSpPr/>
          <p:nvPr/>
        </p:nvSpPr>
        <p:spPr>
          <a:xfrm>
            <a:off x="3200400" y="3505200"/>
            <a:ext cx="8610600" cy="857250"/>
          </a:xfrm>
          <a:prstGeom prst="roundRect">
            <a:avLst>
              <a:gd name="adj" fmla="val 11111"/>
            </a:avLst>
          </a:prstGeom>
          <a:solidFill>
            <a:srgbClr val="EEF4FB"/>
          </a:solidFill>
          <a:ln>
            <a:noFill/>
          </a:ln>
        </p:spPr>
        <p:txBody>
          <a:bodyPr/>
          <a:lstStyle/>
          <a:p>
            <a:endParaRPr lang="en-US"/>
          </a:p>
        </p:txBody>
      </p:sp>
      <p:sp>
        <p:nvSpPr>
          <p:cNvPr id="44" name="Rectangle 44"/>
          <p:cNvSpPr/>
          <p:nvPr/>
        </p:nvSpPr>
        <p:spPr>
          <a:xfrm>
            <a:off x="3200400" y="3505200"/>
            <a:ext cx="47625" cy="857250"/>
          </a:xfrm>
          <a:prstGeom prst="roundRect">
            <a:avLst>
              <a:gd name="adj" fmla="val 40000"/>
            </a:avLst>
          </a:prstGeom>
          <a:solidFill>
            <a:srgbClr val="2E7D52"/>
          </a:solidFill>
          <a:ln>
            <a:noFill/>
          </a:ln>
        </p:spPr>
        <p:txBody>
          <a:bodyPr/>
          <a:lstStyle/>
          <a:p>
            <a:endParaRPr lang="en-US"/>
          </a:p>
        </p:txBody>
      </p:sp>
      <p:sp>
        <p:nvSpPr>
          <p:cNvPr id="45" name="Freeform 45"/>
          <p:cNvSpPr/>
          <p:nvPr/>
        </p:nvSpPr>
        <p:spPr>
          <a:xfrm>
            <a:off x="3419475" y="3698825"/>
            <a:ext cx="300466" cy="300958"/>
          </a:xfrm>
          <a:custGeom>
            <a:avLst/>
            <a:gdLst/>
            <a:ahLst/>
            <a:cxnLst/>
            <a:rect l="l" t="t" r="r" b="b"/>
            <a:pathLst>
              <a:path w="300466" h="300958">
                <a:moveTo>
                  <a:pt x="214312" y="25545"/>
                </a:moveTo>
                <a:cubicBezTo>
                  <a:pt x="273854" y="59924"/>
                  <a:pt x="300466" y="131835"/>
                  <a:pt x="277649" y="196693"/>
                </a:cubicBezTo>
                <a:cubicBezTo>
                  <a:pt x="254832" y="261550"/>
                  <a:pt x="189056" y="300958"/>
                  <a:pt x="121104" y="290484"/>
                </a:cubicBezTo>
                <a:cubicBezTo>
                  <a:pt x="53153" y="280009"/>
                  <a:pt x="2298" y="222622"/>
                  <a:pt x="71" y="153904"/>
                </a:cubicBezTo>
                <a:lnTo>
                  <a:pt x="0" y="149275"/>
                </a:lnTo>
                <a:lnTo>
                  <a:pt x="71" y="144646"/>
                </a:lnTo>
                <a:cubicBezTo>
                  <a:pt x="1699" y="94454"/>
                  <a:pt x="29558" y="48801"/>
                  <a:pt x="73450" y="24400"/>
                </a:cubicBezTo>
                <a:cubicBezTo>
                  <a:pt x="117343" y="0"/>
                  <a:pt x="170823" y="435"/>
                  <a:pt x="214312" y="25545"/>
                </a:cubicBezTo>
                <a:close/>
                <a:moveTo>
                  <a:pt x="195839" y="110599"/>
                </a:moveTo>
                <a:cubicBezTo>
                  <a:pt x="190749" y="105509"/>
                  <a:pt x="182667" y="105001"/>
                  <a:pt x="176979" y="109413"/>
                </a:cubicBezTo>
                <a:lnTo>
                  <a:pt x="175636" y="110599"/>
                </a:lnTo>
                <a:lnTo>
                  <a:pt x="128588" y="157633"/>
                </a:lnTo>
                <a:lnTo>
                  <a:pt x="110114" y="139174"/>
                </a:lnTo>
                <a:lnTo>
                  <a:pt x="108771" y="137988"/>
                </a:lnTo>
                <a:cubicBezTo>
                  <a:pt x="103083" y="133579"/>
                  <a:pt x="95004" y="134089"/>
                  <a:pt x="89915" y="139177"/>
                </a:cubicBezTo>
                <a:cubicBezTo>
                  <a:pt x="84826" y="144266"/>
                  <a:pt x="84317" y="152345"/>
                  <a:pt x="88725" y="158033"/>
                </a:cubicBezTo>
                <a:lnTo>
                  <a:pt x="89911" y="159376"/>
                </a:lnTo>
                <a:lnTo>
                  <a:pt x="118486" y="187951"/>
                </a:lnTo>
                <a:lnTo>
                  <a:pt x="119829" y="189137"/>
                </a:lnTo>
                <a:cubicBezTo>
                  <a:pt x="124983" y="193136"/>
                  <a:pt x="132192" y="193136"/>
                  <a:pt x="137346" y="189137"/>
                </a:cubicBezTo>
                <a:lnTo>
                  <a:pt x="138689" y="187951"/>
                </a:lnTo>
                <a:lnTo>
                  <a:pt x="195839" y="130801"/>
                </a:lnTo>
                <a:lnTo>
                  <a:pt x="197025" y="129458"/>
                </a:lnTo>
                <a:cubicBezTo>
                  <a:pt x="201437" y="123771"/>
                  <a:pt x="200928" y="115689"/>
                  <a:pt x="195839" y="110599"/>
                </a:cubicBezTo>
                <a:close/>
              </a:path>
            </a:pathLst>
          </a:custGeom>
          <a:solidFill>
            <a:srgbClr val="2E7D52"/>
          </a:solidFill>
          <a:ln>
            <a:noFill/>
          </a:ln>
        </p:spPr>
        <p:txBody>
          <a:bodyPr/>
          <a:lstStyle/>
          <a:p>
            <a:endParaRPr lang="en-US"/>
          </a:p>
        </p:txBody>
      </p:sp>
      <p:sp>
        <p:nvSpPr>
          <p:cNvPr id="46" name="TextBox 46"/>
          <p:cNvSpPr txBox="1"/>
          <p:nvPr/>
        </p:nvSpPr>
        <p:spPr>
          <a:xfrm>
            <a:off x="3888105" y="3626168"/>
            <a:ext cx="5137478" cy="274320"/>
          </a:xfrm>
          <a:prstGeom prst="rect">
            <a:avLst/>
          </a:prstGeom>
          <a:noFill/>
          <a:ln>
            <a:noFill/>
          </a:ln>
        </p:spPr>
        <p:txBody>
          <a:bodyPr wrap="none" lIns="0" tIns="0" rIns="0" bIns="0" anchor="t" anchorCtr="0">
            <a:spAutoFit/>
          </a:bodyPr>
          <a:lstStyle/>
          <a:p>
            <a:pPr algn="l"/>
            <a:r>
              <a:rPr lang="zh-CN" sz="1350" b="1" dirty="0">
                <a:solidFill>
                  <a:srgbClr val="2E7D52"/>
                </a:solidFill>
                <a:latin typeface="Calibri"/>
                <a:ea typeface="Microsoft YaHei"/>
                <a:cs typeface="Calibri"/>
              </a:rPr>
              <a:t>Transferencia progresiva de capacidades al MINERD</a:t>
            </a:r>
          </a:p>
        </p:txBody>
      </p:sp>
      <p:sp>
        <p:nvSpPr>
          <p:cNvPr id="47" name="TextBox 47"/>
          <p:cNvSpPr txBox="1"/>
          <p:nvPr/>
        </p:nvSpPr>
        <p:spPr>
          <a:xfrm>
            <a:off x="3889058" y="3862864"/>
            <a:ext cx="5618798"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Técnicos del MINERD que hoy dominan los tres ejes, planifican,</a:t>
            </a:r>
          </a:p>
        </p:txBody>
      </p:sp>
      <p:sp>
        <p:nvSpPr>
          <p:cNvPr id="48" name="TextBox 48"/>
          <p:cNvSpPr txBox="1"/>
          <p:nvPr/>
        </p:nvSpPr>
        <p:spPr>
          <a:xfrm>
            <a:off x="3889058" y="4072414"/>
            <a:ext cx="4985671"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dan seguimiento y forman a otros. Sostenibilidad real.</a:t>
            </a:r>
          </a:p>
        </p:txBody>
      </p:sp>
      <p:sp>
        <p:nvSpPr>
          <p:cNvPr id="49" name="Rectangle 49"/>
          <p:cNvSpPr/>
          <p:nvPr/>
        </p:nvSpPr>
        <p:spPr>
          <a:xfrm>
            <a:off x="3200400" y="4533900"/>
            <a:ext cx="8610600" cy="1257300"/>
          </a:xfrm>
          <a:prstGeom prst="roundRect">
            <a:avLst>
              <a:gd name="adj" fmla="val 7576"/>
            </a:avLst>
          </a:prstGeom>
          <a:solidFill>
            <a:srgbClr val="FDF6EC"/>
          </a:solidFill>
          <a:ln>
            <a:noFill/>
          </a:ln>
        </p:spPr>
        <p:txBody>
          <a:bodyPr/>
          <a:lstStyle/>
          <a:p>
            <a:endParaRPr lang="en-US"/>
          </a:p>
        </p:txBody>
      </p:sp>
      <p:sp>
        <p:nvSpPr>
          <p:cNvPr id="50" name="Rectangle 50"/>
          <p:cNvSpPr/>
          <p:nvPr/>
        </p:nvSpPr>
        <p:spPr>
          <a:xfrm>
            <a:off x="3200400" y="4533900"/>
            <a:ext cx="47625" cy="1257300"/>
          </a:xfrm>
          <a:prstGeom prst="roundRect">
            <a:avLst>
              <a:gd name="adj" fmla="val 40000"/>
            </a:avLst>
          </a:prstGeom>
          <a:solidFill>
            <a:srgbClr val="D4921E"/>
          </a:solidFill>
          <a:ln>
            <a:noFill/>
          </a:ln>
        </p:spPr>
        <p:txBody>
          <a:bodyPr/>
          <a:lstStyle/>
          <a:p>
            <a:endParaRPr lang="en-US"/>
          </a:p>
        </p:txBody>
      </p:sp>
      <p:grpSp>
        <p:nvGrpSpPr>
          <p:cNvPr id="53" name="Group 53"/>
          <p:cNvGrpSpPr/>
          <p:nvPr/>
        </p:nvGrpSpPr>
        <p:grpSpPr>
          <a:xfrm>
            <a:off x="3435350" y="4760912"/>
            <a:ext cx="177799" cy="156239"/>
            <a:chOff x="3435350" y="4760912"/>
            <a:chExt cx="177799" cy="156239"/>
          </a:xfrm>
        </p:grpSpPr>
        <p:sp>
          <p:nvSpPr>
            <p:cNvPr id="51" name="Freeform 51"/>
            <p:cNvSpPr/>
            <p:nvPr/>
          </p:nvSpPr>
          <p:spPr>
            <a:xfrm>
              <a:off x="3435350" y="4760912"/>
              <a:ext cx="77787" cy="156239"/>
            </a:xfrm>
            <a:custGeom>
              <a:avLst/>
              <a:gdLst/>
              <a:ahLst/>
              <a:cxnLst/>
              <a:rect l="l" t="t" r="r" b="b"/>
              <a:pathLst>
                <a:path w="77787" h="156239">
                  <a:moveTo>
                    <a:pt x="55562" y="0"/>
                  </a:moveTo>
                  <a:cubicBezTo>
                    <a:pt x="67837" y="0"/>
                    <a:pt x="77787" y="9950"/>
                    <a:pt x="77787" y="22225"/>
                  </a:cubicBezTo>
                  <a:lnTo>
                    <a:pt x="77787" y="88900"/>
                  </a:lnTo>
                  <a:cubicBezTo>
                    <a:pt x="77787" y="123682"/>
                    <a:pt x="59452" y="146607"/>
                    <a:pt x="24925" y="155242"/>
                  </a:cubicBezTo>
                  <a:cubicBezTo>
                    <a:pt x="21063" y="156239"/>
                    <a:pt x="16962" y="155089"/>
                    <a:pt x="14181" y="152229"/>
                  </a:cubicBezTo>
                  <a:cubicBezTo>
                    <a:pt x="11400" y="149369"/>
                    <a:pt x="10366" y="145238"/>
                    <a:pt x="11470" y="141405"/>
                  </a:cubicBezTo>
                  <a:cubicBezTo>
                    <a:pt x="12574" y="137572"/>
                    <a:pt x="15648" y="134625"/>
                    <a:pt x="19525" y="133683"/>
                  </a:cubicBezTo>
                  <a:cubicBezTo>
                    <a:pt x="44272" y="127494"/>
                    <a:pt x="55562" y="113381"/>
                    <a:pt x="55562" y="88900"/>
                  </a:cubicBezTo>
                  <a:lnTo>
                    <a:pt x="55562" y="77788"/>
                  </a:lnTo>
                  <a:lnTo>
                    <a:pt x="22225" y="77788"/>
                  </a:lnTo>
                  <a:cubicBezTo>
                    <a:pt x="10594" y="77791"/>
                    <a:pt x="928" y="68827"/>
                    <a:pt x="56" y="57229"/>
                  </a:cubicBezTo>
                  <a:lnTo>
                    <a:pt x="0" y="55563"/>
                  </a:lnTo>
                  <a:lnTo>
                    <a:pt x="0" y="22225"/>
                  </a:lnTo>
                  <a:cubicBezTo>
                    <a:pt x="0" y="9950"/>
                    <a:pt x="9950" y="0"/>
                    <a:pt x="22225" y="0"/>
                  </a:cubicBezTo>
                  <a:close/>
                </a:path>
              </a:pathLst>
            </a:custGeom>
            <a:solidFill>
              <a:srgbClr val="D4921E"/>
            </a:solidFill>
            <a:ln>
              <a:noFill/>
            </a:ln>
          </p:spPr>
          <p:txBody>
            <a:bodyPr/>
            <a:lstStyle/>
            <a:p>
              <a:endParaRPr lang="en-US"/>
            </a:p>
          </p:txBody>
        </p:sp>
        <p:sp>
          <p:nvSpPr>
            <p:cNvPr id="52" name="Freeform 52"/>
            <p:cNvSpPr/>
            <p:nvPr/>
          </p:nvSpPr>
          <p:spPr>
            <a:xfrm>
              <a:off x="3535362" y="4760912"/>
              <a:ext cx="77787" cy="156239"/>
            </a:xfrm>
            <a:custGeom>
              <a:avLst/>
              <a:gdLst/>
              <a:ahLst/>
              <a:cxnLst/>
              <a:rect l="l" t="t" r="r" b="b"/>
              <a:pathLst>
                <a:path w="77787" h="156239">
                  <a:moveTo>
                    <a:pt x="55562" y="0"/>
                  </a:moveTo>
                  <a:cubicBezTo>
                    <a:pt x="67837" y="0"/>
                    <a:pt x="77787" y="9950"/>
                    <a:pt x="77787" y="22225"/>
                  </a:cubicBezTo>
                  <a:lnTo>
                    <a:pt x="77787" y="88900"/>
                  </a:lnTo>
                  <a:cubicBezTo>
                    <a:pt x="77787" y="123682"/>
                    <a:pt x="59452" y="146607"/>
                    <a:pt x="24925" y="155242"/>
                  </a:cubicBezTo>
                  <a:cubicBezTo>
                    <a:pt x="21063" y="156239"/>
                    <a:pt x="16962" y="155089"/>
                    <a:pt x="14181" y="152229"/>
                  </a:cubicBezTo>
                  <a:cubicBezTo>
                    <a:pt x="11400" y="149369"/>
                    <a:pt x="10366" y="145238"/>
                    <a:pt x="11470" y="141405"/>
                  </a:cubicBezTo>
                  <a:cubicBezTo>
                    <a:pt x="12574" y="137572"/>
                    <a:pt x="15648" y="134625"/>
                    <a:pt x="19525" y="133683"/>
                  </a:cubicBezTo>
                  <a:cubicBezTo>
                    <a:pt x="44272" y="127494"/>
                    <a:pt x="55562" y="113381"/>
                    <a:pt x="55562" y="88900"/>
                  </a:cubicBezTo>
                  <a:lnTo>
                    <a:pt x="55562" y="77788"/>
                  </a:lnTo>
                  <a:lnTo>
                    <a:pt x="22225" y="77788"/>
                  </a:lnTo>
                  <a:cubicBezTo>
                    <a:pt x="10594" y="77791"/>
                    <a:pt x="928" y="68827"/>
                    <a:pt x="56" y="57229"/>
                  </a:cubicBezTo>
                  <a:lnTo>
                    <a:pt x="0" y="55563"/>
                  </a:lnTo>
                  <a:lnTo>
                    <a:pt x="0" y="22225"/>
                  </a:lnTo>
                  <a:cubicBezTo>
                    <a:pt x="0" y="9950"/>
                    <a:pt x="9950" y="0"/>
                    <a:pt x="22225" y="0"/>
                  </a:cubicBezTo>
                  <a:close/>
                </a:path>
              </a:pathLst>
            </a:custGeom>
            <a:solidFill>
              <a:srgbClr val="D4921E"/>
            </a:solidFill>
            <a:ln>
              <a:noFill/>
            </a:ln>
          </p:spPr>
          <p:txBody>
            <a:bodyPr/>
            <a:lstStyle/>
            <a:p>
              <a:endParaRPr lang="en-US"/>
            </a:p>
          </p:txBody>
        </p:sp>
      </p:grpSp>
      <p:sp>
        <p:nvSpPr>
          <p:cNvPr id="54" name="TextBox 54"/>
          <p:cNvSpPr txBox="1"/>
          <p:nvPr/>
        </p:nvSpPr>
        <p:spPr>
          <a:xfrm>
            <a:off x="3753802" y="4684871"/>
            <a:ext cx="6935414" cy="289560"/>
          </a:xfrm>
          <a:prstGeom prst="rect">
            <a:avLst/>
          </a:prstGeom>
          <a:noFill/>
          <a:ln>
            <a:noFill/>
          </a:ln>
        </p:spPr>
        <p:txBody>
          <a:bodyPr wrap="none" lIns="0" tIns="0" rIns="0" bIns="0" anchor="t" anchorCtr="0">
            <a:spAutoFit/>
          </a:bodyPr>
          <a:lstStyle/>
          <a:p>
            <a:pPr algn="l"/>
            <a:r>
              <a:rPr lang="zh-CN" sz="1425" i="1" dirty="0">
                <a:solidFill>
                  <a:srgbClr val="2C2C2C"/>
                </a:solidFill>
                <a:latin typeface="Georgia"/>
                <a:ea typeface="SimSun"/>
                <a:cs typeface="Georgia"/>
              </a:rPr>
              <a:t>"Estamos logrando que el programa no dependa de un actor externo.</a:t>
            </a:r>
          </a:p>
        </p:txBody>
      </p:sp>
      <p:sp>
        <p:nvSpPr>
          <p:cNvPr id="55" name="TextBox 55"/>
          <p:cNvSpPr txBox="1"/>
          <p:nvPr/>
        </p:nvSpPr>
        <p:spPr>
          <a:xfrm>
            <a:off x="3753802" y="4932521"/>
            <a:ext cx="4578176" cy="219291"/>
          </a:xfrm>
          <a:prstGeom prst="rect">
            <a:avLst/>
          </a:prstGeom>
          <a:noFill/>
          <a:ln>
            <a:noFill/>
          </a:ln>
        </p:spPr>
        <p:txBody>
          <a:bodyPr wrap="none" lIns="0" tIns="0" rIns="0" bIns="0" anchor="t" anchorCtr="0">
            <a:spAutoFit/>
          </a:bodyPr>
          <a:lstStyle/>
          <a:p>
            <a:pPr algn="l"/>
            <a:r>
              <a:rPr lang="zh-CN" sz="1425" i="1" dirty="0">
                <a:solidFill>
                  <a:srgbClr val="2C2C2C"/>
                </a:solidFill>
                <a:latin typeface="Georgia"/>
                <a:ea typeface="SimSun"/>
                <a:cs typeface="Georgia"/>
              </a:rPr>
              <a:t>Ya hay técnicos del MINERD que dominan los tres ejes</a:t>
            </a:r>
            <a:r>
              <a:rPr lang="en-US" altLang="zh-CN" sz="1425" i="1" dirty="0">
                <a:solidFill>
                  <a:srgbClr val="2C2C2C"/>
                </a:solidFill>
                <a:latin typeface="Georgia"/>
                <a:ea typeface="SimSun"/>
                <a:cs typeface="Georgia"/>
              </a:rPr>
              <a:t>”.</a:t>
            </a:r>
            <a:endParaRPr lang="zh-CN" sz="1425" i="1" dirty="0">
              <a:solidFill>
                <a:srgbClr val="2C2C2C"/>
              </a:solidFill>
              <a:latin typeface="Georgia"/>
              <a:ea typeface="SimSun"/>
              <a:cs typeface="Georgia"/>
            </a:endParaRPr>
          </a:p>
        </p:txBody>
      </p:sp>
      <p:sp>
        <p:nvSpPr>
          <p:cNvPr id="56" name="TextBox 56"/>
          <p:cNvSpPr txBox="1"/>
          <p:nvPr/>
        </p:nvSpPr>
        <p:spPr>
          <a:xfrm>
            <a:off x="3757612" y="5212556"/>
            <a:ext cx="3980140" cy="228600"/>
          </a:xfrm>
          <a:prstGeom prst="rect">
            <a:avLst/>
          </a:prstGeom>
          <a:noFill/>
          <a:ln>
            <a:noFill/>
          </a:ln>
        </p:spPr>
        <p:txBody>
          <a:bodyPr wrap="none" lIns="0" tIns="0" rIns="0" bIns="0" anchor="t" anchorCtr="0">
            <a:spAutoFit/>
          </a:bodyPr>
          <a:lstStyle/>
          <a:p>
            <a:pPr algn="l"/>
            <a:r>
              <a:rPr lang="zh-CN" sz="1125" dirty="0">
                <a:solidFill>
                  <a:srgbClr val="5A5A5A"/>
                </a:solidFill>
                <a:latin typeface="Calibri"/>
                <a:ea typeface="Microsoft YaHei"/>
                <a:cs typeface="Calibri"/>
              </a:rPr>
              <a:t>— Funcionaria MINERD, comunicación personal 2024</a:t>
            </a:r>
          </a:p>
        </p:txBody>
      </p:sp>
      <p:sp>
        <p:nvSpPr>
          <p:cNvPr id="57" name="Rectangle 57"/>
          <p:cNvSpPr/>
          <p:nvPr/>
        </p:nvSpPr>
        <p:spPr>
          <a:xfrm>
            <a:off x="3200400" y="5962650"/>
            <a:ext cx="8610600" cy="381000"/>
          </a:xfrm>
          <a:prstGeom prst="roundRect">
            <a:avLst>
              <a:gd name="adj" fmla="val 20000"/>
            </a:avLst>
          </a:prstGeom>
          <a:solidFill>
            <a:srgbClr val="EEF4FB"/>
          </a:solidFill>
          <a:ln>
            <a:noFill/>
          </a:ln>
        </p:spPr>
        <p:txBody>
          <a:bodyPr/>
          <a:lstStyle/>
          <a:p>
            <a:endParaRPr lang="en-US"/>
          </a:p>
        </p:txBody>
      </p:sp>
      <p:sp>
        <p:nvSpPr>
          <p:cNvPr id="58" name="Rectangle 58"/>
          <p:cNvSpPr/>
          <p:nvPr/>
        </p:nvSpPr>
        <p:spPr>
          <a:xfrm>
            <a:off x="3200400" y="5962650"/>
            <a:ext cx="47625" cy="381000"/>
          </a:xfrm>
          <a:prstGeom prst="roundRect">
            <a:avLst>
              <a:gd name="adj" fmla="val 40000"/>
            </a:avLst>
          </a:prstGeom>
          <a:solidFill>
            <a:srgbClr val="1A4F8C"/>
          </a:solidFill>
          <a:ln>
            <a:noFill/>
          </a:ln>
        </p:spPr>
        <p:txBody>
          <a:bodyPr/>
          <a:lstStyle/>
          <a:p>
            <a:endParaRPr lang="en-US"/>
          </a:p>
        </p:txBody>
      </p:sp>
      <p:sp>
        <p:nvSpPr>
          <p:cNvPr id="59" name="TextBox 59"/>
          <p:cNvSpPr txBox="1"/>
          <p:nvPr/>
        </p:nvSpPr>
        <p:spPr>
          <a:xfrm>
            <a:off x="3376612" y="6079331"/>
            <a:ext cx="8933974" cy="228600"/>
          </a:xfrm>
          <a:prstGeom prst="rect">
            <a:avLst/>
          </a:prstGeom>
          <a:noFill/>
          <a:ln>
            <a:noFill/>
          </a:ln>
        </p:spPr>
        <p:txBody>
          <a:bodyPr wrap="none" lIns="0" tIns="0" rIns="0" bIns="0" anchor="t" anchorCtr="0">
            <a:spAutoFit/>
          </a:bodyPr>
          <a:lstStyle/>
          <a:p>
            <a:pPr algn="l"/>
            <a:r>
              <a:rPr lang="zh-CN" sz="1125" dirty="0">
                <a:solidFill>
                  <a:srgbClr val="1A4F8C"/>
                </a:solidFill>
                <a:latin typeface="Calibri"/>
                <a:ea typeface="Microsoft YaHei"/>
                <a:cs typeface="Calibri"/>
              </a:rPr>
              <a:t>EFCCE = Estrategia de Formación Continua Centrada en la Escuela (plataforma de formación docente del MINERD)</a:t>
            </a:r>
          </a:p>
        </p:txBody>
      </p:sp>
      <p:sp>
        <p:nvSpPr>
          <p:cNvPr id="60" name="Rectangle 60"/>
          <p:cNvSpPr/>
          <p:nvPr/>
        </p:nvSpPr>
        <p:spPr>
          <a:xfrm>
            <a:off x="0" y="6534150"/>
            <a:ext cx="12192000" cy="9525"/>
          </a:xfrm>
          <a:prstGeom prst="rect">
            <a:avLst/>
          </a:prstGeom>
          <a:solidFill>
            <a:srgbClr val="DDD9D4"/>
          </a:solidFill>
          <a:ln>
            <a:noFill/>
          </a:ln>
        </p:spPr>
        <p:txBody>
          <a:bodyPr/>
          <a:lstStyle/>
          <a:p>
            <a:endParaRPr lang="en-US"/>
          </a:p>
        </p:txBody>
      </p:sp>
      <p:sp>
        <p:nvSpPr>
          <p:cNvPr id="61" name="TextBox 61"/>
          <p:cNvSpPr txBox="1"/>
          <p:nvPr/>
        </p:nvSpPr>
        <p:spPr>
          <a:xfrm>
            <a:off x="3188970" y="6627495"/>
            <a:ext cx="969264" cy="182880"/>
          </a:xfrm>
          <a:prstGeom prst="rect">
            <a:avLst/>
          </a:prstGeom>
          <a:noFill/>
          <a:ln>
            <a:noFill/>
          </a:ln>
        </p:spPr>
        <p:txBody>
          <a:bodyPr wrap="none" lIns="0" tIns="0" rIns="0" bIns="0" anchor="t" anchorCtr="0">
            <a:spAutoFit/>
          </a:bodyPr>
          <a:lstStyle/>
          <a:p>
            <a:pPr algn="l"/>
            <a:r>
              <a:rPr lang="zh-CN" sz="900" dirty="0">
                <a:solidFill>
                  <a:srgbClr val="8A8A8A"/>
                </a:solidFill>
                <a:latin typeface="Calibri"/>
                <a:ea typeface="Microsoft YaHei"/>
                <a:cs typeface="Calibri"/>
              </a:rPr>
              <a:t>MINERD | UNICEF</a:t>
            </a:r>
          </a:p>
        </p:txBody>
      </p:sp>
      <p:sp>
        <p:nvSpPr>
          <p:cNvPr id="62" name="TextBox 62"/>
          <p:cNvSpPr txBox="1"/>
          <p:nvPr/>
        </p:nvSpPr>
        <p:spPr>
          <a:xfrm>
            <a:off x="6012275" y="6627495"/>
            <a:ext cx="167449" cy="182880"/>
          </a:xfrm>
          <a:prstGeom prst="rect">
            <a:avLst/>
          </a:prstGeom>
          <a:noFill/>
          <a:ln>
            <a:noFill/>
          </a:ln>
        </p:spPr>
        <p:txBody>
          <a:bodyPr wrap="none" lIns="0" tIns="0" rIns="0" bIns="0" anchor="t" anchorCtr="0">
            <a:spAutoFit/>
          </a:bodyPr>
          <a:lstStyle/>
          <a:p>
            <a:pPr algn="ctr"/>
            <a:r>
              <a:rPr lang="zh-CN" sz="900" dirty="0">
                <a:solidFill>
                  <a:srgbClr val="8A8A8A"/>
                </a:solidFill>
                <a:latin typeface="Calibri"/>
                <a:ea typeface="Microsoft YaHei"/>
                <a:cs typeface="Calibri"/>
              </a:rPr>
              <a:t>09</a:t>
            </a:r>
          </a:p>
        </p:txBody>
      </p:sp>
      <p:sp>
        <p:nvSpPr>
          <p:cNvPr id="63" name="TextBox 63"/>
          <p:cNvSpPr txBox="1"/>
          <p:nvPr/>
        </p:nvSpPr>
        <p:spPr>
          <a:xfrm>
            <a:off x="10189559" y="6627495"/>
            <a:ext cx="1251871" cy="182880"/>
          </a:xfrm>
          <a:prstGeom prst="rect">
            <a:avLst/>
          </a:prstGeom>
          <a:noFill/>
          <a:ln>
            <a:noFill/>
          </a:ln>
        </p:spPr>
        <p:txBody>
          <a:bodyPr wrap="none" lIns="0" tIns="0" rIns="0" bIns="0" anchor="t" anchorCtr="0">
            <a:spAutoFit/>
          </a:bodyPr>
          <a:lstStyle/>
          <a:p>
            <a:pPr algn="r"/>
            <a:r>
              <a:rPr lang="zh-CN" sz="900" dirty="0">
                <a:solidFill>
                  <a:srgbClr val="8A8A8A"/>
                </a:solidFill>
                <a:latin typeface="Calibri"/>
                <a:ea typeface="Microsoft YaHei"/>
                <a:cs typeface="Calibri"/>
              </a:rPr>
              <a:t>CON BASE 2018–2024</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09600" y="182880"/>
            <a:ext cx="10972800" cy="268224"/>
          </a:xfrm>
          <a:prstGeom prst="rect">
            <a:avLst/>
          </a:prstGeom>
          <a:noFill/>
          <a:ln/>
        </p:spPr>
        <p:txBody>
          <a:bodyPr wrap="square" lIns="0" tIns="0" rIns="0" bIns="0" rtlCol="0" anchor="ctr"/>
          <a:lstStyle/>
          <a:p>
            <a:r>
              <a:rPr lang="en-US" sz="1333" b="1" kern="0" spc="533" dirty="0">
                <a:solidFill>
                  <a:srgbClr val="E0A458"/>
                </a:solidFill>
                <a:latin typeface="Calibri" pitchFamily="34" charset="0"/>
                <a:ea typeface="Calibri" pitchFamily="34" charset="-122"/>
                <a:cs typeface="Calibri" pitchFamily="34" charset="-120"/>
              </a:rPr>
              <a:t>CÓMO LO INVESTIGAMOS</a:t>
            </a:r>
            <a:endParaRPr lang="en-US" sz="1333" dirty="0"/>
          </a:p>
        </p:txBody>
      </p:sp>
      <p:sp>
        <p:nvSpPr>
          <p:cNvPr id="3" name="Text 1"/>
          <p:cNvSpPr/>
          <p:nvPr/>
        </p:nvSpPr>
        <p:spPr>
          <a:xfrm>
            <a:off x="609600" y="548640"/>
            <a:ext cx="10972800" cy="1036320"/>
          </a:xfrm>
          <a:prstGeom prst="rect">
            <a:avLst/>
          </a:prstGeom>
          <a:noFill/>
          <a:ln/>
        </p:spPr>
        <p:txBody>
          <a:bodyPr wrap="square" lIns="0" tIns="0" rIns="0" bIns="0" rtlCol="0" anchor="t"/>
          <a:lstStyle/>
          <a:p>
            <a:r>
              <a:rPr lang="en-US" sz="3733" b="1" dirty="0">
                <a:solidFill>
                  <a:srgbClr val="0A3D5C"/>
                </a:solidFill>
                <a:latin typeface="Georgia" pitchFamily="34" charset="0"/>
                <a:ea typeface="Georgia" pitchFamily="34" charset="-122"/>
                <a:cs typeface="Georgia" pitchFamily="34" charset="-120"/>
              </a:rPr>
              <a:t>Metodología de la sistematización</a:t>
            </a:r>
            <a:endParaRPr lang="en-US" sz="3733" dirty="0"/>
          </a:p>
        </p:txBody>
      </p:sp>
      <p:sp>
        <p:nvSpPr>
          <p:cNvPr id="4" name="Shape 2"/>
          <p:cNvSpPr/>
          <p:nvPr/>
        </p:nvSpPr>
        <p:spPr>
          <a:xfrm>
            <a:off x="609600" y="1377696"/>
            <a:ext cx="731520" cy="48768"/>
          </a:xfrm>
          <a:prstGeom prst="rect">
            <a:avLst/>
          </a:prstGeom>
          <a:solidFill>
            <a:srgbClr val="E0A458"/>
          </a:solidFill>
          <a:ln/>
        </p:spPr>
        <p:txBody>
          <a:bodyPr/>
          <a:lstStyle/>
          <a:p>
            <a:endParaRPr lang="es-DO" sz="2400"/>
          </a:p>
        </p:txBody>
      </p:sp>
      <p:sp>
        <p:nvSpPr>
          <p:cNvPr id="5" name="Text 3"/>
          <p:cNvSpPr/>
          <p:nvPr/>
        </p:nvSpPr>
        <p:spPr>
          <a:xfrm>
            <a:off x="609600" y="1524000"/>
            <a:ext cx="10972800" cy="731520"/>
          </a:xfrm>
          <a:prstGeom prst="rect">
            <a:avLst/>
          </a:prstGeom>
          <a:noFill/>
          <a:ln/>
        </p:spPr>
        <p:txBody>
          <a:bodyPr wrap="square" lIns="0" tIns="0" rIns="0" bIns="0" rtlCol="0" anchor="ctr"/>
          <a:lstStyle/>
          <a:p>
            <a:r>
              <a:rPr lang="en-US" sz="1733" i="1" dirty="0">
                <a:solidFill>
                  <a:srgbClr val="1A1A2E"/>
                </a:solidFill>
                <a:latin typeface="Calibri" pitchFamily="34" charset="0"/>
                <a:ea typeface="Calibri" pitchFamily="34" charset="-122"/>
                <a:cs typeface="Calibri" pitchFamily="34" charset="-120"/>
              </a:rPr>
              <a:t>Enfoque cualitativo estructurado con triangulación de fuentes para capturar la riqueza del proceso vivido por los actores y los aprendizajes acumulados.</a:t>
            </a:r>
            <a:endParaRPr lang="en-US" sz="1733" dirty="0"/>
          </a:p>
        </p:txBody>
      </p:sp>
      <p:sp>
        <p:nvSpPr>
          <p:cNvPr id="6" name="Shape 4"/>
          <p:cNvSpPr/>
          <p:nvPr/>
        </p:nvSpPr>
        <p:spPr>
          <a:xfrm>
            <a:off x="609600" y="2438400"/>
            <a:ext cx="3596640" cy="3474720"/>
          </a:xfrm>
          <a:prstGeom prst="rect">
            <a:avLst/>
          </a:prstGeom>
          <a:solidFill>
            <a:srgbClr val="FAF7F2"/>
          </a:solidFill>
          <a:ln/>
        </p:spPr>
        <p:txBody>
          <a:bodyPr/>
          <a:lstStyle/>
          <a:p>
            <a:endParaRPr lang="es-DO" sz="2400"/>
          </a:p>
        </p:txBody>
      </p:sp>
      <p:sp>
        <p:nvSpPr>
          <p:cNvPr id="7" name="Shape 5"/>
          <p:cNvSpPr/>
          <p:nvPr/>
        </p:nvSpPr>
        <p:spPr>
          <a:xfrm>
            <a:off x="975360" y="2743200"/>
            <a:ext cx="731520" cy="731520"/>
          </a:xfrm>
          <a:prstGeom prst="ellipse">
            <a:avLst/>
          </a:prstGeom>
          <a:solidFill>
            <a:srgbClr val="0A3D5C"/>
          </a:solidFill>
          <a:ln/>
        </p:spPr>
        <p:txBody>
          <a:bodyPr/>
          <a:lstStyle/>
          <a:p>
            <a:endParaRPr lang="es-DO" sz="2400"/>
          </a:p>
        </p:txBody>
      </p:sp>
      <p:pic>
        <p:nvPicPr>
          <p:cNvPr id="8" name="Image 0" descr="preencoded.png"/>
          <p:cNvPicPr>
            <a:picLocks noChangeAspect="1"/>
          </p:cNvPicPr>
          <p:nvPr/>
        </p:nvPicPr>
        <p:blipFill>
          <a:blip r:embed="rId3"/>
          <a:stretch>
            <a:fillRect/>
          </a:stretch>
        </p:blipFill>
        <p:spPr>
          <a:xfrm>
            <a:off x="1121664" y="2889504"/>
            <a:ext cx="438912" cy="438912"/>
          </a:xfrm>
          <a:prstGeom prst="rect">
            <a:avLst/>
          </a:prstGeom>
        </p:spPr>
      </p:pic>
      <p:sp>
        <p:nvSpPr>
          <p:cNvPr id="9" name="Text 6"/>
          <p:cNvSpPr/>
          <p:nvPr/>
        </p:nvSpPr>
        <p:spPr>
          <a:xfrm>
            <a:off x="1828800" y="2804160"/>
            <a:ext cx="2133600" cy="609600"/>
          </a:xfrm>
          <a:prstGeom prst="rect">
            <a:avLst/>
          </a:prstGeom>
          <a:noFill/>
          <a:ln/>
        </p:spPr>
        <p:txBody>
          <a:bodyPr wrap="square" lIns="0" tIns="0" rIns="0" bIns="0" rtlCol="0" anchor="ctr"/>
          <a:lstStyle/>
          <a:p>
            <a:r>
              <a:rPr lang="en-US" sz="1867" b="1" dirty="0">
                <a:solidFill>
                  <a:srgbClr val="0A3D5C"/>
                </a:solidFill>
                <a:latin typeface="Georgia" pitchFamily="34" charset="0"/>
                <a:ea typeface="Georgia" pitchFamily="34" charset="-122"/>
                <a:cs typeface="Georgia" pitchFamily="34" charset="-120"/>
              </a:rPr>
              <a:t>Revisión documental</a:t>
            </a:r>
            <a:endParaRPr lang="en-US" sz="1867" dirty="0"/>
          </a:p>
        </p:txBody>
      </p:sp>
      <p:sp>
        <p:nvSpPr>
          <p:cNvPr id="10" name="Shape 7"/>
          <p:cNvSpPr/>
          <p:nvPr/>
        </p:nvSpPr>
        <p:spPr>
          <a:xfrm>
            <a:off x="975360" y="3718560"/>
            <a:ext cx="487680" cy="36576"/>
          </a:xfrm>
          <a:prstGeom prst="rect">
            <a:avLst/>
          </a:prstGeom>
          <a:solidFill>
            <a:srgbClr val="E0A458"/>
          </a:solidFill>
          <a:ln/>
        </p:spPr>
        <p:txBody>
          <a:bodyPr/>
          <a:lstStyle/>
          <a:p>
            <a:endParaRPr lang="es-DO" sz="2400"/>
          </a:p>
        </p:txBody>
      </p:sp>
      <p:sp>
        <p:nvSpPr>
          <p:cNvPr id="11" name="Text 8"/>
          <p:cNvSpPr/>
          <p:nvPr/>
        </p:nvSpPr>
        <p:spPr>
          <a:xfrm>
            <a:off x="975360" y="3840480"/>
            <a:ext cx="2987040" cy="1950720"/>
          </a:xfrm>
          <a:prstGeom prst="rect">
            <a:avLst/>
          </a:prstGeom>
          <a:noFill/>
          <a:ln/>
        </p:spPr>
        <p:txBody>
          <a:bodyPr wrap="square" lIns="0" tIns="0" rIns="0" bIns="0" rtlCol="0" anchor="ctr"/>
          <a:lstStyle/>
          <a:p>
            <a:pPr marL="457189" indent="-457189">
              <a:spcAft>
                <a:spcPts val="533"/>
              </a:spcAft>
              <a:buSzPct val="100000"/>
              <a:buChar char="•"/>
            </a:pPr>
            <a:r>
              <a:rPr lang="en-US" sz="1400" dirty="0">
                <a:solidFill>
                  <a:srgbClr val="1A1A2E"/>
                </a:solidFill>
                <a:latin typeface="Calibri" pitchFamily="34" charset="0"/>
                <a:ea typeface="Calibri" pitchFamily="34" charset="-122"/>
                <a:cs typeface="Calibri" pitchFamily="34" charset="-120"/>
              </a:rPr>
              <a:t>Informes anuales y sistematizaciones previas</a:t>
            </a:r>
            <a:endParaRPr lang="en-US" sz="1400" dirty="0"/>
          </a:p>
          <a:p>
            <a:pPr marL="457189" indent="-457189">
              <a:spcAft>
                <a:spcPts val="533"/>
              </a:spcAft>
              <a:buSzPct val="100000"/>
              <a:buChar char="•"/>
            </a:pPr>
            <a:r>
              <a:rPr lang="en-US" sz="1400" dirty="0">
                <a:solidFill>
                  <a:srgbClr val="1A1A2E"/>
                </a:solidFill>
                <a:latin typeface="Calibri" pitchFamily="34" charset="0"/>
                <a:ea typeface="Calibri" pitchFamily="34" charset="-122"/>
                <a:cs typeface="Calibri" pitchFamily="34" charset="-120"/>
              </a:rPr>
              <a:t>Evaluaciones </a:t>
            </a:r>
            <a:r>
              <a:rPr lang="en-US" sz="1400" dirty="0" err="1">
                <a:solidFill>
                  <a:srgbClr val="1A1A2E"/>
                </a:solidFill>
                <a:latin typeface="Calibri" pitchFamily="34" charset="0"/>
                <a:ea typeface="Calibri" pitchFamily="34" charset="-122"/>
                <a:cs typeface="Calibri" pitchFamily="34" charset="-120"/>
              </a:rPr>
              <a:t>externas</a:t>
            </a:r>
            <a:r>
              <a:rPr lang="en-US" sz="1400" dirty="0">
                <a:solidFill>
                  <a:srgbClr val="1A1A2E"/>
                </a:solidFill>
                <a:latin typeface="Calibri" pitchFamily="34" charset="0"/>
                <a:ea typeface="Calibri" pitchFamily="34" charset="-122"/>
                <a:cs typeface="Calibri" pitchFamily="34" charset="-120"/>
              </a:rPr>
              <a:t> (</a:t>
            </a:r>
            <a:r>
              <a:rPr lang="en-US" sz="1400" dirty="0" err="1">
                <a:solidFill>
                  <a:srgbClr val="1A1A2E"/>
                </a:solidFill>
                <a:latin typeface="Calibri" pitchFamily="34" charset="0"/>
                <a:ea typeface="Calibri" pitchFamily="34" charset="-122"/>
                <a:cs typeface="Calibri" pitchFamily="34" charset="-120"/>
              </a:rPr>
              <a:t>Roncagliolo</a:t>
            </a:r>
            <a:r>
              <a:rPr lang="en-US" sz="1400" dirty="0">
                <a:solidFill>
                  <a:srgbClr val="1A1A2E"/>
                </a:solidFill>
                <a:latin typeface="Calibri" pitchFamily="34" charset="0"/>
                <a:ea typeface="Calibri" pitchFamily="34" charset="-122"/>
                <a:cs typeface="Calibri" pitchFamily="34" charset="-120"/>
              </a:rPr>
              <a:t> et al., 2024)</a:t>
            </a:r>
            <a:endParaRPr lang="en-US" sz="1400" dirty="0"/>
          </a:p>
          <a:p>
            <a:pPr marL="457189" indent="-457189">
              <a:spcAft>
                <a:spcPts val="533"/>
              </a:spcAft>
              <a:buSzPct val="100000"/>
              <a:buChar char="•"/>
            </a:pPr>
            <a:r>
              <a:rPr lang="en-US" sz="1400" dirty="0">
                <a:solidFill>
                  <a:srgbClr val="1A1A2E"/>
                </a:solidFill>
                <a:latin typeface="Calibri" pitchFamily="34" charset="0"/>
                <a:ea typeface="Calibri" pitchFamily="34" charset="-122"/>
                <a:cs typeface="Calibri" pitchFamily="34" charset="-120"/>
              </a:rPr>
              <a:t>Literatura internacional comparada</a:t>
            </a:r>
            <a:endParaRPr lang="en-US" sz="1400" dirty="0"/>
          </a:p>
        </p:txBody>
      </p:sp>
      <p:sp>
        <p:nvSpPr>
          <p:cNvPr id="12" name="Shape 9"/>
          <p:cNvSpPr/>
          <p:nvPr/>
        </p:nvSpPr>
        <p:spPr>
          <a:xfrm>
            <a:off x="4480560" y="2438400"/>
            <a:ext cx="3596640" cy="3474720"/>
          </a:xfrm>
          <a:prstGeom prst="rect">
            <a:avLst/>
          </a:prstGeom>
          <a:solidFill>
            <a:srgbClr val="FAF7F2"/>
          </a:solidFill>
          <a:ln/>
        </p:spPr>
        <p:txBody>
          <a:bodyPr/>
          <a:lstStyle/>
          <a:p>
            <a:endParaRPr lang="es-DO" sz="2400"/>
          </a:p>
        </p:txBody>
      </p:sp>
      <p:sp>
        <p:nvSpPr>
          <p:cNvPr id="13" name="Shape 10"/>
          <p:cNvSpPr/>
          <p:nvPr/>
        </p:nvSpPr>
        <p:spPr>
          <a:xfrm>
            <a:off x="4846320" y="2743200"/>
            <a:ext cx="731520" cy="731520"/>
          </a:xfrm>
          <a:prstGeom prst="ellipse">
            <a:avLst/>
          </a:prstGeom>
          <a:solidFill>
            <a:srgbClr val="0A3D5C"/>
          </a:solidFill>
          <a:ln/>
        </p:spPr>
        <p:txBody>
          <a:bodyPr/>
          <a:lstStyle/>
          <a:p>
            <a:endParaRPr lang="es-DO" sz="2400"/>
          </a:p>
        </p:txBody>
      </p:sp>
      <p:pic>
        <p:nvPicPr>
          <p:cNvPr id="14" name="Image 1" descr="preencoded.png"/>
          <p:cNvPicPr>
            <a:picLocks noChangeAspect="1"/>
          </p:cNvPicPr>
          <p:nvPr/>
        </p:nvPicPr>
        <p:blipFill>
          <a:blip r:embed="rId4"/>
          <a:stretch>
            <a:fillRect/>
          </a:stretch>
        </p:blipFill>
        <p:spPr>
          <a:xfrm>
            <a:off x="4992624" y="2889504"/>
            <a:ext cx="438912" cy="438912"/>
          </a:xfrm>
          <a:prstGeom prst="rect">
            <a:avLst/>
          </a:prstGeom>
        </p:spPr>
      </p:pic>
      <p:sp>
        <p:nvSpPr>
          <p:cNvPr id="15" name="Text 11"/>
          <p:cNvSpPr/>
          <p:nvPr/>
        </p:nvSpPr>
        <p:spPr>
          <a:xfrm>
            <a:off x="5699760" y="2804160"/>
            <a:ext cx="2133600" cy="609600"/>
          </a:xfrm>
          <a:prstGeom prst="rect">
            <a:avLst/>
          </a:prstGeom>
          <a:noFill/>
          <a:ln/>
        </p:spPr>
        <p:txBody>
          <a:bodyPr wrap="square" lIns="0" tIns="0" rIns="0" bIns="0" rtlCol="0" anchor="ctr"/>
          <a:lstStyle/>
          <a:p>
            <a:r>
              <a:rPr lang="en-US" sz="1867" b="1" dirty="0">
                <a:solidFill>
                  <a:srgbClr val="0A3D5C"/>
                </a:solidFill>
                <a:latin typeface="Georgia" pitchFamily="34" charset="0"/>
                <a:ea typeface="Georgia" pitchFamily="34" charset="-122"/>
                <a:cs typeface="Georgia" pitchFamily="34" charset="-120"/>
              </a:rPr>
              <a:t>Recolección primaria</a:t>
            </a:r>
            <a:endParaRPr lang="en-US" sz="1867" dirty="0"/>
          </a:p>
        </p:txBody>
      </p:sp>
      <p:sp>
        <p:nvSpPr>
          <p:cNvPr id="16" name="Shape 12"/>
          <p:cNvSpPr/>
          <p:nvPr/>
        </p:nvSpPr>
        <p:spPr>
          <a:xfrm>
            <a:off x="4846320" y="3718560"/>
            <a:ext cx="487680" cy="36576"/>
          </a:xfrm>
          <a:prstGeom prst="rect">
            <a:avLst/>
          </a:prstGeom>
          <a:solidFill>
            <a:srgbClr val="E0A458"/>
          </a:solidFill>
          <a:ln/>
        </p:spPr>
        <p:txBody>
          <a:bodyPr/>
          <a:lstStyle/>
          <a:p>
            <a:endParaRPr lang="es-DO" sz="2400"/>
          </a:p>
        </p:txBody>
      </p:sp>
      <p:sp>
        <p:nvSpPr>
          <p:cNvPr id="17" name="Text 13"/>
          <p:cNvSpPr/>
          <p:nvPr/>
        </p:nvSpPr>
        <p:spPr>
          <a:xfrm>
            <a:off x="4846320" y="3840480"/>
            <a:ext cx="2987040" cy="1950720"/>
          </a:xfrm>
          <a:prstGeom prst="rect">
            <a:avLst/>
          </a:prstGeom>
          <a:noFill/>
          <a:ln/>
        </p:spPr>
        <p:txBody>
          <a:bodyPr wrap="square" lIns="0" tIns="0" rIns="0" bIns="0" rtlCol="0" anchor="ctr"/>
          <a:lstStyle/>
          <a:p>
            <a:pPr marL="457189" indent="-457189">
              <a:spcAft>
                <a:spcPts val="533"/>
              </a:spcAft>
              <a:buSzPct val="100000"/>
              <a:buChar char="•"/>
            </a:pPr>
            <a:r>
              <a:rPr lang="en-US" sz="1400" dirty="0">
                <a:solidFill>
                  <a:srgbClr val="1A1A2E"/>
                </a:solidFill>
                <a:latin typeface="Calibri" pitchFamily="34" charset="0"/>
                <a:ea typeface="Calibri" pitchFamily="34" charset="-122"/>
                <a:cs typeface="Calibri" pitchFamily="34" charset="-120"/>
              </a:rPr>
              <a:t>25 entrevistas individuales</a:t>
            </a:r>
            <a:endParaRPr lang="en-US" sz="1400" dirty="0"/>
          </a:p>
          <a:p>
            <a:pPr marL="457189" indent="-457189">
              <a:spcAft>
                <a:spcPts val="533"/>
              </a:spcAft>
              <a:buSzPct val="100000"/>
              <a:buChar char="•"/>
            </a:pPr>
            <a:r>
              <a:rPr lang="en-US" sz="1400" dirty="0">
                <a:solidFill>
                  <a:srgbClr val="1A1A2E"/>
                </a:solidFill>
                <a:latin typeface="Calibri" pitchFamily="34" charset="0"/>
                <a:ea typeface="Calibri" pitchFamily="34" charset="-122"/>
                <a:cs typeface="Calibri" pitchFamily="34" charset="-120"/>
              </a:rPr>
              <a:t>20 grupos focales</a:t>
            </a:r>
            <a:endParaRPr lang="en-US" sz="1400" dirty="0"/>
          </a:p>
          <a:p>
            <a:pPr marL="457189" indent="-457189">
              <a:spcAft>
                <a:spcPts val="533"/>
              </a:spcAft>
              <a:buSzPct val="100000"/>
              <a:buChar char="•"/>
            </a:pPr>
            <a:r>
              <a:rPr lang="en-US" sz="1400" dirty="0">
                <a:solidFill>
                  <a:srgbClr val="1A1A2E"/>
                </a:solidFill>
                <a:latin typeface="Calibri" pitchFamily="34" charset="0"/>
                <a:ea typeface="Calibri" pitchFamily="34" charset="-122"/>
                <a:cs typeface="Calibri" pitchFamily="34" charset="-120"/>
              </a:rPr>
              <a:t>Cobertura: sede, regionales 01–05–10–11, distritos, centros, familias</a:t>
            </a:r>
            <a:endParaRPr lang="en-US" sz="1400" dirty="0"/>
          </a:p>
        </p:txBody>
      </p:sp>
      <p:sp>
        <p:nvSpPr>
          <p:cNvPr id="18" name="Shape 14"/>
          <p:cNvSpPr/>
          <p:nvPr/>
        </p:nvSpPr>
        <p:spPr>
          <a:xfrm>
            <a:off x="8351520" y="2438400"/>
            <a:ext cx="3596640" cy="3474720"/>
          </a:xfrm>
          <a:prstGeom prst="rect">
            <a:avLst/>
          </a:prstGeom>
          <a:solidFill>
            <a:srgbClr val="FAF7F2"/>
          </a:solidFill>
          <a:ln/>
        </p:spPr>
        <p:txBody>
          <a:bodyPr/>
          <a:lstStyle/>
          <a:p>
            <a:endParaRPr lang="es-DO" sz="2400"/>
          </a:p>
        </p:txBody>
      </p:sp>
      <p:sp>
        <p:nvSpPr>
          <p:cNvPr id="19" name="Shape 15"/>
          <p:cNvSpPr/>
          <p:nvPr/>
        </p:nvSpPr>
        <p:spPr>
          <a:xfrm>
            <a:off x="8717280" y="2743200"/>
            <a:ext cx="731520" cy="731520"/>
          </a:xfrm>
          <a:prstGeom prst="ellipse">
            <a:avLst/>
          </a:prstGeom>
          <a:solidFill>
            <a:srgbClr val="0A3D5C"/>
          </a:solidFill>
          <a:ln/>
        </p:spPr>
        <p:txBody>
          <a:bodyPr/>
          <a:lstStyle/>
          <a:p>
            <a:endParaRPr lang="es-DO" sz="2400"/>
          </a:p>
        </p:txBody>
      </p:sp>
      <p:pic>
        <p:nvPicPr>
          <p:cNvPr id="20" name="Image 2" descr="preencoded.png"/>
          <p:cNvPicPr>
            <a:picLocks noChangeAspect="1"/>
          </p:cNvPicPr>
          <p:nvPr/>
        </p:nvPicPr>
        <p:blipFill>
          <a:blip r:embed="rId5"/>
          <a:stretch>
            <a:fillRect/>
          </a:stretch>
        </p:blipFill>
        <p:spPr>
          <a:xfrm>
            <a:off x="8863584" y="2889504"/>
            <a:ext cx="438912" cy="438912"/>
          </a:xfrm>
          <a:prstGeom prst="rect">
            <a:avLst/>
          </a:prstGeom>
        </p:spPr>
      </p:pic>
      <p:sp>
        <p:nvSpPr>
          <p:cNvPr id="21" name="Text 16"/>
          <p:cNvSpPr/>
          <p:nvPr/>
        </p:nvSpPr>
        <p:spPr>
          <a:xfrm>
            <a:off x="9570720" y="2804160"/>
            <a:ext cx="2133600" cy="609600"/>
          </a:xfrm>
          <a:prstGeom prst="rect">
            <a:avLst/>
          </a:prstGeom>
          <a:noFill/>
          <a:ln/>
        </p:spPr>
        <p:txBody>
          <a:bodyPr wrap="square" lIns="0" tIns="0" rIns="0" bIns="0" rtlCol="0" anchor="ctr"/>
          <a:lstStyle/>
          <a:p>
            <a:r>
              <a:rPr lang="en-US" sz="1867" b="1" dirty="0">
                <a:solidFill>
                  <a:srgbClr val="0A3D5C"/>
                </a:solidFill>
                <a:latin typeface="Georgia" pitchFamily="34" charset="0"/>
                <a:ea typeface="Georgia" pitchFamily="34" charset="-122"/>
                <a:cs typeface="Georgia" pitchFamily="34" charset="-120"/>
              </a:rPr>
              <a:t>Análisis y triangulación</a:t>
            </a:r>
            <a:endParaRPr lang="en-US" sz="1867" dirty="0"/>
          </a:p>
        </p:txBody>
      </p:sp>
      <p:sp>
        <p:nvSpPr>
          <p:cNvPr id="22" name="Shape 17"/>
          <p:cNvSpPr/>
          <p:nvPr/>
        </p:nvSpPr>
        <p:spPr>
          <a:xfrm>
            <a:off x="8717280" y="3718560"/>
            <a:ext cx="487680" cy="36576"/>
          </a:xfrm>
          <a:prstGeom prst="rect">
            <a:avLst/>
          </a:prstGeom>
          <a:solidFill>
            <a:srgbClr val="E0A458"/>
          </a:solidFill>
          <a:ln/>
        </p:spPr>
        <p:txBody>
          <a:bodyPr/>
          <a:lstStyle/>
          <a:p>
            <a:endParaRPr lang="es-DO" sz="2400"/>
          </a:p>
        </p:txBody>
      </p:sp>
      <p:sp>
        <p:nvSpPr>
          <p:cNvPr id="23" name="Text 18"/>
          <p:cNvSpPr/>
          <p:nvPr/>
        </p:nvSpPr>
        <p:spPr>
          <a:xfrm>
            <a:off x="8717280" y="3840480"/>
            <a:ext cx="2987040" cy="1950720"/>
          </a:xfrm>
          <a:prstGeom prst="rect">
            <a:avLst/>
          </a:prstGeom>
          <a:noFill/>
          <a:ln/>
        </p:spPr>
        <p:txBody>
          <a:bodyPr wrap="square" lIns="0" tIns="0" rIns="0" bIns="0" rtlCol="0" anchor="ctr"/>
          <a:lstStyle/>
          <a:p>
            <a:pPr marL="457189" indent="-457189">
              <a:spcAft>
                <a:spcPts val="533"/>
              </a:spcAft>
              <a:buSzPct val="100000"/>
              <a:buChar char="•"/>
            </a:pPr>
            <a:r>
              <a:rPr lang="en-US" sz="1400" dirty="0">
                <a:solidFill>
                  <a:srgbClr val="1A1A2E"/>
                </a:solidFill>
                <a:latin typeface="Calibri" pitchFamily="34" charset="0"/>
                <a:ea typeface="Calibri" pitchFamily="34" charset="-122"/>
                <a:cs typeface="Calibri" pitchFamily="34" charset="-120"/>
              </a:rPr>
              <a:t>Transcripción Sonix.ai + revisión manual</a:t>
            </a:r>
            <a:endParaRPr lang="en-US" sz="1400" dirty="0"/>
          </a:p>
          <a:p>
            <a:pPr marL="457189" indent="-457189">
              <a:spcAft>
                <a:spcPts val="533"/>
              </a:spcAft>
              <a:buSzPct val="100000"/>
              <a:buChar char="•"/>
            </a:pPr>
            <a:r>
              <a:rPr lang="en-US" sz="1400" dirty="0">
                <a:solidFill>
                  <a:srgbClr val="1A1A2E"/>
                </a:solidFill>
                <a:latin typeface="Calibri" pitchFamily="34" charset="0"/>
                <a:ea typeface="Calibri" pitchFamily="34" charset="-122"/>
                <a:cs typeface="Calibri" pitchFamily="34" charset="-120"/>
              </a:rPr>
              <a:t>Codificación temática en Atlas.ti</a:t>
            </a:r>
            <a:endParaRPr lang="en-US" sz="1400" dirty="0"/>
          </a:p>
          <a:p>
            <a:pPr marL="457189" indent="-457189">
              <a:spcAft>
                <a:spcPts val="533"/>
              </a:spcAft>
              <a:buSzPct val="100000"/>
              <a:buChar char="•"/>
            </a:pPr>
            <a:r>
              <a:rPr lang="en-US" sz="1400" dirty="0">
                <a:solidFill>
                  <a:srgbClr val="1A1A2E"/>
                </a:solidFill>
                <a:latin typeface="Calibri" pitchFamily="34" charset="0"/>
                <a:ea typeface="Calibri" pitchFamily="34" charset="-122"/>
                <a:cs typeface="Calibri" pitchFamily="34" charset="-120"/>
              </a:rPr>
              <a:t>Contraste con indicadores cuantitativos</a:t>
            </a:r>
            <a:endParaRPr lang="en-US" sz="1400" dirty="0"/>
          </a:p>
        </p:txBody>
      </p:sp>
      <p:sp>
        <p:nvSpPr>
          <p:cNvPr id="24" name="Text 19"/>
          <p:cNvSpPr/>
          <p:nvPr/>
        </p:nvSpPr>
        <p:spPr>
          <a:xfrm>
            <a:off x="609600" y="6461760"/>
            <a:ext cx="8534400" cy="304800"/>
          </a:xfrm>
          <a:prstGeom prst="rect">
            <a:avLst/>
          </a:prstGeom>
          <a:noFill/>
          <a:ln/>
        </p:spPr>
        <p:txBody>
          <a:bodyPr wrap="square" lIns="0" tIns="0" rIns="0" bIns="0" rtlCol="0" anchor="ctr"/>
          <a:lstStyle/>
          <a:p>
            <a:r>
              <a:rPr lang="en-US" sz="1200" dirty="0">
                <a:solidFill>
                  <a:srgbClr val="9CA3AF"/>
                </a:solidFill>
                <a:latin typeface="Calibri" pitchFamily="34" charset="0"/>
                <a:ea typeface="Calibri" pitchFamily="34" charset="-122"/>
                <a:cs typeface="Calibri" pitchFamily="34" charset="-120"/>
              </a:rPr>
              <a:t>Sistematización CON BASE  ·  FLACSO RD  ·  MINERD–UNICEF</a:t>
            </a:r>
            <a:endParaRPr lang="en-US" sz="1200" dirty="0"/>
          </a:p>
        </p:txBody>
      </p:sp>
      <p:sp>
        <p:nvSpPr>
          <p:cNvPr id="25" name="Text 20"/>
          <p:cNvSpPr/>
          <p:nvPr/>
        </p:nvSpPr>
        <p:spPr>
          <a:xfrm>
            <a:off x="10972800" y="6461760"/>
            <a:ext cx="1097280" cy="304800"/>
          </a:xfrm>
          <a:prstGeom prst="rect">
            <a:avLst/>
          </a:prstGeom>
          <a:noFill/>
          <a:ln/>
        </p:spPr>
        <p:txBody>
          <a:bodyPr wrap="square" lIns="0" tIns="0" rIns="0" bIns="0" rtlCol="0" anchor="ctr"/>
          <a:lstStyle/>
          <a:p>
            <a:pPr algn="r"/>
            <a:r>
              <a:rPr lang="en-US" sz="1200" dirty="0">
                <a:solidFill>
                  <a:srgbClr val="9CA3AF"/>
                </a:solidFill>
                <a:latin typeface="Calibri" pitchFamily="34" charset="0"/>
                <a:ea typeface="Calibri" pitchFamily="34" charset="-122"/>
                <a:cs typeface="Calibri" pitchFamily="34" charset="-120"/>
              </a:rPr>
              <a:t>10 / 22</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p:cNvPicPr>
            <a:picLocks noChangeAspect="1"/>
          </p:cNvPicPr>
          <p:nvPr/>
        </p:nvPicPr>
        <p:blipFill>
          <a:blip r:embed="rId4"/>
          <a:srcRect t="7812" b="7812"/>
          <a:stretch/>
        </p:blipFill>
        <p:spPr>
          <a:xfrm>
            <a:off x="26893" y="0"/>
            <a:ext cx="12192000" cy="6858000"/>
          </a:xfrm>
          <a:prstGeom prst="rect">
            <a:avLst/>
          </a:prstGeom>
        </p:spPr>
      </p:pic>
      <p:sp>
        <p:nvSpPr>
          <p:cNvPr id="3" name="Rectangle 3"/>
          <p:cNvSpPr/>
          <p:nvPr/>
        </p:nvSpPr>
        <p:spPr>
          <a:xfrm>
            <a:off x="0" y="0"/>
            <a:ext cx="12192000" cy="6858000"/>
          </a:xfrm>
          <a:prstGeom prst="rect">
            <a:avLst/>
          </a:prstGeom>
          <a:gradFill>
            <a:gsLst>
              <a:gs pos="0">
                <a:srgbClr val="1A4F8C">
                  <a:alpha val="50000"/>
                </a:srgbClr>
              </a:gs>
              <a:gs pos="100000">
                <a:srgbClr val="0A1F3C">
                  <a:alpha val="85000"/>
                </a:srgbClr>
              </a:gs>
            </a:gsLst>
            <a:lin ang="5400000" scaled="1"/>
          </a:gradFill>
          <a:ln>
            <a:noFill/>
          </a:ln>
        </p:spPr>
        <p:txBody>
          <a:bodyPr/>
          <a:lstStyle/>
          <a:p>
            <a:endParaRPr lang="en-US"/>
          </a:p>
        </p:txBody>
      </p:sp>
      <p:sp>
        <p:nvSpPr>
          <p:cNvPr id="4" name="Rectangle 4"/>
          <p:cNvSpPr/>
          <p:nvPr/>
        </p:nvSpPr>
        <p:spPr>
          <a:xfrm>
            <a:off x="1862" y="-47625"/>
            <a:ext cx="12192000" cy="6858000"/>
          </a:xfrm>
          <a:prstGeom prst="rect">
            <a:avLst/>
          </a:prstGeom>
          <a:gradFill>
            <a:gsLst>
              <a:gs pos="0">
                <a:srgbClr val="0A1F3C">
                  <a:alpha val="60000"/>
                </a:srgbClr>
              </a:gs>
              <a:gs pos="50000">
                <a:srgbClr val="0A1F3C">
                  <a:alpha val="0"/>
                </a:srgbClr>
              </a:gs>
            </a:gsLst>
            <a:lin ang="0" scaled="1"/>
          </a:gradFill>
          <a:ln>
            <a:noFill/>
          </a:ln>
        </p:spPr>
        <p:txBody>
          <a:bodyPr/>
          <a:lstStyle/>
          <a:p>
            <a:endParaRPr lang="en-US"/>
          </a:p>
        </p:txBody>
      </p:sp>
      <p:sp>
        <p:nvSpPr>
          <p:cNvPr id="5" name="Freeform 5"/>
          <p:cNvSpPr/>
          <p:nvPr/>
        </p:nvSpPr>
        <p:spPr>
          <a:xfrm>
            <a:off x="10509229" y="627062"/>
            <a:ext cx="889045" cy="1166812"/>
          </a:xfrm>
          <a:custGeom>
            <a:avLst/>
            <a:gdLst/>
            <a:ahLst/>
            <a:cxnLst/>
            <a:rect l="l" t="t" r="r" b="b"/>
            <a:pathLst>
              <a:path w="889045" h="1166812">
                <a:moveTo>
                  <a:pt x="833458" y="444500"/>
                </a:moveTo>
                <a:cubicBezTo>
                  <a:pt x="864145" y="444500"/>
                  <a:pt x="889021" y="469376"/>
                  <a:pt x="889021" y="500062"/>
                </a:cubicBezTo>
                <a:cubicBezTo>
                  <a:pt x="889045" y="724067"/>
                  <a:pt x="722383" y="913089"/>
                  <a:pt x="500139" y="941118"/>
                </a:cubicBezTo>
                <a:lnTo>
                  <a:pt x="500083" y="1055688"/>
                </a:lnTo>
                <a:lnTo>
                  <a:pt x="666771" y="1055688"/>
                </a:lnTo>
                <a:cubicBezTo>
                  <a:pt x="697457" y="1055688"/>
                  <a:pt x="722333" y="1080564"/>
                  <a:pt x="722333" y="1111250"/>
                </a:cubicBezTo>
                <a:cubicBezTo>
                  <a:pt x="722333" y="1141936"/>
                  <a:pt x="697457" y="1166812"/>
                  <a:pt x="666771" y="1166812"/>
                </a:cubicBezTo>
                <a:lnTo>
                  <a:pt x="222271" y="1166812"/>
                </a:lnTo>
                <a:cubicBezTo>
                  <a:pt x="191585" y="1166812"/>
                  <a:pt x="166708" y="1141936"/>
                  <a:pt x="166708" y="1111250"/>
                </a:cubicBezTo>
                <a:cubicBezTo>
                  <a:pt x="166708" y="1080564"/>
                  <a:pt x="191585" y="1055688"/>
                  <a:pt x="222271" y="1055688"/>
                </a:cubicBezTo>
                <a:lnTo>
                  <a:pt x="388958" y="1055688"/>
                </a:lnTo>
                <a:lnTo>
                  <a:pt x="388958" y="941118"/>
                </a:lnTo>
                <a:cubicBezTo>
                  <a:pt x="166693" y="913115"/>
                  <a:pt x="0" y="724085"/>
                  <a:pt x="21" y="500062"/>
                </a:cubicBezTo>
                <a:cubicBezTo>
                  <a:pt x="21" y="469376"/>
                  <a:pt x="24897" y="444500"/>
                  <a:pt x="55583" y="444500"/>
                </a:cubicBezTo>
                <a:cubicBezTo>
                  <a:pt x="86270" y="444500"/>
                  <a:pt x="111146" y="469376"/>
                  <a:pt x="111146" y="500062"/>
                </a:cubicBezTo>
                <a:cubicBezTo>
                  <a:pt x="111146" y="684180"/>
                  <a:pt x="260403" y="833437"/>
                  <a:pt x="444521" y="833437"/>
                </a:cubicBezTo>
                <a:cubicBezTo>
                  <a:pt x="628639" y="833437"/>
                  <a:pt x="777896" y="684180"/>
                  <a:pt x="777896" y="500062"/>
                </a:cubicBezTo>
                <a:cubicBezTo>
                  <a:pt x="777896" y="469376"/>
                  <a:pt x="802772" y="444500"/>
                  <a:pt x="833458" y="444500"/>
                </a:cubicBezTo>
                <a:moveTo>
                  <a:pt x="444521" y="0"/>
                </a:moveTo>
                <a:cubicBezTo>
                  <a:pt x="567266" y="0"/>
                  <a:pt x="666771" y="99505"/>
                  <a:pt x="666771" y="222250"/>
                </a:cubicBezTo>
                <a:lnTo>
                  <a:pt x="666771" y="500062"/>
                </a:lnTo>
                <a:cubicBezTo>
                  <a:pt x="666771" y="622808"/>
                  <a:pt x="567266" y="722312"/>
                  <a:pt x="444521" y="722312"/>
                </a:cubicBezTo>
                <a:cubicBezTo>
                  <a:pt x="321776" y="722312"/>
                  <a:pt x="222271" y="622808"/>
                  <a:pt x="222271" y="500062"/>
                </a:cubicBezTo>
                <a:lnTo>
                  <a:pt x="222271" y="222250"/>
                </a:lnTo>
                <a:cubicBezTo>
                  <a:pt x="222271" y="99505"/>
                  <a:pt x="321776" y="0"/>
                  <a:pt x="444521" y="0"/>
                </a:cubicBezTo>
              </a:path>
            </a:pathLst>
          </a:custGeom>
          <a:solidFill>
            <a:srgbClr val="FFFFFF"/>
          </a:solidFill>
          <a:ln>
            <a:noFill/>
          </a:ln>
        </p:spPr>
        <p:txBody>
          <a:bodyPr/>
          <a:lstStyle/>
          <a:p>
            <a:endParaRPr lang="en-US"/>
          </a:p>
        </p:txBody>
      </p:sp>
      <p:sp>
        <p:nvSpPr>
          <p:cNvPr id="6" name="TextBox 6"/>
          <p:cNvSpPr txBox="1"/>
          <p:nvPr/>
        </p:nvSpPr>
        <p:spPr>
          <a:xfrm>
            <a:off x="685800" y="1828800"/>
            <a:ext cx="1164526" cy="1219200"/>
          </a:xfrm>
          <a:prstGeom prst="rect">
            <a:avLst/>
          </a:prstGeom>
          <a:noFill/>
          <a:ln>
            <a:noFill/>
          </a:ln>
        </p:spPr>
        <p:txBody>
          <a:bodyPr wrap="none" lIns="0" tIns="0" rIns="0" bIns="0" anchor="t" anchorCtr="0">
            <a:spAutoFit/>
          </a:bodyPr>
          <a:lstStyle/>
          <a:p>
            <a:pPr algn="l"/>
            <a:r>
              <a:rPr lang="zh-CN" sz="6000" b="1" dirty="0">
                <a:solidFill>
                  <a:srgbClr val="C26B4F">
                    <a:alpha val="90000"/>
                  </a:srgbClr>
                </a:solidFill>
                <a:latin typeface="Georgia"/>
                <a:ea typeface="SimSun"/>
                <a:cs typeface="Georgia"/>
              </a:rPr>
              <a:t>04</a:t>
            </a:r>
          </a:p>
        </p:txBody>
      </p:sp>
      <p:sp>
        <p:nvSpPr>
          <p:cNvPr id="7" name="TextBox 7"/>
          <p:cNvSpPr txBox="1"/>
          <p:nvPr/>
        </p:nvSpPr>
        <p:spPr>
          <a:xfrm>
            <a:off x="699135" y="2818448"/>
            <a:ext cx="7944407" cy="1005840"/>
          </a:xfrm>
          <a:prstGeom prst="rect">
            <a:avLst/>
          </a:prstGeom>
          <a:noFill/>
          <a:ln>
            <a:noFill/>
          </a:ln>
        </p:spPr>
        <p:txBody>
          <a:bodyPr wrap="none" lIns="0" tIns="0" rIns="0" bIns="0" anchor="t" anchorCtr="0">
            <a:spAutoFit/>
          </a:bodyPr>
          <a:lstStyle/>
          <a:p>
            <a:pPr algn="l"/>
            <a:r>
              <a:rPr lang="zh-CN" sz="4950" b="1" dirty="0">
                <a:solidFill>
                  <a:srgbClr val="FFFFFF"/>
                </a:solidFill>
                <a:latin typeface="Georgia"/>
                <a:ea typeface="SimSun"/>
                <a:cs typeface="Georgia"/>
              </a:rPr>
              <a:t>La voz de los actores</a:t>
            </a:r>
          </a:p>
        </p:txBody>
      </p:sp>
      <p:sp>
        <p:nvSpPr>
          <p:cNvPr id="8" name="Rectangle 8"/>
          <p:cNvSpPr/>
          <p:nvPr/>
        </p:nvSpPr>
        <p:spPr>
          <a:xfrm>
            <a:off x="762000" y="3505200"/>
            <a:ext cx="5334000" cy="28575"/>
          </a:xfrm>
          <a:prstGeom prst="rect">
            <a:avLst/>
          </a:prstGeom>
          <a:solidFill>
            <a:srgbClr val="C26B4F">
              <a:alpha val="80000"/>
            </a:srgbClr>
          </a:solidFill>
          <a:ln>
            <a:noFill/>
          </a:ln>
        </p:spPr>
        <p:txBody>
          <a:bodyPr/>
          <a:lstStyle/>
          <a:p>
            <a:endParaRPr lang="en-US"/>
          </a:p>
        </p:txBody>
      </p:sp>
      <p:sp>
        <p:nvSpPr>
          <p:cNvPr id="9" name="TextBox 9"/>
          <p:cNvSpPr txBox="1"/>
          <p:nvPr/>
        </p:nvSpPr>
        <p:spPr>
          <a:xfrm>
            <a:off x="739140" y="3806190"/>
            <a:ext cx="9049703" cy="365760"/>
          </a:xfrm>
          <a:prstGeom prst="rect">
            <a:avLst/>
          </a:prstGeom>
          <a:noFill/>
          <a:ln>
            <a:noFill/>
          </a:ln>
        </p:spPr>
        <p:txBody>
          <a:bodyPr wrap="none" lIns="0" tIns="0" rIns="0" bIns="0" anchor="t" anchorCtr="0">
            <a:spAutoFit/>
          </a:bodyPr>
          <a:lstStyle/>
          <a:p>
            <a:pPr algn="l"/>
            <a:r>
              <a:rPr lang="zh-CN" sz="1800" dirty="0">
                <a:solidFill>
                  <a:srgbClr val="B8D9F5">
                    <a:alpha val="92000"/>
                  </a:srgbClr>
                </a:solidFill>
                <a:latin typeface="Calibri"/>
                <a:ea typeface="Microsoft YaHei"/>
                <a:cs typeface="Calibri"/>
              </a:rPr>
              <a:t>Docentes · Técnicos distritales · Técnicos regionales · Sede · Familias</a:t>
            </a:r>
          </a:p>
        </p:txBody>
      </p:sp>
      <p:sp>
        <p:nvSpPr>
          <p:cNvPr id="10" name="TextBox 10"/>
          <p:cNvSpPr txBox="1"/>
          <p:nvPr/>
        </p:nvSpPr>
        <p:spPr>
          <a:xfrm>
            <a:off x="742950" y="4410075"/>
            <a:ext cx="7245667" cy="304800"/>
          </a:xfrm>
          <a:prstGeom prst="rect">
            <a:avLst/>
          </a:prstGeom>
          <a:noFill/>
          <a:ln>
            <a:noFill/>
          </a:ln>
        </p:spPr>
        <p:txBody>
          <a:bodyPr wrap="none" lIns="0" tIns="0" rIns="0" bIns="0" anchor="t" anchorCtr="0">
            <a:spAutoFit/>
          </a:bodyPr>
          <a:lstStyle/>
          <a:p>
            <a:pPr algn="l"/>
            <a:r>
              <a:rPr lang="zh-CN" sz="1500" dirty="0">
                <a:solidFill>
                  <a:srgbClr val="FFFFFF">
                    <a:alpha val="78000"/>
                  </a:srgbClr>
                </a:solidFill>
                <a:latin typeface="Calibri"/>
                <a:ea typeface="Microsoft YaHei"/>
                <a:cs typeface="Calibri"/>
              </a:rPr>
              <a:t>Hemos visto los datos y la arquitectura. Ahora, lo más importante:</a:t>
            </a:r>
          </a:p>
        </p:txBody>
      </p:sp>
      <p:sp>
        <p:nvSpPr>
          <p:cNvPr id="11" name="TextBox 11"/>
          <p:cNvSpPr txBox="1"/>
          <p:nvPr/>
        </p:nvSpPr>
        <p:spPr>
          <a:xfrm>
            <a:off x="742950" y="4657725"/>
            <a:ext cx="6117431" cy="304800"/>
          </a:xfrm>
          <a:prstGeom prst="rect">
            <a:avLst/>
          </a:prstGeom>
          <a:noFill/>
          <a:ln>
            <a:noFill/>
          </a:ln>
        </p:spPr>
        <p:txBody>
          <a:bodyPr wrap="none" lIns="0" tIns="0" rIns="0" bIns="0" anchor="t" anchorCtr="0">
            <a:spAutoFit/>
          </a:bodyPr>
          <a:lstStyle/>
          <a:p>
            <a:pPr algn="l"/>
            <a:r>
              <a:rPr lang="zh-CN" sz="1500" dirty="0">
                <a:solidFill>
                  <a:srgbClr val="FFFFFF">
                    <a:alpha val="78000"/>
                  </a:srgbClr>
                </a:solidFill>
                <a:latin typeface="Calibri"/>
                <a:ea typeface="Microsoft YaHei"/>
                <a:cs typeface="Calibri"/>
              </a:rPr>
              <a:t>lo que vivieron quienes construyeron CON BASE día a día.</a:t>
            </a:r>
          </a:p>
        </p:txBody>
      </p:sp>
      <p:sp>
        <p:nvSpPr>
          <p:cNvPr id="12" name="TextBox 12"/>
          <p:cNvSpPr txBox="1"/>
          <p:nvPr/>
        </p:nvSpPr>
        <p:spPr>
          <a:xfrm>
            <a:off x="6028706" y="6627495"/>
            <a:ext cx="134588" cy="182880"/>
          </a:xfrm>
          <a:prstGeom prst="rect">
            <a:avLst/>
          </a:prstGeom>
          <a:noFill/>
          <a:ln>
            <a:noFill/>
          </a:ln>
        </p:spPr>
        <p:txBody>
          <a:bodyPr wrap="none" lIns="0" tIns="0" rIns="0" bIns="0" anchor="t" anchorCtr="0">
            <a:spAutoFit/>
          </a:bodyPr>
          <a:lstStyle/>
          <a:p>
            <a:pPr algn="ctr"/>
            <a:r>
              <a:rPr lang="zh-CN" sz="900" dirty="0">
                <a:solidFill>
                  <a:srgbClr val="FFFFFF">
                    <a:alpha val="35000"/>
                  </a:srgbClr>
                </a:solidFill>
                <a:latin typeface="Calibri"/>
                <a:ea typeface="Microsoft YaHei"/>
                <a:cs typeface="Calibri"/>
              </a:rPr>
              <a:t>10</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8F7F4"/>
          </a:solidFill>
          <a:ln>
            <a:noFill/>
          </a:ln>
        </p:spPr>
        <p:txBody>
          <a:bodyPr/>
          <a:lstStyle/>
          <a:p>
            <a:endParaRPr lang="en-US"/>
          </a:p>
        </p:txBody>
      </p:sp>
      <p:sp>
        <p:nvSpPr>
          <p:cNvPr id="3" name="Rectangle 3"/>
          <p:cNvSpPr/>
          <p:nvPr/>
        </p:nvSpPr>
        <p:spPr>
          <a:xfrm>
            <a:off x="0" y="0"/>
            <a:ext cx="57150" cy="6858000"/>
          </a:xfrm>
          <a:prstGeom prst="rect">
            <a:avLst/>
          </a:prstGeom>
          <a:solidFill>
            <a:srgbClr val="C26B4F"/>
          </a:solidFill>
          <a:ln>
            <a:noFill/>
          </a:ln>
        </p:spPr>
        <p:txBody>
          <a:bodyPr/>
          <a:lstStyle/>
          <a:p>
            <a:endParaRPr lang="en-US"/>
          </a:p>
        </p:txBody>
      </p:sp>
      <p:sp>
        <p:nvSpPr>
          <p:cNvPr id="4" name="TextBox 4"/>
          <p:cNvSpPr txBox="1"/>
          <p:nvPr/>
        </p:nvSpPr>
        <p:spPr>
          <a:xfrm>
            <a:off x="748665" y="381952"/>
            <a:ext cx="2739859" cy="213360"/>
          </a:xfrm>
          <a:prstGeom prst="rect">
            <a:avLst/>
          </a:prstGeom>
          <a:noFill/>
          <a:ln>
            <a:noFill/>
          </a:ln>
        </p:spPr>
        <p:txBody>
          <a:bodyPr wrap="none" lIns="0" tIns="0" rIns="0" bIns="0" anchor="t" anchorCtr="0">
            <a:spAutoFit/>
          </a:bodyPr>
          <a:lstStyle/>
          <a:p>
            <a:pPr algn="l"/>
            <a:r>
              <a:rPr lang="zh-CN" sz="1050" b="1" dirty="0">
                <a:solidFill>
                  <a:srgbClr val="C26B4F"/>
                </a:solidFill>
                <a:latin typeface="Calibri"/>
                <a:ea typeface="Microsoft YaHei"/>
                <a:cs typeface="Calibri"/>
              </a:rPr>
              <a:t>BLOQUE 4 · LA VOZ DE LOS ACTORES</a:t>
            </a:r>
          </a:p>
        </p:txBody>
      </p:sp>
      <p:sp>
        <p:nvSpPr>
          <p:cNvPr id="5" name="TextBox 5"/>
          <p:cNvSpPr txBox="1"/>
          <p:nvPr/>
        </p:nvSpPr>
        <p:spPr>
          <a:xfrm>
            <a:off x="727710" y="603885"/>
            <a:ext cx="7072449" cy="415498"/>
          </a:xfrm>
          <a:prstGeom prst="rect">
            <a:avLst/>
          </a:prstGeom>
          <a:noFill/>
          <a:ln>
            <a:noFill/>
          </a:ln>
        </p:spPr>
        <p:txBody>
          <a:bodyPr wrap="none" lIns="0" tIns="0" rIns="0" bIns="0" anchor="t" anchorCtr="0">
            <a:spAutoFit/>
          </a:bodyPr>
          <a:lstStyle/>
          <a:p>
            <a:pPr algn="l"/>
            <a:r>
              <a:rPr lang="zh-CN" sz="2700" b="1" dirty="0">
                <a:solidFill>
                  <a:srgbClr val="1A4F8C"/>
                </a:solidFill>
                <a:latin typeface="Georgia"/>
                <a:ea typeface="SimSun"/>
                <a:cs typeface="Georgia"/>
              </a:rPr>
              <a:t>Docentes: transformación desde dentro</a:t>
            </a:r>
          </a:p>
        </p:txBody>
      </p:sp>
      <p:sp>
        <p:nvSpPr>
          <p:cNvPr id="6" name="Rectangle 6"/>
          <p:cNvSpPr/>
          <p:nvPr/>
        </p:nvSpPr>
        <p:spPr>
          <a:xfrm>
            <a:off x="762000" y="1009650"/>
            <a:ext cx="1714500" cy="266700"/>
          </a:xfrm>
          <a:prstGeom prst="roundRect">
            <a:avLst>
              <a:gd name="adj" fmla="val 50000"/>
            </a:avLst>
          </a:prstGeom>
          <a:solidFill>
            <a:srgbClr val="C26B4F"/>
          </a:solidFill>
          <a:ln>
            <a:noFill/>
          </a:ln>
        </p:spPr>
        <p:txBody>
          <a:bodyPr/>
          <a:lstStyle/>
          <a:p>
            <a:endParaRPr lang="en-US"/>
          </a:p>
        </p:txBody>
      </p:sp>
      <p:grpSp>
        <p:nvGrpSpPr>
          <p:cNvPr id="9" name="Group 9"/>
          <p:cNvGrpSpPr/>
          <p:nvPr/>
        </p:nvGrpSpPr>
        <p:grpSpPr>
          <a:xfrm>
            <a:off x="873919" y="1071562"/>
            <a:ext cx="100012" cy="142876"/>
            <a:chOff x="873919" y="1071562"/>
            <a:chExt cx="100012" cy="142876"/>
          </a:xfrm>
        </p:grpSpPr>
        <p:sp>
          <p:nvSpPr>
            <p:cNvPr id="7" name="Freeform 7"/>
            <p:cNvSpPr/>
            <p:nvPr/>
          </p:nvSpPr>
          <p:spPr>
            <a:xfrm>
              <a:off x="888206" y="1071562"/>
              <a:ext cx="71438" cy="71438"/>
            </a:xfrm>
            <a:custGeom>
              <a:avLst/>
              <a:gdLst/>
              <a:ahLst/>
              <a:cxnLst/>
              <a:rect l="l" t="t" r="r" b="b"/>
              <a:pathLst>
                <a:path w="71438" h="71438">
                  <a:moveTo>
                    <a:pt x="35719" y="0"/>
                  </a:moveTo>
                  <a:cubicBezTo>
                    <a:pt x="55446" y="0"/>
                    <a:pt x="71438" y="15992"/>
                    <a:pt x="71438" y="35719"/>
                  </a:cubicBezTo>
                  <a:cubicBezTo>
                    <a:pt x="71438" y="55446"/>
                    <a:pt x="55446" y="71438"/>
                    <a:pt x="35719" y="71438"/>
                  </a:cubicBezTo>
                  <a:cubicBezTo>
                    <a:pt x="15992" y="71438"/>
                    <a:pt x="0" y="55446"/>
                    <a:pt x="0" y="35719"/>
                  </a:cubicBezTo>
                  <a:lnTo>
                    <a:pt x="36" y="34169"/>
                  </a:lnTo>
                  <a:cubicBezTo>
                    <a:pt x="866" y="15063"/>
                    <a:pt x="16596" y="1"/>
                    <a:pt x="35719" y="0"/>
                  </a:cubicBezTo>
                  <a:close/>
                </a:path>
              </a:pathLst>
            </a:custGeom>
            <a:solidFill>
              <a:srgbClr val="FFFFFF"/>
            </a:solidFill>
            <a:ln>
              <a:noFill/>
            </a:ln>
          </p:spPr>
          <p:txBody>
            <a:bodyPr/>
            <a:lstStyle/>
            <a:p>
              <a:endParaRPr lang="en-US"/>
            </a:p>
          </p:txBody>
        </p:sp>
        <p:sp>
          <p:nvSpPr>
            <p:cNvPr id="8" name="Freeform 8"/>
            <p:cNvSpPr/>
            <p:nvPr/>
          </p:nvSpPr>
          <p:spPr>
            <a:xfrm>
              <a:off x="873919" y="1157288"/>
              <a:ext cx="100012" cy="57150"/>
            </a:xfrm>
            <a:custGeom>
              <a:avLst/>
              <a:gdLst/>
              <a:ahLst/>
              <a:cxnLst/>
              <a:rect l="l" t="t" r="r" b="b"/>
              <a:pathLst>
                <a:path w="100012" h="57150">
                  <a:moveTo>
                    <a:pt x="64294" y="0"/>
                  </a:moveTo>
                  <a:cubicBezTo>
                    <a:pt x="84021" y="0"/>
                    <a:pt x="100012" y="15992"/>
                    <a:pt x="100012" y="35719"/>
                  </a:cubicBezTo>
                  <a:lnTo>
                    <a:pt x="100012" y="42862"/>
                  </a:lnTo>
                  <a:cubicBezTo>
                    <a:pt x="100012" y="50753"/>
                    <a:pt x="93616" y="57150"/>
                    <a:pt x="85725" y="57150"/>
                  </a:cubicBezTo>
                  <a:lnTo>
                    <a:pt x="14288" y="57150"/>
                  </a:lnTo>
                  <a:cubicBezTo>
                    <a:pt x="6397" y="57150"/>
                    <a:pt x="0" y="50753"/>
                    <a:pt x="0" y="42862"/>
                  </a:cubicBezTo>
                  <a:lnTo>
                    <a:pt x="0" y="35719"/>
                  </a:lnTo>
                  <a:cubicBezTo>
                    <a:pt x="0" y="15992"/>
                    <a:pt x="15992" y="0"/>
                    <a:pt x="35719" y="0"/>
                  </a:cubicBezTo>
                  <a:lnTo>
                    <a:pt x="64294" y="0"/>
                  </a:lnTo>
                  <a:close/>
                </a:path>
              </a:pathLst>
            </a:custGeom>
            <a:solidFill>
              <a:srgbClr val="FFFFFF"/>
            </a:solidFill>
            <a:ln>
              <a:noFill/>
            </a:ln>
          </p:spPr>
          <p:txBody>
            <a:bodyPr/>
            <a:lstStyle/>
            <a:p>
              <a:endParaRPr lang="en-US"/>
            </a:p>
          </p:txBody>
        </p:sp>
      </p:grpSp>
      <p:sp>
        <p:nvSpPr>
          <p:cNvPr id="10" name="TextBox 10"/>
          <p:cNvSpPr txBox="1"/>
          <p:nvPr/>
        </p:nvSpPr>
        <p:spPr>
          <a:xfrm>
            <a:off x="1177057" y="1077278"/>
            <a:ext cx="960587" cy="213360"/>
          </a:xfrm>
          <a:prstGeom prst="rect">
            <a:avLst/>
          </a:prstGeom>
          <a:noFill/>
          <a:ln>
            <a:noFill/>
          </a:ln>
        </p:spPr>
        <p:txBody>
          <a:bodyPr wrap="none" lIns="0" tIns="0" rIns="0" bIns="0" anchor="t" anchorCtr="0">
            <a:spAutoFit/>
          </a:bodyPr>
          <a:lstStyle/>
          <a:p>
            <a:pPr algn="ctr"/>
            <a:r>
              <a:rPr lang="zh-CN" sz="1050" b="1" dirty="0">
                <a:solidFill>
                  <a:srgbClr val="FFFFFF"/>
                </a:solidFill>
                <a:latin typeface="Calibri"/>
                <a:ea typeface="Microsoft YaHei"/>
                <a:cs typeface="Calibri"/>
              </a:rPr>
              <a:t>Voz docente</a:t>
            </a:r>
          </a:p>
        </p:txBody>
      </p:sp>
      <p:sp>
        <p:nvSpPr>
          <p:cNvPr id="11" name="Rectangle 11"/>
          <p:cNvSpPr/>
          <p:nvPr/>
        </p:nvSpPr>
        <p:spPr>
          <a:xfrm>
            <a:off x="762000" y="1409700"/>
            <a:ext cx="10668000" cy="1238250"/>
          </a:xfrm>
          <a:prstGeom prst="roundRect">
            <a:avLst>
              <a:gd name="adj" fmla="val 7692"/>
            </a:avLst>
          </a:prstGeom>
          <a:solidFill>
            <a:srgbClr val="FAF0EC"/>
          </a:solidFill>
          <a:ln>
            <a:noFill/>
          </a:ln>
        </p:spPr>
        <p:txBody>
          <a:bodyPr/>
          <a:lstStyle/>
          <a:p>
            <a:endParaRPr lang="en-US"/>
          </a:p>
        </p:txBody>
      </p:sp>
      <p:sp>
        <p:nvSpPr>
          <p:cNvPr id="12" name="Rectangle 12"/>
          <p:cNvSpPr/>
          <p:nvPr/>
        </p:nvSpPr>
        <p:spPr>
          <a:xfrm>
            <a:off x="762000" y="1409700"/>
            <a:ext cx="57150" cy="1238250"/>
          </a:xfrm>
          <a:prstGeom prst="roundRect">
            <a:avLst>
              <a:gd name="adj" fmla="val 50000"/>
            </a:avLst>
          </a:prstGeom>
          <a:solidFill>
            <a:srgbClr val="C26B4F"/>
          </a:solidFill>
          <a:ln>
            <a:noFill/>
          </a:ln>
        </p:spPr>
        <p:txBody>
          <a:bodyPr/>
          <a:lstStyle/>
          <a:p>
            <a:endParaRPr lang="en-US"/>
          </a:p>
        </p:txBody>
      </p:sp>
      <p:grpSp>
        <p:nvGrpSpPr>
          <p:cNvPr id="15" name="Group 15"/>
          <p:cNvGrpSpPr/>
          <p:nvPr/>
        </p:nvGrpSpPr>
        <p:grpSpPr>
          <a:xfrm>
            <a:off x="1022350" y="1644650"/>
            <a:ext cx="203200" cy="178558"/>
            <a:chOff x="1022350" y="1644650"/>
            <a:chExt cx="203200" cy="178558"/>
          </a:xfrm>
        </p:grpSpPr>
        <p:sp>
          <p:nvSpPr>
            <p:cNvPr id="13" name="Freeform 13"/>
            <p:cNvSpPr/>
            <p:nvPr/>
          </p:nvSpPr>
          <p:spPr>
            <a:xfrm>
              <a:off x="1022350" y="1644650"/>
              <a:ext cx="88900" cy="178558"/>
            </a:xfrm>
            <a:custGeom>
              <a:avLst/>
              <a:gdLst/>
              <a:ahLst/>
              <a:cxnLst/>
              <a:rect l="l" t="t" r="r" b="b"/>
              <a:pathLst>
                <a:path w="88900" h="178558">
                  <a:moveTo>
                    <a:pt x="63500" y="0"/>
                  </a:moveTo>
                  <a:cubicBezTo>
                    <a:pt x="77528" y="0"/>
                    <a:pt x="88900" y="11372"/>
                    <a:pt x="88900" y="25400"/>
                  </a:cubicBezTo>
                  <a:lnTo>
                    <a:pt x="88900" y="101600"/>
                  </a:lnTo>
                  <a:cubicBezTo>
                    <a:pt x="88900" y="141351"/>
                    <a:pt x="67945" y="167551"/>
                    <a:pt x="28486" y="177419"/>
                  </a:cubicBezTo>
                  <a:cubicBezTo>
                    <a:pt x="24072" y="178558"/>
                    <a:pt x="19386" y="177244"/>
                    <a:pt x="16207" y="173976"/>
                  </a:cubicBezTo>
                  <a:cubicBezTo>
                    <a:pt x="13029" y="170708"/>
                    <a:pt x="11846" y="165987"/>
                    <a:pt x="13108" y="161606"/>
                  </a:cubicBezTo>
                  <a:cubicBezTo>
                    <a:pt x="14371" y="157225"/>
                    <a:pt x="17884" y="153857"/>
                    <a:pt x="22314" y="152781"/>
                  </a:cubicBezTo>
                  <a:cubicBezTo>
                    <a:pt x="50597" y="145707"/>
                    <a:pt x="63500" y="129578"/>
                    <a:pt x="63500" y="101600"/>
                  </a:cubicBezTo>
                  <a:lnTo>
                    <a:pt x="63500" y="88900"/>
                  </a:lnTo>
                  <a:lnTo>
                    <a:pt x="25400" y="88900"/>
                  </a:lnTo>
                  <a:cubicBezTo>
                    <a:pt x="12108" y="88904"/>
                    <a:pt x="1060" y="78660"/>
                    <a:pt x="64" y="65405"/>
                  </a:cubicBezTo>
                  <a:lnTo>
                    <a:pt x="0" y="63500"/>
                  </a:lnTo>
                  <a:lnTo>
                    <a:pt x="0" y="25400"/>
                  </a:lnTo>
                  <a:cubicBezTo>
                    <a:pt x="0" y="11372"/>
                    <a:pt x="11372" y="0"/>
                    <a:pt x="25400" y="0"/>
                  </a:cubicBezTo>
                  <a:close/>
                </a:path>
              </a:pathLst>
            </a:custGeom>
            <a:solidFill>
              <a:srgbClr val="C26B4F"/>
            </a:solidFill>
            <a:ln>
              <a:noFill/>
            </a:ln>
          </p:spPr>
          <p:txBody>
            <a:bodyPr/>
            <a:lstStyle/>
            <a:p>
              <a:endParaRPr lang="en-US"/>
            </a:p>
          </p:txBody>
        </p:sp>
        <p:sp>
          <p:nvSpPr>
            <p:cNvPr id="14" name="Freeform 14"/>
            <p:cNvSpPr/>
            <p:nvPr/>
          </p:nvSpPr>
          <p:spPr>
            <a:xfrm>
              <a:off x="1136650" y="1644650"/>
              <a:ext cx="88900" cy="178558"/>
            </a:xfrm>
            <a:custGeom>
              <a:avLst/>
              <a:gdLst/>
              <a:ahLst/>
              <a:cxnLst/>
              <a:rect l="l" t="t" r="r" b="b"/>
              <a:pathLst>
                <a:path w="88900" h="178558">
                  <a:moveTo>
                    <a:pt x="63500" y="0"/>
                  </a:moveTo>
                  <a:cubicBezTo>
                    <a:pt x="77528" y="0"/>
                    <a:pt x="88900" y="11372"/>
                    <a:pt x="88900" y="25400"/>
                  </a:cubicBezTo>
                  <a:lnTo>
                    <a:pt x="88900" y="101600"/>
                  </a:lnTo>
                  <a:cubicBezTo>
                    <a:pt x="88900" y="141351"/>
                    <a:pt x="67945" y="167551"/>
                    <a:pt x="28486" y="177419"/>
                  </a:cubicBezTo>
                  <a:cubicBezTo>
                    <a:pt x="24072" y="178558"/>
                    <a:pt x="19386" y="177244"/>
                    <a:pt x="16207" y="173976"/>
                  </a:cubicBezTo>
                  <a:cubicBezTo>
                    <a:pt x="13029" y="170708"/>
                    <a:pt x="11846" y="165987"/>
                    <a:pt x="13108" y="161606"/>
                  </a:cubicBezTo>
                  <a:cubicBezTo>
                    <a:pt x="14371" y="157225"/>
                    <a:pt x="17884" y="153857"/>
                    <a:pt x="22314" y="152781"/>
                  </a:cubicBezTo>
                  <a:cubicBezTo>
                    <a:pt x="50597" y="145707"/>
                    <a:pt x="63500" y="129578"/>
                    <a:pt x="63500" y="101600"/>
                  </a:cubicBezTo>
                  <a:lnTo>
                    <a:pt x="63500" y="88900"/>
                  </a:lnTo>
                  <a:lnTo>
                    <a:pt x="25400" y="88900"/>
                  </a:lnTo>
                  <a:cubicBezTo>
                    <a:pt x="12108" y="88904"/>
                    <a:pt x="1060" y="78660"/>
                    <a:pt x="64" y="65405"/>
                  </a:cubicBezTo>
                  <a:lnTo>
                    <a:pt x="0" y="63500"/>
                  </a:lnTo>
                  <a:lnTo>
                    <a:pt x="0" y="25400"/>
                  </a:lnTo>
                  <a:cubicBezTo>
                    <a:pt x="0" y="11372"/>
                    <a:pt x="11372" y="0"/>
                    <a:pt x="25400" y="0"/>
                  </a:cubicBezTo>
                  <a:close/>
                </a:path>
              </a:pathLst>
            </a:custGeom>
            <a:solidFill>
              <a:srgbClr val="C26B4F"/>
            </a:solidFill>
            <a:ln>
              <a:noFill/>
            </a:ln>
          </p:spPr>
          <p:txBody>
            <a:bodyPr/>
            <a:lstStyle/>
            <a:p>
              <a:endParaRPr lang="en-US"/>
            </a:p>
          </p:txBody>
        </p:sp>
      </p:grpSp>
      <p:sp>
        <p:nvSpPr>
          <p:cNvPr id="16" name="TextBox 16"/>
          <p:cNvSpPr txBox="1"/>
          <p:nvPr/>
        </p:nvSpPr>
        <p:spPr>
          <a:xfrm>
            <a:off x="1407795" y="1555432"/>
            <a:ext cx="7560564" cy="335280"/>
          </a:xfrm>
          <a:prstGeom prst="rect">
            <a:avLst/>
          </a:prstGeom>
          <a:noFill/>
          <a:ln>
            <a:noFill/>
          </a:ln>
        </p:spPr>
        <p:txBody>
          <a:bodyPr wrap="none" lIns="0" tIns="0" rIns="0" bIns="0" anchor="t" anchorCtr="0">
            <a:spAutoFit/>
          </a:bodyPr>
          <a:lstStyle/>
          <a:p>
            <a:pPr algn="l"/>
            <a:r>
              <a:rPr lang="zh-CN" sz="1650" i="1" dirty="0">
                <a:solidFill>
                  <a:srgbClr val="2C2C2C"/>
                </a:solidFill>
                <a:latin typeface="Georgia"/>
                <a:ea typeface="SimSun"/>
                <a:cs typeface="Georgia"/>
              </a:rPr>
              <a:t>"El acompañamiento me dio seguridad. Sentí que no estaba sola.</a:t>
            </a:r>
          </a:p>
        </p:txBody>
      </p:sp>
      <p:sp>
        <p:nvSpPr>
          <p:cNvPr id="17" name="TextBox 17"/>
          <p:cNvSpPr txBox="1"/>
          <p:nvPr/>
        </p:nvSpPr>
        <p:spPr>
          <a:xfrm>
            <a:off x="1407795" y="1841182"/>
            <a:ext cx="4124527" cy="253916"/>
          </a:xfrm>
          <a:prstGeom prst="rect">
            <a:avLst/>
          </a:prstGeom>
          <a:noFill/>
          <a:ln>
            <a:noFill/>
          </a:ln>
        </p:spPr>
        <p:txBody>
          <a:bodyPr wrap="none" lIns="0" tIns="0" rIns="0" bIns="0" anchor="t" anchorCtr="0">
            <a:spAutoFit/>
          </a:bodyPr>
          <a:lstStyle/>
          <a:p>
            <a:pPr algn="l"/>
            <a:r>
              <a:rPr lang="zh-CN" sz="1650" i="1" dirty="0">
                <a:solidFill>
                  <a:srgbClr val="2C2C2C"/>
                </a:solidFill>
                <a:latin typeface="Georgia"/>
                <a:ea typeface="SimSun"/>
                <a:cs typeface="Georgia"/>
              </a:rPr>
              <a:t>Que había alguien que creía en mi trabajo</a:t>
            </a:r>
            <a:r>
              <a:rPr lang="en-US" altLang="zh-CN" sz="1650" i="1" dirty="0">
                <a:solidFill>
                  <a:srgbClr val="2C2C2C"/>
                </a:solidFill>
                <a:latin typeface="Georgia"/>
                <a:ea typeface="SimSun"/>
                <a:cs typeface="Georgia"/>
              </a:rPr>
              <a:t>”.</a:t>
            </a:r>
            <a:endParaRPr lang="zh-CN" sz="1650" i="1" dirty="0">
              <a:solidFill>
                <a:srgbClr val="2C2C2C"/>
              </a:solidFill>
              <a:latin typeface="Georgia"/>
              <a:ea typeface="SimSun"/>
              <a:cs typeface="Georgia"/>
            </a:endParaRPr>
          </a:p>
        </p:txBody>
      </p:sp>
      <p:sp>
        <p:nvSpPr>
          <p:cNvPr id="18" name="TextBox 18"/>
          <p:cNvSpPr txBox="1"/>
          <p:nvPr/>
        </p:nvSpPr>
        <p:spPr>
          <a:xfrm>
            <a:off x="1414462" y="2316956"/>
            <a:ext cx="4382691" cy="228600"/>
          </a:xfrm>
          <a:prstGeom prst="rect">
            <a:avLst/>
          </a:prstGeom>
          <a:noFill/>
          <a:ln>
            <a:noFill/>
          </a:ln>
        </p:spPr>
        <p:txBody>
          <a:bodyPr wrap="none" lIns="0" tIns="0" rIns="0" bIns="0" anchor="t" anchorCtr="0">
            <a:spAutoFit/>
          </a:bodyPr>
          <a:lstStyle/>
          <a:p>
            <a:pPr algn="l"/>
            <a:r>
              <a:rPr lang="zh-CN" sz="1125" dirty="0">
                <a:solidFill>
                  <a:srgbClr val="5A5A5A"/>
                </a:solidFill>
                <a:latin typeface="Calibri"/>
                <a:ea typeface="Microsoft YaHei"/>
                <a:cs typeface="Calibri"/>
              </a:rPr>
              <a:t>— Docente, grupo focal 2024 (Sistematización FLACSO)</a:t>
            </a:r>
          </a:p>
        </p:txBody>
      </p:sp>
      <p:sp>
        <p:nvSpPr>
          <p:cNvPr id="19" name="Rectangle 19"/>
          <p:cNvSpPr/>
          <p:nvPr/>
        </p:nvSpPr>
        <p:spPr>
          <a:xfrm>
            <a:off x="762000" y="2819400"/>
            <a:ext cx="5095875" cy="1009650"/>
          </a:xfrm>
          <a:prstGeom prst="roundRect">
            <a:avLst>
              <a:gd name="adj" fmla="val 9434"/>
            </a:avLst>
          </a:prstGeom>
          <a:solidFill>
            <a:srgbClr val="FFFFFF"/>
          </a:solidFill>
          <a:ln>
            <a:noFill/>
          </a:ln>
        </p:spPr>
        <p:txBody>
          <a:bodyPr/>
          <a:lstStyle/>
          <a:p>
            <a:endParaRPr lang="en-US"/>
          </a:p>
        </p:txBody>
      </p:sp>
      <p:sp>
        <p:nvSpPr>
          <p:cNvPr id="20" name="Rectangle 20"/>
          <p:cNvSpPr/>
          <p:nvPr/>
        </p:nvSpPr>
        <p:spPr>
          <a:xfrm>
            <a:off x="762000" y="2819400"/>
            <a:ext cx="5095875" cy="1009650"/>
          </a:xfrm>
          <a:prstGeom prst="roundRect">
            <a:avLst>
              <a:gd name="adj" fmla="val 9434"/>
            </a:avLst>
          </a:prstGeom>
          <a:noFill/>
          <a:ln w="9525">
            <a:solidFill>
              <a:srgbClr val="DDD9D4"/>
            </a:solidFill>
          </a:ln>
        </p:spPr>
        <p:txBody>
          <a:bodyPr/>
          <a:lstStyle/>
          <a:p>
            <a:endParaRPr lang="en-US"/>
          </a:p>
        </p:txBody>
      </p:sp>
      <p:sp>
        <p:nvSpPr>
          <p:cNvPr id="21" name="Rectangle 21"/>
          <p:cNvSpPr/>
          <p:nvPr/>
        </p:nvSpPr>
        <p:spPr>
          <a:xfrm>
            <a:off x="762000" y="2819400"/>
            <a:ext cx="47625" cy="1009650"/>
          </a:xfrm>
          <a:prstGeom prst="roundRect">
            <a:avLst>
              <a:gd name="adj" fmla="val 40000"/>
            </a:avLst>
          </a:prstGeom>
          <a:solidFill>
            <a:srgbClr val="1A4F8C"/>
          </a:solidFill>
          <a:ln>
            <a:noFill/>
          </a:ln>
        </p:spPr>
        <p:txBody>
          <a:bodyPr/>
          <a:lstStyle/>
          <a:p>
            <a:endParaRPr lang="en-US"/>
          </a:p>
        </p:txBody>
      </p:sp>
      <p:sp>
        <p:nvSpPr>
          <p:cNvPr id="22" name="Freeform 22"/>
          <p:cNvSpPr/>
          <p:nvPr/>
        </p:nvSpPr>
        <p:spPr>
          <a:xfrm>
            <a:off x="974725" y="3047474"/>
            <a:ext cx="222250" cy="185172"/>
          </a:xfrm>
          <a:custGeom>
            <a:avLst/>
            <a:gdLst/>
            <a:ahLst/>
            <a:cxnLst/>
            <a:rect l="l" t="t" r="r" b="b"/>
            <a:pathLst>
              <a:path w="222250" h="185172">
                <a:moveTo>
                  <a:pt x="216694" y="19478"/>
                </a:moveTo>
                <a:cubicBezTo>
                  <a:pt x="219728" y="21230"/>
                  <a:pt x="221759" y="24310"/>
                  <a:pt x="222172" y="27790"/>
                </a:cubicBezTo>
                <a:lnTo>
                  <a:pt x="222250" y="29101"/>
                </a:lnTo>
                <a:lnTo>
                  <a:pt x="222250" y="173563"/>
                </a:lnTo>
                <a:cubicBezTo>
                  <a:pt x="222250" y="177534"/>
                  <a:pt x="220132" y="181202"/>
                  <a:pt x="216694" y="183187"/>
                </a:cubicBezTo>
                <a:cubicBezTo>
                  <a:pt x="213255" y="185172"/>
                  <a:pt x="209019" y="185172"/>
                  <a:pt x="205581" y="183187"/>
                </a:cubicBezTo>
                <a:cubicBezTo>
                  <a:pt x="180014" y="168424"/>
                  <a:pt x="148786" y="167316"/>
                  <a:pt x="122238" y="180231"/>
                </a:cubicBezTo>
                <a:lnTo>
                  <a:pt x="122238" y="11610"/>
                </a:lnTo>
                <a:cubicBezTo>
                  <a:pt x="153319" y="0"/>
                  <a:pt x="187962" y="2886"/>
                  <a:pt x="216694" y="19478"/>
                </a:cubicBezTo>
                <a:moveTo>
                  <a:pt x="100012" y="11621"/>
                </a:moveTo>
                <a:lnTo>
                  <a:pt x="100024" y="180242"/>
                </a:lnTo>
                <a:cubicBezTo>
                  <a:pt x="74551" y="167842"/>
                  <a:pt x="44694" y="168325"/>
                  <a:pt x="19636" y="181542"/>
                </a:cubicBezTo>
                <a:lnTo>
                  <a:pt x="16002" y="183543"/>
                </a:lnTo>
                <a:lnTo>
                  <a:pt x="14857" y="184031"/>
                </a:lnTo>
                <a:lnTo>
                  <a:pt x="14313" y="184209"/>
                </a:lnTo>
                <a:lnTo>
                  <a:pt x="13091" y="184498"/>
                </a:lnTo>
                <a:lnTo>
                  <a:pt x="12413" y="184609"/>
                </a:lnTo>
                <a:lnTo>
                  <a:pt x="11113" y="184676"/>
                </a:lnTo>
                <a:lnTo>
                  <a:pt x="10646" y="184676"/>
                </a:lnTo>
                <a:lnTo>
                  <a:pt x="9423" y="184543"/>
                </a:lnTo>
                <a:lnTo>
                  <a:pt x="8568" y="184387"/>
                </a:lnTo>
                <a:lnTo>
                  <a:pt x="7368" y="184031"/>
                </a:lnTo>
                <a:lnTo>
                  <a:pt x="5967" y="183409"/>
                </a:lnTo>
                <a:lnTo>
                  <a:pt x="4912" y="182787"/>
                </a:lnTo>
                <a:lnTo>
                  <a:pt x="3923" y="182042"/>
                </a:lnTo>
                <a:lnTo>
                  <a:pt x="3256" y="181420"/>
                </a:lnTo>
                <a:lnTo>
                  <a:pt x="2445" y="180509"/>
                </a:lnTo>
                <a:lnTo>
                  <a:pt x="1734" y="179520"/>
                </a:lnTo>
                <a:lnTo>
                  <a:pt x="1489" y="179120"/>
                </a:lnTo>
                <a:lnTo>
                  <a:pt x="1133" y="178453"/>
                </a:lnTo>
                <a:lnTo>
                  <a:pt x="645" y="177308"/>
                </a:lnTo>
                <a:lnTo>
                  <a:pt x="467" y="176764"/>
                </a:lnTo>
                <a:lnTo>
                  <a:pt x="178" y="175542"/>
                </a:lnTo>
                <a:lnTo>
                  <a:pt x="67" y="174864"/>
                </a:lnTo>
                <a:lnTo>
                  <a:pt x="22" y="174319"/>
                </a:lnTo>
                <a:lnTo>
                  <a:pt x="0" y="29101"/>
                </a:lnTo>
                <a:cubicBezTo>
                  <a:pt x="0" y="25131"/>
                  <a:pt x="2118" y="21463"/>
                  <a:pt x="5556" y="19478"/>
                </a:cubicBezTo>
                <a:cubicBezTo>
                  <a:pt x="34290" y="2889"/>
                  <a:pt x="68933" y="8"/>
                  <a:pt x="100013" y="11621"/>
                </a:cubicBezTo>
              </a:path>
            </a:pathLst>
          </a:custGeom>
          <a:solidFill>
            <a:srgbClr val="1A4F8C"/>
          </a:solidFill>
          <a:ln>
            <a:noFill/>
          </a:ln>
        </p:spPr>
        <p:txBody>
          <a:bodyPr/>
          <a:lstStyle/>
          <a:p>
            <a:endParaRPr lang="en-US"/>
          </a:p>
        </p:txBody>
      </p:sp>
      <p:sp>
        <p:nvSpPr>
          <p:cNvPr id="23" name="TextBox 23"/>
          <p:cNvSpPr txBox="1"/>
          <p:nvPr/>
        </p:nvSpPr>
        <p:spPr>
          <a:xfrm>
            <a:off x="1356360" y="2899410"/>
            <a:ext cx="3342894" cy="243840"/>
          </a:xfrm>
          <a:prstGeom prst="rect">
            <a:avLst/>
          </a:prstGeom>
          <a:noFill/>
          <a:ln>
            <a:noFill/>
          </a:ln>
        </p:spPr>
        <p:txBody>
          <a:bodyPr wrap="none" lIns="0" tIns="0" rIns="0" bIns="0" anchor="t" anchorCtr="0">
            <a:spAutoFit/>
          </a:bodyPr>
          <a:lstStyle/>
          <a:p>
            <a:pPr algn="l"/>
            <a:r>
              <a:rPr lang="zh-CN" sz="1200" b="1" dirty="0">
                <a:solidFill>
                  <a:srgbClr val="1A4F8C"/>
                </a:solidFill>
                <a:latin typeface="Calibri"/>
                <a:ea typeface="Microsoft YaHei"/>
                <a:cs typeface="Calibri"/>
              </a:rPr>
              <a:t>Las guías redujeron la incertidumbre</a:t>
            </a:r>
          </a:p>
        </p:txBody>
      </p:sp>
      <p:sp>
        <p:nvSpPr>
          <p:cNvPr id="24" name="TextBox 24"/>
          <p:cNvSpPr txBox="1"/>
          <p:nvPr/>
        </p:nvSpPr>
        <p:spPr>
          <a:xfrm>
            <a:off x="964997" y="3281937"/>
            <a:ext cx="3692604"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"Ahora tengo una ruta, sé cómo organizarme,</a:t>
            </a:r>
          </a:p>
        </p:txBody>
      </p:sp>
      <p:sp>
        <p:nvSpPr>
          <p:cNvPr id="25" name="TextBox 25"/>
          <p:cNvSpPr txBox="1"/>
          <p:nvPr/>
        </p:nvSpPr>
        <p:spPr>
          <a:xfrm>
            <a:off x="964997" y="3472437"/>
            <a:ext cx="1692771" cy="173124"/>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puedo probar cosas nuevas</a:t>
            </a:r>
            <a:r>
              <a:rPr lang="en-US" altLang="zh-CN" sz="1125" dirty="0">
                <a:solidFill>
                  <a:srgbClr val="2C2C2C"/>
                </a:solidFill>
                <a:latin typeface="Calibri"/>
                <a:ea typeface="Microsoft YaHei"/>
                <a:cs typeface="Calibri"/>
              </a:rPr>
              <a:t>”.</a:t>
            </a:r>
            <a:endParaRPr lang="zh-CN" sz="1125" dirty="0">
              <a:solidFill>
                <a:srgbClr val="2C2C2C"/>
              </a:solidFill>
              <a:latin typeface="Calibri"/>
              <a:ea typeface="Microsoft YaHei"/>
              <a:cs typeface="Calibri"/>
            </a:endParaRPr>
          </a:p>
        </p:txBody>
      </p:sp>
      <p:sp>
        <p:nvSpPr>
          <p:cNvPr id="26" name="Rectangle 26"/>
          <p:cNvSpPr/>
          <p:nvPr/>
        </p:nvSpPr>
        <p:spPr>
          <a:xfrm>
            <a:off x="6048375" y="2819400"/>
            <a:ext cx="5381625" cy="1009650"/>
          </a:xfrm>
          <a:prstGeom prst="roundRect">
            <a:avLst>
              <a:gd name="adj" fmla="val 9434"/>
            </a:avLst>
          </a:prstGeom>
          <a:solidFill>
            <a:srgbClr val="FFFFFF"/>
          </a:solidFill>
          <a:ln>
            <a:noFill/>
          </a:ln>
        </p:spPr>
        <p:txBody>
          <a:bodyPr/>
          <a:lstStyle/>
          <a:p>
            <a:endParaRPr lang="en-US"/>
          </a:p>
        </p:txBody>
      </p:sp>
      <p:sp>
        <p:nvSpPr>
          <p:cNvPr id="27" name="Rectangle 27"/>
          <p:cNvSpPr/>
          <p:nvPr/>
        </p:nvSpPr>
        <p:spPr>
          <a:xfrm>
            <a:off x="6048375" y="2819400"/>
            <a:ext cx="5381625" cy="1009650"/>
          </a:xfrm>
          <a:prstGeom prst="roundRect">
            <a:avLst>
              <a:gd name="adj" fmla="val 9434"/>
            </a:avLst>
          </a:prstGeom>
          <a:noFill/>
          <a:ln w="9525">
            <a:solidFill>
              <a:srgbClr val="DDD9D4"/>
            </a:solidFill>
          </a:ln>
        </p:spPr>
        <p:txBody>
          <a:bodyPr/>
          <a:lstStyle/>
          <a:p>
            <a:endParaRPr lang="en-US"/>
          </a:p>
        </p:txBody>
      </p:sp>
      <p:sp>
        <p:nvSpPr>
          <p:cNvPr id="28" name="Rectangle 28"/>
          <p:cNvSpPr/>
          <p:nvPr/>
        </p:nvSpPr>
        <p:spPr>
          <a:xfrm>
            <a:off x="6048375" y="2819400"/>
            <a:ext cx="47625" cy="1009650"/>
          </a:xfrm>
          <a:prstGeom prst="roundRect">
            <a:avLst>
              <a:gd name="adj" fmla="val 40000"/>
            </a:avLst>
          </a:prstGeom>
          <a:solidFill>
            <a:srgbClr val="1A4F8C"/>
          </a:solidFill>
          <a:ln>
            <a:noFill/>
          </a:ln>
        </p:spPr>
        <p:txBody>
          <a:bodyPr/>
          <a:lstStyle/>
          <a:p>
            <a:endParaRPr lang="en-US"/>
          </a:p>
        </p:txBody>
      </p:sp>
      <p:sp>
        <p:nvSpPr>
          <p:cNvPr id="29" name="Freeform 29"/>
          <p:cNvSpPr/>
          <p:nvPr/>
        </p:nvSpPr>
        <p:spPr>
          <a:xfrm>
            <a:off x="6256513" y="3040666"/>
            <a:ext cx="231124" cy="203685"/>
          </a:xfrm>
          <a:custGeom>
            <a:avLst/>
            <a:gdLst/>
            <a:ahLst/>
            <a:cxnLst/>
            <a:rect l="l" t="t" r="r" b="b"/>
            <a:pathLst>
              <a:path w="231124" h="203685">
                <a:moveTo>
                  <a:pt x="59916" y="3394"/>
                </a:moveTo>
                <a:cubicBezTo>
                  <a:pt x="79837" y="0"/>
                  <a:pt x="100223" y="5824"/>
                  <a:pt x="115345" y="19230"/>
                </a:cubicBezTo>
                <a:lnTo>
                  <a:pt x="115756" y="19596"/>
                </a:lnTo>
                <a:lnTo>
                  <a:pt x="116134" y="19263"/>
                </a:lnTo>
                <a:cubicBezTo>
                  <a:pt x="130549" y="6613"/>
                  <a:pt x="149712" y="783"/>
                  <a:pt x="168730" y="3261"/>
                </a:cubicBezTo>
                <a:lnTo>
                  <a:pt x="171463" y="3661"/>
                </a:lnTo>
                <a:cubicBezTo>
                  <a:pt x="195604" y="7829"/>
                  <a:pt x="215514" y="24900"/>
                  <a:pt x="223319" y="48120"/>
                </a:cubicBezTo>
                <a:cubicBezTo>
                  <a:pt x="231124" y="71341"/>
                  <a:pt x="225567" y="96972"/>
                  <a:pt x="208846" y="114875"/>
                </a:cubicBezTo>
                <a:lnTo>
                  <a:pt x="206845" y="116931"/>
                </a:lnTo>
                <a:lnTo>
                  <a:pt x="206312" y="117386"/>
                </a:lnTo>
                <a:lnTo>
                  <a:pt x="123524" y="199385"/>
                </a:lnTo>
                <a:cubicBezTo>
                  <a:pt x="119573" y="203296"/>
                  <a:pt x="113340" y="203685"/>
                  <a:pt x="108933" y="200297"/>
                </a:cubicBezTo>
                <a:lnTo>
                  <a:pt x="107889" y="199385"/>
                </a:lnTo>
                <a:lnTo>
                  <a:pt x="24623" y="116909"/>
                </a:lnTo>
                <a:cubicBezTo>
                  <a:pt x="6636" y="99408"/>
                  <a:pt x="0" y="73290"/>
                  <a:pt x="7451" y="49326"/>
                </a:cubicBezTo>
                <a:cubicBezTo>
                  <a:pt x="14902" y="25362"/>
                  <a:pt x="35177" y="7611"/>
                  <a:pt x="59916" y="3394"/>
                </a:cubicBezTo>
                <a:close/>
              </a:path>
            </a:pathLst>
          </a:custGeom>
          <a:solidFill>
            <a:srgbClr val="C26B4F"/>
          </a:solidFill>
          <a:ln>
            <a:noFill/>
          </a:ln>
        </p:spPr>
        <p:txBody>
          <a:bodyPr/>
          <a:lstStyle/>
          <a:p>
            <a:endParaRPr lang="en-US"/>
          </a:p>
        </p:txBody>
      </p:sp>
      <p:sp>
        <p:nvSpPr>
          <p:cNvPr id="30" name="TextBox 30"/>
          <p:cNvSpPr txBox="1"/>
          <p:nvPr/>
        </p:nvSpPr>
        <p:spPr>
          <a:xfrm>
            <a:off x="6642735" y="2899410"/>
            <a:ext cx="2680411" cy="243840"/>
          </a:xfrm>
          <a:prstGeom prst="rect">
            <a:avLst/>
          </a:prstGeom>
          <a:noFill/>
          <a:ln>
            <a:noFill/>
          </a:ln>
        </p:spPr>
        <p:txBody>
          <a:bodyPr wrap="none" lIns="0" tIns="0" rIns="0" bIns="0" anchor="t" anchorCtr="0">
            <a:spAutoFit/>
          </a:bodyPr>
          <a:lstStyle/>
          <a:p>
            <a:pPr algn="l"/>
            <a:r>
              <a:rPr lang="zh-CN" sz="1200" b="1" dirty="0">
                <a:solidFill>
                  <a:srgbClr val="1A4F8C"/>
                </a:solidFill>
                <a:latin typeface="Calibri"/>
                <a:ea typeface="Microsoft YaHei"/>
                <a:cs typeface="Calibri"/>
              </a:rPr>
              <a:t>De transmisora a facilitadora</a:t>
            </a:r>
          </a:p>
        </p:txBody>
      </p:sp>
      <p:sp>
        <p:nvSpPr>
          <p:cNvPr id="31" name="TextBox 31"/>
          <p:cNvSpPr txBox="1"/>
          <p:nvPr/>
        </p:nvSpPr>
        <p:spPr>
          <a:xfrm>
            <a:off x="6224588" y="3268355"/>
            <a:ext cx="3405068"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El niño como protagonista del aprendizaje.</a:t>
            </a:r>
          </a:p>
        </p:txBody>
      </p:sp>
      <p:sp>
        <p:nvSpPr>
          <p:cNvPr id="32" name="TextBox 32"/>
          <p:cNvSpPr txBox="1"/>
          <p:nvPr/>
        </p:nvSpPr>
        <p:spPr>
          <a:xfrm>
            <a:off x="6224588" y="3458855"/>
            <a:ext cx="3125748"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Un cambio de rol profundo y sostenido.</a:t>
            </a:r>
          </a:p>
        </p:txBody>
      </p:sp>
      <p:sp>
        <p:nvSpPr>
          <p:cNvPr id="33" name="Rectangle 33"/>
          <p:cNvSpPr/>
          <p:nvPr/>
        </p:nvSpPr>
        <p:spPr>
          <a:xfrm>
            <a:off x="762000" y="3962400"/>
            <a:ext cx="5095875" cy="1009650"/>
          </a:xfrm>
          <a:prstGeom prst="roundRect">
            <a:avLst>
              <a:gd name="adj" fmla="val 9434"/>
            </a:avLst>
          </a:prstGeom>
          <a:solidFill>
            <a:srgbClr val="FFFFFF"/>
          </a:solidFill>
          <a:ln>
            <a:noFill/>
          </a:ln>
        </p:spPr>
        <p:txBody>
          <a:bodyPr/>
          <a:lstStyle/>
          <a:p>
            <a:endParaRPr lang="en-US"/>
          </a:p>
        </p:txBody>
      </p:sp>
      <p:sp>
        <p:nvSpPr>
          <p:cNvPr id="34" name="Rectangle 34"/>
          <p:cNvSpPr/>
          <p:nvPr/>
        </p:nvSpPr>
        <p:spPr>
          <a:xfrm>
            <a:off x="762000" y="3962400"/>
            <a:ext cx="5095875" cy="1009650"/>
          </a:xfrm>
          <a:prstGeom prst="roundRect">
            <a:avLst>
              <a:gd name="adj" fmla="val 9434"/>
            </a:avLst>
          </a:prstGeom>
          <a:noFill/>
          <a:ln w="9525">
            <a:solidFill>
              <a:srgbClr val="DDD9D4"/>
            </a:solidFill>
          </a:ln>
        </p:spPr>
        <p:txBody>
          <a:bodyPr/>
          <a:lstStyle/>
          <a:p>
            <a:endParaRPr lang="en-US"/>
          </a:p>
        </p:txBody>
      </p:sp>
      <p:sp>
        <p:nvSpPr>
          <p:cNvPr id="35" name="Rectangle 35"/>
          <p:cNvSpPr/>
          <p:nvPr/>
        </p:nvSpPr>
        <p:spPr>
          <a:xfrm>
            <a:off x="762000" y="3962400"/>
            <a:ext cx="47625" cy="1009650"/>
          </a:xfrm>
          <a:prstGeom prst="roundRect">
            <a:avLst>
              <a:gd name="adj" fmla="val 40000"/>
            </a:avLst>
          </a:prstGeom>
          <a:solidFill>
            <a:srgbClr val="D4921E"/>
          </a:solidFill>
          <a:ln>
            <a:noFill/>
          </a:ln>
        </p:spPr>
        <p:txBody>
          <a:bodyPr/>
          <a:lstStyle/>
          <a:p>
            <a:endParaRPr lang="en-US"/>
          </a:p>
        </p:txBody>
      </p:sp>
      <p:sp>
        <p:nvSpPr>
          <p:cNvPr id="36" name="Freeform 36"/>
          <p:cNvSpPr/>
          <p:nvPr/>
        </p:nvSpPr>
        <p:spPr>
          <a:xfrm>
            <a:off x="974725" y="4170147"/>
            <a:ext cx="233696" cy="234079"/>
          </a:xfrm>
          <a:custGeom>
            <a:avLst/>
            <a:gdLst/>
            <a:ahLst/>
            <a:cxnLst/>
            <a:rect l="l" t="t" r="r" b="b"/>
            <a:pathLst>
              <a:path w="233696" h="234079">
                <a:moveTo>
                  <a:pt x="166688" y="19868"/>
                </a:moveTo>
                <a:cubicBezTo>
                  <a:pt x="212998" y="46607"/>
                  <a:pt x="233696" y="102539"/>
                  <a:pt x="215949" y="152983"/>
                </a:cubicBezTo>
                <a:cubicBezTo>
                  <a:pt x="198202" y="203428"/>
                  <a:pt x="147043" y="234079"/>
                  <a:pt x="94192" y="225932"/>
                </a:cubicBezTo>
                <a:cubicBezTo>
                  <a:pt x="41341" y="217785"/>
                  <a:pt x="1788" y="173150"/>
                  <a:pt x="56" y="119703"/>
                </a:cubicBezTo>
                <a:lnTo>
                  <a:pt x="0" y="116103"/>
                </a:lnTo>
                <a:lnTo>
                  <a:pt x="56" y="112502"/>
                </a:lnTo>
                <a:cubicBezTo>
                  <a:pt x="1321" y="73464"/>
                  <a:pt x="22990" y="37956"/>
                  <a:pt x="57128" y="18978"/>
                </a:cubicBezTo>
                <a:cubicBezTo>
                  <a:pt x="91267" y="0"/>
                  <a:pt x="132862" y="338"/>
                  <a:pt x="166687" y="19868"/>
                </a:cubicBezTo>
                <a:close/>
                <a:moveTo>
                  <a:pt x="152319" y="86021"/>
                </a:moveTo>
                <a:cubicBezTo>
                  <a:pt x="148360" y="82063"/>
                  <a:pt x="142074" y="81667"/>
                  <a:pt x="137651" y="85099"/>
                </a:cubicBezTo>
                <a:lnTo>
                  <a:pt x="136606" y="86021"/>
                </a:lnTo>
                <a:lnTo>
                  <a:pt x="100012" y="122604"/>
                </a:lnTo>
                <a:lnTo>
                  <a:pt x="85644" y="108246"/>
                </a:lnTo>
                <a:lnTo>
                  <a:pt x="84599" y="107324"/>
                </a:lnTo>
                <a:cubicBezTo>
                  <a:pt x="80176" y="103895"/>
                  <a:pt x="73892" y="104291"/>
                  <a:pt x="69934" y="108249"/>
                </a:cubicBezTo>
                <a:cubicBezTo>
                  <a:pt x="65976" y="112207"/>
                  <a:pt x="65580" y="118491"/>
                  <a:pt x="69009" y="122915"/>
                </a:cubicBezTo>
                <a:lnTo>
                  <a:pt x="69931" y="123959"/>
                </a:lnTo>
                <a:lnTo>
                  <a:pt x="92156" y="146184"/>
                </a:lnTo>
                <a:lnTo>
                  <a:pt x="93201" y="147107"/>
                </a:lnTo>
                <a:cubicBezTo>
                  <a:pt x="97209" y="150217"/>
                  <a:pt x="102816" y="150217"/>
                  <a:pt x="106824" y="147107"/>
                </a:cubicBezTo>
                <a:lnTo>
                  <a:pt x="107869" y="146184"/>
                </a:lnTo>
                <a:lnTo>
                  <a:pt x="152319" y="101734"/>
                </a:lnTo>
                <a:lnTo>
                  <a:pt x="153241" y="100690"/>
                </a:lnTo>
                <a:cubicBezTo>
                  <a:pt x="156673" y="96266"/>
                  <a:pt x="156278" y="89980"/>
                  <a:pt x="152319" y="86021"/>
                </a:cubicBezTo>
                <a:close/>
              </a:path>
            </a:pathLst>
          </a:custGeom>
          <a:solidFill>
            <a:srgbClr val="D4921E"/>
          </a:solidFill>
          <a:ln>
            <a:noFill/>
          </a:ln>
        </p:spPr>
        <p:txBody>
          <a:bodyPr/>
          <a:lstStyle/>
          <a:p>
            <a:endParaRPr lang="en-US"/>
          </a:p>
        </p:txBody>
      </p:sp>
      <p:sp>
        <p:nvSpPr>
          <p:cNvPr id="37" name="TextBox 37"/>
          <p:cNvSpPr txBox="1"/>
          <p:nvPr/>
        </p:nvSpPr>
        <p:spPr>
          <a:xfrm>
            <a:off x="1356360" y="4042410"/>
            <a:ext cx="3158871" cy="243840"/>
          </a:xfrm>
          <a:prstGeom prst="rect">
            <a:avLst/>
          </a:prstGeom>
          <a:noFill/>
          <a:ln>
            <a:noFill/>
          </a:ln>
        </p:spPr>
        <p:txBody>
          <a:bodyPr wrap="none" lIns="0" tIns="0" rIns="0" bIns="0" anchor="t" anchorCtr="0">
            <a:spAutoFit/>
          </a:bodyPr>
          <a:lstStyle/>
          <a:p>
            <a:pPr algn="l"/>
            <a:r>
              <a:rPr lang="zh-CN" sz="1200" b="1" dirty="0">
                <a:solidFill>
                  <a:srgbClr val="1A4F8C"/>
                </a:solidFill>
                <a:latin typeface="Calibri"/>
                <a:ea typeface="Microsoft YaHei"/>
                <a:cs typeface="Calibri"/>
              </a:rPr>
              <a:t>El miedo inicial — y cómo se resolvió</a:t>
            </a:r>
          </a:p>
        </p:txBody>
      </p:sp>
      <p:sp>
        <p:nvSpPr>
          <p:cNvPr id="38" name="TextBox 38"/>
          <p:cNvSpPr txBox="1"/>
          <p:nvPr/>
        </p:nvSpPr>
        <p:spPr>
          <a:xfrm>
            <a:off x="970502" y="4438650"/>
            <a:ext cx="3544729"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"Primero fue como un misterio, un miedo...</a:t>
            </a:r>
          </a:p>
        </p:txBody>
      </p:sp>
      <p:sp>
        <p:nvSpPr>
          <p:cNvPr id="39" name="TextBox 39"/>
          <p:cNvSpPr txBox="1"/>
          <p:nvPr/>
        </p:nvSpPr>
        <p:spPr>
          <a:xfrm>
            <a:off x="970502" y="4629150"/>
            <a:ext cx="3013646" cy="173124"/>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ha sido maravilloso</a:t>
            </a:r>
            <a:r>
              <a:rPr lang="en-US" altLang="zh-CN" sz="1125" dirty="0">
                <a:solidFill>
                  <a:srgbClr val="2C2C2C"/>
                </a:solidFill>
                <a:latin typeface="Calibri"/>
                <a:ea typeface="Microsoft YaHei"/>
                <a:cs typeface="Calibri"/>
              </a:rPr>
              <a:t>”. </a:t>
            </a:r>
            <a:r>
              <a:rPr lang="zh-CN" sz="1125" dirty="0">
                <a:solidFill>
                  <a:srgbClr val="2C2C2C"/>
                </a:solidFill>
                <a:latin typeface="Calibri"/>
                <a:ea typeface="Microsoft YaHei"/>
                <a:cs typeface="Calibri"/>
              </a:rPr>
              <a:t>El acompañamiento fue clave.</a:t>
            </a:r>
          </a:p>
        </p:txBody>
      </p:sp>
      <p:sp>
        <p:nvSpPr>
          <p:cNvPr id="40" name="Rectangle 40"/>
          <p:cNvSpPr/>
          <p:nvPr/>
        </p:nvSpPr>
        <p:spPr>
          <a:xfrm>
            <a:off x="6048375" y="3962400"/>
            <a:ext cx="5381625" cy="1009650"/>
          </a:xfrm>
          <a:prstGeom prst="roundRect">
            <a:avLst>
              <a:gd name="adj" fmla="val 9434"/>
            </a:avLst>
          </a:prstGeom>
          <a:solidFill>
            <a:srgbClr val="FFFFFF"/>
          </a:solidFill>
          <a:ln>
            <a:noFill/>
          </a:ln>
        </p:spPr>
        <p:txBody>
          <a:bodyPr/>
          <a:lstStyle/>
          <a:p>
            <a:endParaRPr lang="en-US"/>
          </a:p>
        </p:txBody>
      </p:sp>
      <p:sp>
        <p:nvSpPr>
          <p:cNvPr id="41" name="Rectangle 41"/>
          <p:cNvSpPr/>
          <p:nvPr/>
        </p:nvSpPr>
        <p:spPr>
          <a:xfrm>
            <a:off x="6048375" y="3962400"/>
            <a:ext cx="5381625" cy="1009650"/>
          </a:xfrm>
          <a:prstGeom prst="roundRect">
            <a:avLst>
              <a:gd name="adj" fmla="val 9434"/>
            </a:avLst>
          </a:prstGeom>
          <a:noFill/>
          <a:ln w="9525">
            <a:solidFill>
              <a:srgbClr val="DDD9D4"/>
            </a:solidFill>
          </a:ln>
        </p:spPr>
        <p:txBody>
          <a:bodyPr/>
          <a:lstStyle/>
          <a:p>
            <a:endParaRPr lang="en-US"/>
          </a:p>
        </p:txBody>
      </p:sp>
      <p:sp>
        <p:nvSpPr>
          <p:cNvPr id="42" name="Rectangle 42"/>
          <p:cNvSpPr/>
          <p:nvPr/>
        </p:nvSpPr>
        <p:spPr>
          <a:xfrm>
            <a:off x="6048375" y="3962400"/>
            <a:ext cx="47625" cy="1009650"/>
          </a:xfrm>
          <a:prstGeom prst="roundRect">
            <a:avLst>
              <a:gd name="adj" fmla="val 40000"/>
            </a:avLst>
          </a:prstGeom>
          <a:solidFill>
            <a:srgbClr val="D4921E"/>
          </a:solidFill>
          <a:ln>
            <a:noFill/>
          </a:ln>
        </p:spPr>
        <p:txBody>
          <a:bodyPr/>
          <a:lstStyle/>
          <a:p>
            <a:endParaRPr lang="en-US"/>
          </a:p>
        </p:txBody>
      </p:sp>
      <p:grpSp>
        <p:nvGrpSpPr>
          <p:cNvPr id="45" name="Group 45"/>
          <p:cNvGrpSpPr/>
          <p:nvPr/>
        </p:nvGrpSpPr>
        <p:grpSpPr>
          <a:xfrm>
            <a:off x="6261100" y="4175125"/>
            <a:ext cx="222251" cy="225995"/>
            <a:chOff x="6261100" y="4175125"/>
            <a:chExt cx="222251" cy="225995"/>
          </a:xfrm>
        </p:grpSpPr>
        <p:sp>
          <p:nvSpPr>
            <p:cNvPr id="43" name="Freeform 43"/>
            <p:cNvSpPr/>
            <p:nvPr/>
          </p:nvSpPr>
          <p:spPr>
            <a:xfrm>
              <a:off x="6338888" y="4175125"/>
              <a:ext cx="144463" cy="144480"/>
            </a:xfrm>
            <a:custGeom>
              <a:avLst/>
              <a:gdLst/>
              <a:ahLst/>
              <a:cxnLst/>
              <a:rect l="l" t="t" r="r" b="b"/>
              <a:pathLst>
                <a:path w="144463" h="144480">
                  <a:moveTo>
                    <a:pt x="132250" y="144407"/>
                  </a:moveTo>
                  <a:lnTo>
                    <a:pt x="131761" y="144340"/>
                  </a:lnTo>
                  <a:cubicBezTo>
                    <a:pt x="131375" y="144316"/>
                    <a:pt x="130994" y="144241"/>
                    <a:pt x="130627" y="144118"/>
                  </a:cubicBezTo>
                  <a:lnTo>
                    <a:pt x="130127" y="143985"/>
                  </a:lnTo>
                  <a:lnTo>
                    <a:pt x="129594" y="143796"/>
                  </a:lnTo>
                  <a:lnTo>
                    <a:pt x="129094" y="143618"/>
                  </a:lnTo>
                  <a:lnTo>
                    <a:pt x="128616" y="143396"/>
                  </a:lnTo>
                  <a:lnTo>
                    <a:pt x="128116" y="143151"/>
                  </a:lnTo>
                  <a:lnTo>
                    <a:pt x="127672" y="142885"/>
                  </a:lnTo>
                  <a:lnTo>
                    <a:pt x="127183" y="142596"/>
                  </a:lnTo>
                  <a:lnTo>
                    <a:pt x="126705" y="142240"/>
                  </a:lnTo>
                  <a:lnTo>
                    <a:pt x="126305" y="141940"/>
                  </a:lnTo>
                  <a:cubicBezTo>
                    <a:pt x="126022" y="141709"/>
                    <a:pt x="125752" y="141464"/>
                    <a:pt x="125493" y="141207"/>
                  </a:cubicBezTo>
                  <a:lnTo>
                    <a:pt x="95412" y="111125"/>
                  </a:lnTo>
                  <a:lnTo>
                    <a:pt x="22225" y="111125"/>
                  </a:lnTo>
                  <a:cubicBezTo>
                    <a:pt x="9950" y="111125"/>
                    <a:pt x="0" y="101175"/>
                    <a:pt x="0" y="88900"/>
                  </a:cubicBezTo>
                  <a:lnTo>
                    <a:pt x="0" y="22225"/>
                  </a:lnTo>
                  <a:cubicBezTo>
                    <a:pt x="0" y="9950"/>
                    <a:pt x="9950" y="0"/>
                    <a:pt x="22225" y="0"/>
                  </a:cubicBezTo>
                  <a:lnTo>
                    <a:pt x="122238" y="0"/>
                  </a:lnTo>
                  <a:cubicBezTo>
                    <a:pt x="134512" y="0"/>
                    <a:pt x="144462" y="9950"/>
                    <a:pt x="144462" y="22225"/>
                  </a:cubicBezTo>
                  <a:lnTo>
                    <a:pt x="144462" y="133350"/>
                  </a:lnTo>
                  <a:cubicBezTo>
                    <a:pt x="144463" y="134810"/>
                    <a:pt x="144176" y="136257"/>
                    <a:pt x="143618" y="137606"/>
                  </a:cubicBezTo>
                  <a:lnTo>
                    <a:pt x="143396" y="138084"/>
                  </a:lnTo>
                  <a:lnTo>
                    <a:pt x="143151" y="138584"/>
                  </a:lnTo>
                  <a:lnTo>
                    <a:pt x="142885" y="139028"/>
                  </a:lnTo>
                  <a:lnTo>
                    <a:pt x="142596" y="139517"/>
                  </a:lnTo>
                  <a:lnTo>
                    <a:pt x="142240" y="139995"/>
                  </a:lnTo>
                  <a:lnTo>
                    <a:pt x="141940" y="140395"/>
                  </a:lnTo>
                  <a:cubicBezTo>
                    <a:pt x="140310" y="142385"/>
                    <a:pt x="138040" y="143748"/>
                    <a:pt x="135517" y="144251"/>
                  </a:cubicBezTo>
                  <a:lnTo>
                    <a:pt x="134939" y="144340"/>
                  </a:lnTo>
                  <a:lnTo>
                    <a:pt x="134450" y="144407"/>
                  </a:lnTo>
                  <a:cubicBezTo>
                    <a:pt x="133719" y="144480"/>
                    <a:pt x="132981" y="144480"/>
                    <a:pt x="132250" y="144407"/>
                  </a:cubicBezTo>
                </a:path>
              </a:pathLst>
            </a:custGeom>
            <a:solidFill>
              <a:srgbClr val="D4921E"/>
            </a:solidFill>
            <a:ln>
              <a:noFill/>
            </a:ln>
          </p:spPr>
          <p:txBody>
            <a:bodyPr/>
            <a:lstStyle/>
            <a:p>
              <a:endParaRPr lang="en-US"/>
            </a:p>
          </p:txBody>
        </p:sp>
        <p:sp>
          <p:nvSpPr>
            <p:cNvPr id="44" name="Freeform 44"/>
            <p:cNvSpPr/>
            <p:nvPr/>
          </p:nvSpPr>
          <p:spPr>
            <a:xfrm>
              <a:off x="6261100" y="4252901"/>
              <a:ext cx="144462" cy="148219"/>
            </a:xfrm>
            <a:custGeom>
              <a:avLst/>
              <a:gdLst/>
              <a:ahLst/>
              <a:cxnLst/>
              <a:rect l="l" t="t" r="r" b="b"/>
              <a:pathLst>
                <a:path w="144462" h="148219">
                  <a:moveTo>
                    <a:pt x="55562" y="0"/>
                  </a:moveTo>
                  <a:lnTo>
                    <a:pt x="55562" y="11124"/>
                  </a:lnTo>
                  <a:cubicBezTo>
                    <a:pt x="55562" y="35673"/>
                    <a:pt x="75463" y="55574"/>
                    <a:pt x="100012" y="55574"/>
                  </a:cubicBezTo>
                  <a:lnTo>
                    <a:pt x="144462" y="55574"/>
                  </a:lnTo>
                  <a:lnTo>
                    <a:pt x="144462" y="88911"/>
                  </a:lnTo>
                  <a:cubicBezTo>
                    <a:pt x="144462" y="101186"/>
                    <a:pt x="134512" y="111136"/>
                    <a:pt x="122237" y="111136"/>
                  </a:cubicBezTo>
                  <a:lnTo>
                    <a:pt x="49051" y="111136"/>
                  </a:lnTo>
                  <a:lnTo>
                    <a:pt x="18969" y="141218"/>
                  </a:lnTo>
                  <a:cubicBezTo>
                    <a:pt x="11968" y="148219"/>
                    <a:pt x="0" y="143262"/>
                    <a:pt x="0" y="133361"/>
                  </a:cubicBezTo>
                  <a:lnTo>
                    <a:pt x="0" y="22236"/>
                  </a:lnTo>
                  <a:cubicBezTo>
                    <a:pt x="0" y="9962"/>
                    <a:pt x="9950" y="11"/>
                    <a:pt x="22225" y="11"/>
                  </a:cubicBezTo>
                  <a:close/>
                </a:path>
              </a:pathLst>
            </a:custGeom>
            <a:solidFill>
              <a:srgbClr val="D4921E"/>
            </a:solidFill>
            <a:ln>
              <a:noFill/>
            </a:ln>
          </p:spPr>
          <p:txBody>
            <a:bodyPr/>
            <a:lstStyle/>
            <a:p>
              <a:endParaRPr lang="en-US"/>
            </a:p>
          </p:txBody>
        </p:sp>
      </p:grpSp>
      <p:sp>
        <p:nvSpPr>
          <p:cNvPr id="46" name="TextBox 46"/>
          <p:cNvSpPr txBox="1"/>
          <p:nvPr/>
        </p:nvSpPr>
        <p:spPr>
          <a:xfrm>
            <a:off x="6642735" y="4042410"/>
            <a:ext cx="3536118" cy="243840"/>
          </a:xfrm>
          <a:prstGeom prst="rect">
            <a:avLst/>
          </a:prstGeom>
          <a:noFill/>
          <a:ln>
            <a:noFill/>
          </a:ln>
        </p:spPr>
        <p:txBody>
          <a:bodyPr wrap="none" lIns="0" tIns="0" rIns="0" bIns="0" anchor="t" anchorCtr="0">
            <a:spAutoFit/>
          </a:bodyPr>
          <a:lstStyle/>
          <a:p>
            <a:pPr algn="l"/>
            <a:r>
              <a:rPr lang="zh-CN" sz="1200" b="1" dirty="0">
                <a:solidFill>
                  <a:srgbClr val="1A4F8C"/>
                </a:solidFill>
                <a:latin typeface="Calibri"/>
                <a:ea typeface="Microsoft YaHei"/>
                <a:cs typeface="Calibri"/>
              </a:rPr>
              <a:t>Comunidades de práctica entre centros</a:t>
            </a:r>
          </a:p>
        </p:txBody>
      </p:sp>
      <p:sp>
        <p:nvSpPr>
          <p:cNvPr id="47" name="TextBox 47"/>
          <p:cNvSpPr txBox="1"/>
          <p:nvPr/>
        </p:nvSpPr>
        <p:spPr>
          <a:xfrm>
            <a:off x="6224588" y="4386821"/>
            <a:ext cx="3347561"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"Cuando una maestra ve lo que hace otra,</a:t>
            </a:r>
          </a:p>
        </p:txBody>
      </p:sp>
      <p:sp>
        <p:nvSpPr>
          <p:cNvPr id="48" name="TextBox 48"/>
          <p:cNvSpPr txBox="1"/>
          <p:nvPr/>
        </p:nvSpPr>
        <p:spPr>
          <a:xfrm>
            <a:off x="6224588" y="4577321"/>
            <a:ext cx="2208938" cy="173124"/>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aprende más que en cualquier taller</a:t>
            </a:r>
            <a:r>
              <a:rPr lang="en-US" altLang="zh-CN" sz="1125" dirty="0">
                <a:solidFill>
                  <a:srgbClr val="2C2C2C"/>
                </a:solidFill>
                <a:latin typeface="Calibri"/>
                <a:ea typeface="Microsoft YaHei"/>
                <a:cs typeface="Calibri"/>
              </a:rPr>
              <a:t>”.</a:t>
            </a:r>
            <a:endParaRPr lang="zh-CN" sz="1125" dirty="0">
              <a:solidFill>
                <a:srgbClr val="2C2C2C"/>
              </a:solidFill>
              <a:latin typeface="Calibri"/>
              <a:ea typeface="Microsoft YaHei"/>
              <a:cs typeface="Calibri"/>
            </a:endParaRPr>
          </a:p>
        </p:txBody>
      </p:sp>
      <p:sp>
        <p:nvSpPr>
          <p:cNvPr id="49" name="Rectangle 49"/>
          <p:cNvSpPr/>
          <p:nvPr/>
        </p:nvSpPr>
        <p:spPr>
          <a:xfrm>
            <a:off x="762000" y="5124450"/>
            <a:ext cx="10668000" cy="495300"/>
          </a:xfrm>
          <a:prstGeom prst="roundRect">
            <a:avLst>
              <a:gd name="adj" fmla="val 15385"/>
            </a:avLst>
          </a:prstGeom>
          <a:solidFill>
            <a:srgbClr val="EEF4FB"/>
          </a:solidFill>
          <a:ln>
            <a:noFill/>
          </a:ln>
        </p:spPr>
        <p:txBody>
          <a:bodyPr/>
          <a:lstStyle/>
          <a:p>
            <a:endParaRPr lang="en-US"/>
          </a:p>
        </p:txBody>
      </p:sp>
      <p:sp>
        <p:nvSpPr>
          <p:cNvPr id="50" name="Rectangle 50"/>
          <p:cNvSpPr/>
          <p:nvPr/>
        </p:nvSpPr>
        <p:spPr>
          <a:xfrm>
            <a:off x="762000" y="5124450"/>
            <a:ext cx="47625" cy="495300"/>
          </a:xfrm>
          <a:prstGeom prst="roundRect">
            <a:avLst>
              <a:gd name="adj" fmla="val 40000"/>
            </a:avLst>
          </a:prstGeom>
          <a:solidFill>
            <a:srgbClr val="1A4F8C"/>
          </a:solidFill>
          <a:ln>
            <a:noFill/>
          </a:ln>
        </p:spPr>
        <p:txBody>
          <a:bodyPr/>
          <a:lstStyle/>
          <a:p>
            <a:endParaRPr lang="en-US"/>
          </a:p>
        </p:txBody>
      </p:sp>
      <p:sp>
        <p:nvSpPr>
          <p:cNvPr id="51" name="TextBox 51"/>
          <p:cNvSpPr txBox="1"/>
          <p:nvPr/>
        </p:nvSpPr>
        <p:spPr>
          <a:xfrm>
            <a:off x="974408" y="5205889"/>
            <a:ext cx="8551664" cy="259080"/>
          </a:xfrm>
          <a:prstGeom prst="rect">
            <a:avLst/>
          </a:prstGeom>
          <a:noFill/>
          <a:ln>
            <a:noFill/>
          </a:ln>
        </p:spPr>
        <p:txBody>
          <a:bodyPr wrap="none" lIns="0" tIns="0" rIns="0" bIns="0" anchor="t" anchorCtr="0">
            <a:spAutoFit/>
          </a:bodyPr>
          <a:lstStyle/>
          <a:p>
            <a:pPr algn="l"/>
            <a:r>
              <a:rPr lang="zh-CN" sz="1275" dirty="0">
                <a:solidFill>
                  <a:srgbClr val="1A4F8C"/>
                </a:solidFill>
                <a:latin typeface="Calibri"/>
                <a:ea typeface="Microsoft YaHei"/>
                <a:cs typeface="Calibri"/>
              </a:rPr>
              <a:t>La transformación docente no fue automática. Fue un proceso de acompañamiento sostenido —</a:t>
            </a:r>
          </a:p>
        </p:txBody>
      </p:sp>
      <p:sp>
        <p:nvSpPr>
          <p:cNvPr id="52" name="TextBox 52"/>
          <p:cNvSpPr txBox="1"/>
          <p:nvPr/>
        </p:nvSpPr>
        <p:spPr>
          <a:xfrm>
            <a:off x="974408" y="5396389"/>
            <a:ext cx="5078778" cy="259080"/>
          </a:xfrm>
          <a:prstGeom prst="rect">
            <a:avLst/>
          </a:prstGeom>
          <a:noFill/>
          <a:ln>
            <a:noFill/>
          </a:ln>
        </p:spPr>
        <p:txBody>
          <a:bodyPr wrap="none" lIns="0" tIns="0" rIns="0" bIns="0" anchor="t" anchorCtr="0">
            <a:spAutoFit/>
          </a:bodyPr>
          <a:lstStyle/>
          <a:p>
            <a:pPr algn="l"/>
            <a:r>
              <a:rPr lang="zh-CN" sz="1275" dirty="0">
                <a:solidFill>
                  <a:srgbClr val="1A4F8C"/>
                </a:solidFill>
                <a:latin typeface="Calibri"/>
                <a:ea typeface="Microsoft YaHei"/>
                <a:cs typeface="Calibri"/>
              </a:rPr>
              <a:t>y eso es exactamente lo que CON BASE aprendió a hacer.</a:t>
            </a:r>
          </a:p>
        </p:txBody>
      </p:sp>
      <p:sp>
        <p:nvSpPr>
          <p:cNvPr id="53" name="Rectangle 53"/>
          <p:cNvSpPr/>
          <p:nvPr/>
        </p:nvSpPr>
        <p:spPr>
          <a:xfrm>
            <a:off x="0" y="6534150"/>
            <a:ext cx="12192000" cy="9525"/>
          </a:xfrm>
          <a:prstGeom prst="rect">
            <a:avLst/>
          </a:prstGeom>
          <a:solidFill>
            <a:srgbClr val="DDD9D4"/>
          </a:solidFill>
          <a:ln>
            <a:noFill/>
          </a:ln>
        </p:spPr>
        <p:txBody>
          <a:bodyPr/>
          <a:lstStyle/>
          <a:p>
            <a:endParaRPr lang="en-US"/>
          </a:p>
        </p:txBody>
      </p:sp>
      <p:sp>
        <p:nvSpPr>
          <p:cNvPr id="54" name="TextBox 54"/>
          <p:cNvSpPr txBox="1"/>
          <p:nvPr/>
        </p:nvSpPr>
        <p:spPr>
          <a:xfrm>
            <a:off x="750570" y="6627495"/>
            <a:ext cx="969264" cy="182880"/>
          </a:xfrm>
          <a:prstGeom prst="rect">
            <a:avLst/>
          </a:prstGeom>
          <a:noFill/>
          <a:ln>
            <a:noFill/>
          </a:ln>
        </p:spPr>
        <p:txBody>
          <a:bodyPr wrap="none" lIns="0" tIns="0" rIns="0" bIns="0" anchor="t" anchorCtr="0">
            <a:spAutoFit/>
          </a:bodyPr>
          <a:lstStyle/>
          <a:p>
            <a:pPr algn="l"/>
            <a:r>
              <a:rPr lang="zh-CN" sz="900" dirty="0">
                <a:solidFill>
                  <a:srgbClr val="8A8A8A"/>
                </a:solidFill>
                <a:latin typeface="Calibri"/>
                <a:ea typeface="Microsoft YaHei"/>
                <a:cs typeface="Calibri"/>
              </a:rPr>
              <a:t>MINERD | UNICEF</a:t>
            </a:r>
          </a:p>
        </p:txBody>
      </p:sp>
      <p:sp>
        <p:nvSpPr>
          <p:cNvPr id="55" name="TextBox 55"/>
          <p:cNvSpPr txBox="1"/>
          <p:nvPr/>
        </p:nvSpPr>
        <p:spPr>
          <a:xfrm>
            <a:off x="6045136" y="6627495"/>
            <a:ext cx="101727" cy="182880"/>
          </a:xfrm>
          <a:prstGeom prst="rect">
            <a:avLst/>
          </a:prstGeom>
          <a:noFill/>
          <a:ln>
            <a:noFill/>
          </a:ln>
        </p:spPr>
        <p:txBody>
          <a:bodyPr wrap="none" lIns="0" tIns="0" rIns="0" bIns="0" anchor="t" anchorCtr="0">
            <a:spAutoFit/>
          </a:bodyPr>
          <a:lstStyle/>
          <a:p>
            <a:pPr algn="ctr"/>
            <a:r>
              <a:rPr lang="zh-CN" sz="900" dirty="0">
                <a:solidFill>
                  <a:srgbClr val="8A8A8A"/>
                </a:solidFill>
                <a:latin typeface="Calibri"/>
                <a:ea typeface="Microsoft YaHei"/>
                <a:cs typeface="Calibri"/>
              </a:rPr>
              <a:t>11</a:t>
            </a:r>
          </a:p>
        </p:txBody>
      </p:sp>
      <p:sp>
        <p:nvSpPr>
          <p:cNvPr id="56" name="TextBox 56"/>
          <p:cNvSpPr txBox="1"/>
          <p:nvPr/>
        </p:nvSpPr>
        <p:spPr>
          <a:xfrm>
            <a:off x="10189559" y="6627495"/>
            <a:ext cx="1251871" cy="182880"/>
          </a:xfrm>
          <a:prstGeom prst="rect">
            <a:avLst/>
          </a:prstGeom>
          <a:noFill/>
          <a:ln>
            <a:noFill/>
          </a:ln>
        </p:spPr>
        <p:txBody>
          <a:bodyPr wrap="none" lIns="0" tIns="0" rIns="0" bIns="0" anchor="t" anchorCtr="0">
            <a:spAutoFit/>
          </a:bodyPr>
          <a:lstStyle/>
          <a:p>
            <a:pPr algn="r"/>
            <a:r>
              <a:rPr lang="zh-CN" sz="900" dirty="0">
                <a:solidFill>
                  <a:srgbClr val="8A8A8A"/>
                </a:solidFill>
                <a:latin typeface="Calibri"/>
                <a:ea typeface="Microsoft YaHei"/>
                <a:cs typeface="Calibri"/>
              </a:rPr>
              <a:t>CON BASE 2018–2024</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21126"/>
            <a:ext cx="12192000" cy="6858000"/>
          </a:xfrm>
          <a:prstGeom prst="rect">
            <a:avLst/>
          </a:prstGeom>
          <a:solidFill>
            <a:srgbClr val="F8F7F4"/>
          </a:solidFill>
          <a:ln>
            <a:noFill/>
          </a:ln>
        </p:spPr>
        <p:txBody>
          <a:bodyPr/>
          <a:lstStyle/>
          <a:p>
            <a:endParaRPr lang="en-US"/>
          </a:p>
        </p:txBody>
      </p:sp>
      <p:sp>
        <p:nvSpPr>
          <p:cNvPr id="3" name="Rectangle 3"/>
          <p:cNvSpPr/>
          <p:nvPr/>
        </p:nvSpPr>
        <p:spPr>
          <a:xfrm>
            <a:off x="0" y="0"/>
            <a:ext cx="57150" cy="6858000"/>
          </a:xfrm>
          <a:prstGeom prst="rect">
            <a:avLst/>
          </a:prstGeom>
          <a:solidFill>
            <a:srgbClr val="D4921E"/>
          </a:solidFill>
          <a:ln>
            <a:noFill/>
          </a:ln>
        </p:spPr>
        <p:txBody>
          <a:bodyPr/>
          <a:lstStyle/>
          <a:p>
            <a:endParaRPr lang="en-US"/>
          </a:p>
        </p:txBody>
      </p:sp>
      <p:sp>
        <p:nvSpPr>
          <p:cNvPr id="4" name="TextBox 4"/>
          <p:cNvSpPr txBox="1"/>
          <p:nvPr/>
        </p:nvSpPr>
        <p:spPr>
          <a:xfrm>
            <a:off x="748665" y="381952"/>
            <a:ext cx="2739859" cy="213360"/>
          </a:xfrm>
          <a:prstGeom prst="rect">
            <a:avLst/>
          </a:prstGeom>
          <a:noFill/>
          <a:ln>
            <a:noFill/>
          </a:ln>
        </p:spPr>
        <p:txBody>
          <a:bodyPr wrap="none" lIns="0" tIns="0" rIns="0" bIns="0" anchor="t" anchorCtr="0">
            <a:spAutoFit/>
          </a:bodyPr>
          <a:lstStyle/>
          <a:p>
            <a:pPr algn="l"/>
            <a:r>
              <a:rPr lang="zh-CN" sz="1050" b="1" dirty="0">
                <a:solidFill>
                  <a:srgbClr val="D4921E"/>
                </a:solidFill>
                <a:latin typeface="Calibri"/>
                <a:ea typeface="Microsoft YaHei"/>
                <a:cs typeface="Calibri"/>
              </a:rPr>
              <a:t>BLOQUE 4 · LA VOZ DE LOS ACTORES</a:t>
            </a:r>
          </a:p>
        </p:txBody>
      </p:sp>
      <p:sp>
        <p:nvSpPr>
          <p:cNvPr id="5" name="TextBox 5"/>
          <p:cNvSpPr txBox="1"/>
          <p:nvPr/>
        </p:nvSpPr>
        <p:spPr>
          <a:xfrm>
            <a:off x="729615" y="620078"/>
            <a:ext cx="11307425" cy="518160"/>
          </a:xfrm>
          <a:prstGeom prst="rect">
            <a:avLst/>
          </a:prstGeom>
          <a:noFill/>
          <a:ln>
            <a:noFill/>
          </a:ln>
        </p:spPr>
        <p:txBody>
          <a:bodyPr wrap="none" lIns="0" tIns="0" rIns="0" bIns="0" anchor="t" anchorCtr="0">
            <a:spAutoFit/>
          </a:bodyPr>
          <a:lstStyle/>
          <a:p>
            <a:pPr algn="l"/>
            <a:r>
              <a:rPr lang="zh-CN" sz="2550" b="1" dirty="0">
                <a:solidFill>
                  <a:srgbClr val="1A4F8C"/>
                </a:solidFill>
                <a:latin typeface="Georgia"/>
                <a:ea typeface="SimSun"/>
                <a:cs typeface="Georgia"/>
              </a:rPr>
              <a:t>Coordinadores y técnicos distritales: del control al diálogo</a:t>
            </a:r>
          </a:p>
        </p:txBody>
      </p:sp>
      <p:sp>
        <p:nvSpPr>
          <p:cNvPr id="6" name="Rectangle 6"/>
          <p:cNvSpPr/>
          <p:nvPr/>
        </p:nvSpPr>
        <p:spPr>
          <a:xfrm>
            <a:off x="762000" y="1009650"/>
            <a:ext cx="2552700" cy="266700"/>
          </a:xfrm>
          <a:prstGeom prst="roundRect">
            <a:avLst>
              <a:gd name="adj" fmla="val 50000"/>
            </a:avLst>
          </a:prstGeom>
          <a:solidFill>
            <a:srgbClr val="D4921E"/>
          </a:solidFill>
          <a:ln>
            <a:noFill/>
          </a:ln>
        </p:spPr>
        <p:txBody>
          <a:bodyPr/>
          <a:lstStyle/>
          <a:p>
            <a:endParaRPr lang="en-US"/>
          </a:p>
        </p:txBody>
      </p:sp>
      <p:grpSp>
        <p:nvGrpSpPr>
          <p:cNvPr id="9" name="Group 9"/>
          <p:cNvGrpSpPr/>
          <p:nvPr/>
        </p:nvGrpSpPr>
        <p:grpSpPr>
          <a:xfrm>
            <a:off x="852488" y="1071562"/>
            <a:ext cx="142875" cy="145283"/>
            <a:chOff x="852488" y="1071562"/>
            <a:chExt cx="142875" cy="145283"/>
          </a:xfrm>
        </p:grpSpPr>
        <p:sp>
          <p:nvSpPr>
            <p:cNvPr id="7" name="Freeform 7"/>
            <p:cNvSpPr/>
            <p:nvPr/>
          </p:nvSpPr>
          <p:spPr>
            <a:xfrm>
              <a:off x="902494" y="1071562"/>
              <a:ext cx="92869" cy="92880"/>
            </a:xfrm>
            <a:custGeom>
              <a:avLst/>
              <a:gdLst/>
              <a:ahLst/>
              <a:cxnLst/>
              <a:rect l="l" t="t" r="r" b="b"/>
              <a:pathLst>
                <a:path w="92869" h="92880">
                  <a:moveTo>
                    <a:pt x="85018" y="92833"/>
                  </a:moveTo>
                  <a:lnTo>
                    <a:pt x="84703" y="92790"/>
                  </a:lnTo>
                  <a:cubicBezTo>
                    <a:pt x="84455" y="92774"/>
                    <a:pt x="84210" y="92726"/>
                    <a:pt x="83975" y="92647"/>
                  </a:cubicBezTo>
                  <a:lnTo>
                    <a:pt x="83653" y="92562"/>
                  </a:lnTo>
                  <a:lnTo>
                    <a:pt x="83310" y="92440"/>
                  </a:lnTo>
                  <a:lnTo>
                    <a:pt x="82989" y="92326"/>
                  </a:lnTo>
                  <a:lnTo>
                    <a:pt x="82682" y="92183"/>
                  </a:lnTo>
                  <a:lnTo>
                    <a:pt x="82360" y="92026"/>
                  </a:lnTo>
                  <a:lnTo>
                    <a:pt x="82075" y="91854"/>
                  </a:lnTo>
                  <a:lnTo>
                    <a:pt x="81760" y="91669"/>
                  </a:lnTo>
                  <a:lnTo>
                    <a:pt x="81453" y="91440"/>
                  </a:lnTo>
                  <a:lnTo>
                    <a:pt x="81196" y="91247"/>
                  </a:lnTo>
                  <a:cubicBezTo>
                    <a:pt x="81014" y="91099"/>
                    <a:pt x="80840" y="90941"/>
                    <a:pt x="80674" y="90776"/>
                  </a:cubicBezTo>
                  <a:lnTo>
                    <a:pt x="61336" y="71438"/>
                  </a:lnTo>
                  <a:lnTo>
                    <a:pt x="14288" y="71438"/>
                  </a:lnTo>
                  <a:cubicBezTo>
                    <a:pt x="6397" y="71438"/>
                    <a:pt x="0" y="65041"/>
                    <a:pt x="0" y="57150"/>
                  </a:cubicBezTo>
                  <a:lnTo>
                    <a:pt x="0" y="14288"/>
                  </a:lnTo>
                  <a:cubicBezTo>
                    <a:pt x="0" y="6397"/>
                    <a:pt x="6397" y="0"/>
                    <a:pt x="14288" y="0"/>
                  </a:cubicBezTo>
                  <a:lnTo>
                    <a:pt x="78581" y="0"/>
                  </a:lnTo>
                  <a:cubicBezTo>
                    <a:pt x="86472" y="0"/>
                    <a:pt x="92869" y="6397"/>
                    <a:pt x="92869" y="14288"/>
                  </a:cubicBezTo>
                  <a:lnTo>
                    <a:pt x="92869" y="85725"/>
                  </a:lnTo>
                  <a:cubicBezTo>
                    <a:pt x="92869" y="86664"/>
                    <a:pt x="92685" y="87594"/>
                    <a:pt x="92326" y="88461"/>
                  </a:cubicBezTo>
                  <a:lnTo>
                    <a:pt x="92183" y="88768"/>
                  </a:lnTo>
                  <a:lnTo>
                    <a:pt x="92026" y="89090"/>
                  </a:lnTo>
                  <a:lnTo>
                    <a:pt x="91854" y="89375"/>
                  </a:lnTo>
                  <a:lnTo>
                    <a:pt x="91669" y="89690"/>
                  </a:lnTo>
                  <a:lnTo>
                    <a:pt x="91440" y="89997"/>
                  </a:lnTo>
                  <a:lnTo>
                    <a:pt x="91247" y="90254"/>
                  </a:lnTo>
                  <a:cubicBezTo>
                    <a:pt x="90199" y="91533"/>
                    <a:pt x="88740" y="92410"/>
                    <a:pt x="87118" y="92733"/>
                  </a:cubicBezTo>
                  <a:lnTo>
                    <a:pt x="86747" y="92790"/>
                  </a:lnTo>
                  <a:lnTo>
                    <a:pt x="86432" y="92833"/>
                  </a:lnTo>
                  <a:cubicBezTo>
                    <a:pt x="85962" y="92880"/>
                    <a:pt x="85488" y="92880"/>
                    <a:pt x="85018" y="92833"/>
                  </a:cubicBezTo>
                </a:path>
              </a:pathLst>
            </a:custGeom>
            <a:solidFill>
              <a:srgbClr val="FFFFFF"/>
            </a:solidFill>
            <a:ln>
              <a:noFill/>
            </a:ln>
          </p:spPr>
          <p:txBody>
            <a:bodyPr/>
            <a:lstStyle/>
            <a:p>
              <a:endParaRPr lang="en-US"/>
            </a:p>
          </p:txBody>
        </p:sp>
        <p:sp>
          <p:nvSpPr>
            <p:cNvPr id="8" name="Freeform 8"/>
            <p:cNvSpPr/>
            <p:nvPr/>
          </p:nvSpPr>
          <p:spPr>
            <a:xfrm>
              <a:off x="852488" y="1121562"/>
              <a:ext cx="92869" cy="95283"/>
            </a:xfrm>
            <a:custGeom>
              <a:avLst/>
              <a:gdLst/>
              <a:ahLst/>
              <a:cxnLst/>
              <a:rect l="l" t="t" r="r" b="b"/>
              <a:pathLst>
                <a:path w="92869" h="95283">
                  <a:moveTo>
                    <a:pt x="35719" y="0"/>
                  </a:moveTo>
                  <a:lnTo>
                    <a:pt x="35719" y="7151"/>
                  </a:lnTo>
                  <a:cubicBezTo>
                    <a:pt x="35719" y="22932"/>
                    <a:pt x="48512" y="35726"/>
                    <a:pt x="64294" y="35726"/>
                  </a:cubicBezTo>
                  <a:lnTo>
                    <a:pt x="92869" y="35726"/>
                  </a:lnTo>
                  <a:lnTo>
                    <a:pt x="92869" y="57157"/>
                  </a:lnTo>
                  <a:cubicBezTo>
                    <a:pt x="92869" y="65048"/>
                    <a:pt x="86472" y="71445"/>
                    <a:pt x="78581" y="71445"/>
                  </a:cubicBezTo>
                  <a:lnTo>
                    <a:pt x="31533" y="71445"/>
                  </a:lnTo>
                  <a:lnTo>
                    <a:pt x="12194" y="90783"/>
                  </a:lnTo>
                  <a:cubicBezTo>
                    <a:pt x="7694" y="95283"/>
                    <a:pt x="0" y="92097"/>
                    <a:pt x="0" y="85732"/>
                  </a:cubicBezTo>
                  <a:lnTo>
                    <a:pt x="0" y="14295"/>
                  </a:lnTo>
                  <a:cubicBezTo>
                    <a:pt x="0" y="6404"/>
                    <a:pt x="6397" y="7"/>
                    <a:pt x="14288" y="7"/>
                  </a:cubicBezTo>
                  <a:close/>
                </a:path>
              </a:pathLst>
            </a:custGeom>
            <a:solidFill>
              <a:srgbClr val="FFFFFF"/>
            </a:solidFill>
            <a:ln>
              <a:noFill/>
            </a:ln>
          </p:spPr>
          <p:txBody>
            <a:bodyPr/>
            <a:lstStyle/>
            <a:p>
              <a:endParaRPr lang="en-US"/>
            </a:p>
          </p:txBody>
        </p:sp>
      </p:grpSp>
      <p:sp>
        <p:nvSpPr>
          <p:cNvPr id="10" name="TextBox 10"/>
          <p:cNvSpPr txBox="1"/>
          <p:nvPr/>
        </p:nvSpPr>
        <p:spPr>
          <a:xfrm>
            <a:off x="1159247" y="1077278"/>
            <a:ext cx="1910605" cy="213360"/>
          </a:xfrm>
          <a:prstGeom prst="rect">
            <a:avLst/>
          </a:prstGeom>
          <a:noFill/>
          <a:ln>
            <a:noFill/>
          </a:ln>
        </p:spPr>
        <p:txBody>
          <a:bodyPr wrap="none" lIns="0" tIns="0" rIns="0" bIns="0" anchor="t" anchorCtr="0">
            <a:spAutoFit/>
          </a:bodyPr>
          <a:lstStyle/>
          <a:p>
            <a:pPr algn="ctr"/>
            <a:r>
              <a:rPr lang="zh-CN" sz="1050" b="1" dirty="0">
                <a:solidFill>
                  <a:srgbClr val="FFFFFF"/>
                </a:solidFill>
                <a:latin typeface="Calibri"/>
                <a:ea typeface="Microsoft YaHei"/>
                <a:cs typeface="Calibri"/>
              </a:rPr>
              <a:t>Voz técnicos distritales</a:t>
            </a:r>
          </a:p>
        </p:txBody>
      </p:sp>
      <p:sp>
        <p:nvSpPr>
          <p:cNvPr id="11" name="Rectangle 11"/>
          <p:cNvSpPr/>
          <p:nvPr/>
        </p:nvSpPr>
        <p:spPr>
          <a:xfrm>
            <a:off x="762000" y="1409700"/>
            <a:ext cx="10668000" cy="1143000"/>
          </a:xfrm>
          <a:prstGeom prst="roundRect">
            <a:avLst>
              <a:gd name="adj" fmla="val 8333"/>
            </a:avLst>
          </a:prstGeom>
          <a:solidFill>
            <a:srgbClr val="FDF6EC"/>
          </a:solidFill>
          <a:ln>
            <a:noFill/>
          </a:ln>
        </p:spPr>
        <p:txBody>
          <a:bodyPr/>
          <a:lstStyle/>
          <a:p>
            <a:endParaRPr lang="en-US"/>
          </a:p>
        </p:txBody>
      </p:sp>
      <p:sp>
        <p:nvSpPr>
          <p:cNvPr id="12" name="Rectangle 12"/>
          <p:cNvSpPr/>
          <p:nvPr/>
        </p:nvSpPr>
        <p:spPr>
          <a:xfrm>
            <a:off x="762000" y="1409700"/>
            <a:ext cx="57150" cy="1143000"/>
          </a:xfrm>
          <a:prstGeom prst="roundRect">
            <a:avLst>
              <a:gd name="adj" fmla="val 50000"/>
            </a:avLst>
          </a:prstGeom>
          <a:solidFill>
            <a:srgbClr val="D4921E"/>
          </a:solidFill>
          <a:ln>
            <a:noFill/>
          </a:ln>
        </p:spPr>
        <p:txBody>
          <a:bodyPr/>
          <a:lstStyle/>
          <a:p>
            <a:endParaRPr lang="en-US"/>
          </a:p>
        </p:txBody>
      </p:sp>
      <p:grpSp>
        <p:nvGrpSpPr>
          <p:cNvPr id="15" name="Group 15"/>
          <p:cNvGrpSpPr/>
          <p:nvPr/>
        </p:nvGrpSpPr>
        <p:grpSpPr>
          <a:xfrm>
            <a:off x="1022350" y="1625600"/>
            <a:ext cx="203200" cy="178558"/>
            <a:chOff x="1022350" y="1625600"/>
            <a:chExt cx="203200" cy="178558"/>
          </a:xfrm>
        </p:grpSpPr>
        <p:sp>
          <p:nvSpPr>
            <p:cNvPr id="13" name="Freeform 13"/>
            <p:cNvSpPr/>
            <p:nvPr/>
          </p:nvSpPr>
          <p:spPr>
            <a:xfrm>
              <a:off x="1022350" y="1625600"/>
              <a:ext cx="88900" cy="178558"/>
            </a:xfrm>
            <a:custGeom>
              <a:avLst/>
              <a:gdLst/>
              <a:ahLst/>
              <a:cxnLst/>
              <a:rect l="l" t="t" r="r" b="b"/>
              <a:pathLst>
                <a:path w="88900" h="178558">
                  <a:moveTo>
                    <a:pt x="63500" y="0"/>
                  </a:moveTo>
                  <a:cubicBezTo>
                    <a:pt x="77528" y="0"/>
                    <a:pt x="88900" y="11372"/>
                    <a:pt x="88900" y="25400"/>
                  </a:cubicBezTo>
                  <a:lnTo>
                    <a:pt x="88900" y="101600"/>
                  </a:lnTo>
                  <a:cubicBezTo>
                    <a:pt x="88900" y="141351"/>
                    <a:pt x="67945" y="167551"/>
                    <a:pt x="28486" y="177419"/>
                  </a:cubicBezTo>
                  <a:cubicBezTo>
                    <a:pt x="24072" y="178558"/>
                    <a:pt x="19386" y="177244"/>
                    <a:pt x="16207" y="173976"/>
                  </a:cubicBezTo>
                  <a:cubicBezTo>
                    <a:pt x="13029" y="170708"/>
                    <a:pt x="11846" y="165987"/>
                    <a:pt x="13108" y="161606"/>
                  </a:cubicBezTo>
                  <a:cubicBezTo>
                    <a:pt x="14371" y="157225"/>
                    <a:pt x="17884" y="153857"/>
                    <a:pt x="22314" y="152781"/>
                  </a:cubicBezTo>
                  <a:cubicBezTo>
                    <a:pt x="50597" y="145707"/>
                    <a:pt x="63500" y="129578"/>
                    <a:pt x="63500" y="101600"/>
                  </a:cubicBezTo>
                  <a:lnTo>
                    <a:pt x="63500" y="88900"/>
                  </a:lnTo>
                  <a:lnTo>
                    <a:pt x="25400" y="88900"/>
                  </a:lnTo>
                  <a:cubicBezTo>
                    <a:pt x="12108" y="88904"/>
                    <a:pt x="1060" y="78660"/>
                    <a:pt x="64" y="65405"/>
                  </a:cubicBezTo>
                  <a:lnTo>
                    <a:pt x="0" y="63500"/>
                  </a:lnTo>
                  <a:lnTo>
                    <a:pt x="0" y="25400"/>
                  </a:lnTo>
                  <a:cubicBezTo>
                    <a:pt x="0" y="11372"/>
                    <a:pt x="11372" y="0"/>
                    <a:pt x="25400" y="0"/>
                  </a:cubicBezTo>
                  <a:close/>
                </a:path>
              </a:pathLst>
            </a:custGeom>
            <a:solidFill>
              <a:srgbClr val="D4921E"/>
            </a:solidFill>
            <a:ln>
              <a:noFill/>
            </a:ln>
          </p:spPr>
          <p:txBody>
            <a:bodyPr/>
            <a:lstStyle/>
            <a:p>
              <a:endParaRPr lang="en-US"/>
            </a:p>
          </p:txBody>
        </p:sp>
        <p:sp>
          <p:nvSpPr>
            <p:cNvPr id="14" name="Freeform 14"/>
            <p:cNvSpPr/>
            <p:nvPr/>
          </p:nvSpPr>
          <p:spPr>
            <a:xfrm>
              <a:off x="1136650" y="1625600"/>
              <a:ext cx="88900" cy="178558"/>
            </a:xfrm>
            <a:custGeom>
              <a:avLst/>
              <a:gdLst/>
              <a:ahLst/>
              <a:cxnLst/>
              <a:rect l="l" t="t" r="r" b="b"/>
              <a:pathLst>
                <a:path w="88900" h="178558">
                  <a:moveTo>
                    <a:pt x="63500" y="0"/>
                  </a:moveTo>
                  <a:cubicBezTo>
                    <a:pt x="77528" y="0"/>
                    <a:pt x="88900" y="11372"/>
                    <a:pt x="88900" y="25400"/>
                  </a:cubicBezTo>
                  <a:lnTo>
                    <a:pt x="88900" y="101600"/>
                  </a:lnTo>
                  <a:cubicBezTo>
                    <a:pt x="88900" y="141351"/>
                    <a:pt x="67945" y="167551"/>
                    <a:pt x="28486" y="177419"/>
                  </a:cubicBezTo>
                  <a:cubicBezTo>
                    <a:pt x="24072" y="178558"/>
                    <a:pt x="19386" y="177244"/>
                    <a:pt x="16207" y="173976"/>
                  </a:cubicBezTo>
                  <a:cubicBezTo>
                    <a:pt x="13029" y="170708"/>
                    <a:pt x="11846" y="165987"/>
                    <a:pt x="13108" y="161606"/>
                  </a:cubicBezTo>
                  <a:cubicBezTo>
                    <a:pt x="14371" y="157225"/>
                    <a:pt x="17884" y="153857"/>
                    <a:pt x="22314" y="152781"/>
                  </a:cubicBezTo>
                  <a:cubicBezTo>
                    <a:pt x="50597" y="145707"/>
                    <a:pt x="63500" y="129578"/>
                    <a:pt x="63500" y="101600"/>
                  </a:cubicBezTo>
                  <a:lnTo>
                    <a:pt x="63500" y="88900"/>
                  </a:lnTo>
                  <a:lnTo>
                    <a:pt x="25400" y="88900"/>
                  </a:lnTo>
                  <a:cubicBezTo>
                    <a:pt x="12108" y="88904"/>
                    <a:pt x="1060" y="78660"/>
                    <a:pt x="64" y="65405"/>
                  </a:cubicBezTo>
                  <a:lnTo>
                    <a:pt x="0" y="63500"/>
                  </a:lnTo>
                  <a:lnTo>
                    <a:pt x="0" y="25400"/>
                  </a:lnTo>
                  <a:cubicBezTo>
                    <a:pt x="0" y="11372"/>
                    <a:pt x="11372" y="0"/>
                    <a:pt x="25400" y="0"/>
                  </a:cubicBezTo>
                  <a:close/>
                </a:path>
              </a:pathLst>
            </a:custGeom>
            <a:solidFill>
              <a:srgbClr val="D4921E"/>
            </a:solidFill>
            <a:ln>
              <a:noFill/>
            </a:ln>
          </p:spPr>
          <p:txBody>
            <a:bodyPr/>
            <a:lstStyle/>
            <a:p>
              <a:endParaRPr lang="en-US"/>
            </a:p>
          </p:txBody>
        </p:sp>
      </p:grpSp>
      <p:sp>
        <p:nvSpPr>
          <p:cNvPr id="16" name="TextBox 16"/>
          <p:cNvSpPr txBox="1"/>
          <p:nvPr/>
        </p:nvSpPr>
        <p:spPr>
          <a:xfrm>
            <a:off x="1407795" y="1536382"/>
            <a:ext cx="5994178" cy="335280"/>
          </a:xfrm>
          <a:prstGeom prst="rect">
            <a:avLst/>
          </a:prstGeom>
          <a:noFill/>
          <a:ln>
            <a:noFill/>
          </a:ln>
        </p:spPr>
        <p:txBody>
          <a:bodyPr wrap="none" lIns="0" tIns="0" rIns="0" bIns="0" anchor="t" anchorCtr="0">
            <a:spAutoFit/>
          </a:bodyPr>
          <a:lstStyle/>
          <a:p>
            <a:pPr algn="l"/>
            <a:r>
              <a:rPr lang="zh-CN" sz="1650" i="1" dirty="0">
                <a:solidFill>
                  <a:srgbClr val="2C2C2C"/>
                </a:solidFill>
                <a:latin typeface="Georgia"/>
                <a:ea typeface="SimSun"/>
                <a:cs typeface="Georgia"/>
              </a:rPr>
              <a:t>"Pasamos de fiscalizar a construir con el docente.</a:t>
            </a:r>
          </a:p>
        </p:txBody>
      </p:sp>
      <p:sp>
        <p:nvSpPr>
          <p:cNvPr id="17" name="TextBox 17"/>
          <p:cNvSpPr txBox="1"/>
          <p:nvPr/>
        </p:nvSpPr>
        <p:spPr>
          <a:xfrm>
            <a:off x="1407795" y="1822132"/>
            <a:ext cx="2584041" cy="253916"/>
          </a:xfrm>
          <a:prstGeom prst="rect">
            <a:avLst/>
          </a:prstGeom>
          <a:noFill/>
          <a:ln>
            <a:noFill/>
          </a:ln>
        </p:spPr>
        <p:txBody>
          <a:bodyPr wrap="none" lIns="0" tIns="0" rIns="0" bIns="0" anchor="t" anchorCtr="0">
            <a:spAutoFit/>
          </a:bodyPr>
          <a:lstStyle/>
          <a:p>
            <a:pPr algn="l"/>
            <a:r>
              <a:rPr lang="zh-CN" sz="1650" i="1" dirty="0">
                <a:solidFill>
                  <a:srgbClr val="2C2C2C"/>
                </a:solidFill>
                <a:latin typeface="Georgia"/>
                <a:ea typeface="SimSun"/>
                <a:cs typeface="Georgia"/>
              </a:rPr>
              <a:t>Eso marca una diferencia</a:t>
            </a:r>
            <a:r>
              <a:rPr lang="en-US" altLang="zh-CN" sz="1650" i="1" dirty="0">
                <a:solidFill>
                  <a:srgbClr val="2C2C2C"/>
                </a:solidFill>
                <a:latin typeface="Georgia"/>
                <a:ea typeface="SimSun"/>
                <a:cs typeface="Georgia"/>
              </a:rPr>
              <a:t>”.</a:t>
            </a:r>
            <a:endParaRPr lang="zh-CN" sz="1650" i="1" dirty="0">
              <a:solidFill>
                <a:srgbClr val="2C2C2C"/>
              </a:solidFill>
              <a:latin typeface="Georgia"/>
              <a:ea typeface="SimSun"/>
              <a:cs typeface="Georgia"/>
            </a:endParaRPr>
          </a:p>
        </p:txBody>
      </p:sp>
      <p:sp>
        <p:nvSpPr>
          <p:cNvPr id="18" name="TextBox 18"/>
          <p:cNvSpPr txBox="1"/>
          <p:nvPr/>
        </p:nvSpPr>
        <p:spPr>
          <a:xfrm>
            <a:off x="1414462" y="2221706"/>
            <a:ext cx="3980140" cy="228600"/>
          </a:xfrm>
          <a:prstGeom prst="rect">
            <a:avLst/>
          </a:prstGeom>
          <a:noFill/>
          <a:ln>
            <a:noFill/>
          </a:ln>
        </p:spPr>
        <p:txBody>
          <a:bodyPr wrap="none" lIns="0" tIns="0" rIns="0" bIns="0" anchor="t" anchorCtr="0">
            <a:spAutoFit/>
          </a:bodyPr>
          <a:lstStyle/>
          <a:p>
            <a:pPr algn="l"/>
            <a:r>
              <a:rPr lang="zh-CN" sz="1125" dirty="0">
                <a:solidFill>
                  <a:srgbClr val="5A5A5A"/>
                </a:solidFill>
                <a:latin typeface="Calibri"/>
                <a:ea typeface="Microsoft YaHei"/>
                <a:cs typeface="Calibri"/>
              </a:rPr>
              <a:t>— Funcionaria MINERD, comunicación personal 2024</a:t>
            </a:r>
          </a:p>
        </p:txBody>
      </p:sp>
      <p:sp>
        <p:nvSpPr>
          <p:cNvPr id="19" name="Rectangle 19"/>
          <p:cNvSpPr/>
          <p:nvPr/>
        </p:nvSpPr>
        <p:spPr>
          <a:xfrm>
            <a:off x="762000" y="2547450"/>
            <a:ext cx="5095875" cy="1047750"/>
          </a:xfrm>
          <a:prstGeom prst="roundRect">
            <a:avLst>
              <a:gd name="adj" fmla="val 9091"/>
            </a:avLst>
          </a:prstGeom>
          <a:solidFill>
            <a:srgbClr val="FFFFFF"/>
          </a:solidFill>
          <a:ln>
            <a:noFill/>
          </a:ln>
        </p:spPr>
        <p:txBody>
          <a:bodyPr/>
          <a:lstStyle/>
          <a:p>
            <a:endParaRPr lang="en-US"/>
          </a:p>
        </p:txBody>
      </p:sp>
      <p:sp>
        <p:nvSpPr>
          <p:cNvPr id="20" name="Rectangle 20"/>
          <p:cNvSpPr/>
          <p:nvPr/>
        </p:nvSpPr>
        <p:spPr>
          <a:xfrm>
            <a:off x="762000" y="2547450"/>
            <a:ext cx="5095875" cy="1047750"/>
          </a:xfrm>
          <a:prstGeom prst="roundRect">
            <a:avLst>
              <a:gd name="adj" fmla="val 9091"/>
            </a:avLst>
          </a:prstGeom>
          <a:noFill/>
          <a:ln w="9525">
            <a:solidFill>
              <a:srgbClr val="DDD9D4"/>
            </a:solidFill>
          </a:ln>
        </p:spPr>
        <p:txBody>
          <a:bodyPr/>
          <a:lstStyle/>
          <a:p>
            <a:endParaRPr lang="en-US"/>
          </a:p>
        </p:txBody>
      </p:sp>
      <p:sp>
        <p:nvSpPr>
          <p:cNvPr id="21" name="Rectangle 21"/>
          <p:cNvSpPr/>
          <p:nvPr/>
        </p:nvSpPr>
        <p:spPr>
          <a:xfrm>
            <a:off x="762000" y="2547450"/>
            <a:ext cx="47625" cy="1047750"/>
          </a:xfrm>
          <a:prstGeom prst="roundRect">
            <a:avLst>
              <a:gd name="adj" fmla="val 40000"/>
            </a:avLst>
          </a:prstGeom>
          <a:solidFill>
            <a:srgbClr val="D4921E"/>
          </a:solidFill>
          <a:ln>
            <a:noFill/>
          </a:ln>
        </p:spPr>
        <p:txBody>
          <a:bodyPr/>
          <a:lstStyle/>
          <a:p>
            <a:endParaRPr lang="en-US"/>
          </a:p>
        </p:txBody>
      </p:sp>
      <p:grpSp>
        <p:nvGrpSpPr>
          <p:cNvPr id="24" name="Group 24"/>
          <p:cNvGrpSpPr/>
          <p:nvPr/>
        </p:nvGrpSpPr>
        <p:grpSpPr>
          <a:xfrm>
            <a:off x="1008062" y="2741125"/>
            <a:ext cx="155575" cy="222250"/>
            <a:chOff x="1008062" y="2898775"/>
            <a:chExt cx="155575" cy="222250"/>
          </a:xfrm>
        </p:grpSpPr>
        <p:sp>
          <p:nvSpPr>
            <p:cNvPr id="22" name="Freeform 22"/>
            <p:cNvSpPr/>
            <p:nvPr/>
          </p:nvSpPr>
          <p:spPr>
            <a:xfrm>
              <a:off x="1030288" y="2898775"/>
              <a:ext cx="111125" cy="111125"/>
            </a:xfrm>
            <a:custGeom>
              <a:avLst/>
              <a:gdLst/>
              <a:ahLst/>
              <a:cxnLst/>
              <a:rect l="l" t="t" r="r" b="b"/>
              <a:pathLst>
                <a:path w="111125" h="111125">
                  <a:moveTo>
                    <a:pt x="55562" y="0"/>
                  </a:moveTo>
                  <a:cubicBezTo>
                    <a:pt x="86249" y="0"/>
                    <a:pt x="111125" y="24876"/>
                    <a:pt x="111125" y="55563"/>
                  </a:cubicBezTo>
                  <a:cubicBezTo>
                    <a:pt x="111125" y="86249"/>
                    <a:pt x="86249" y="111125"/>
                    <a:pt x="55562" y="111125"/>
                  </a:cubicBezTo>
                  <a:cubicBezTo>
                    <a:pt x="24876" y="111125"/>
                    <a:pt x="0" y="86249"/>
                    <a:pt x="0" y="55563"/>
                  </a:cubicBezTo>
                  <a:lnTo>
                    <a:pt x="56" y="53151"/>
                  </a:lnTo>
                  <a:cubicBezTo>
                    <a:pt x="1347" y="23432"/>
                    <a:pt x="25815" y="2"/>
                    <a:pt x="55562" y="0"/>
                  </a:cubicBezTo>
                  <a:close/>
                </a:path>
              </a:pathLst>
            </a:custGeom>
            <a:solidFill>
              <a:srgbClr val="D4921E"/>
            </a:solidFill>
            <a:ln>
              <a:noFill/>
            </a:ln>
          </p:spPr>
          <p:txBody>
            <a:bodyPr/>
            <a:lstStyle/>
            <a:p>
              <a:endParaRPr lang="en-US"/>
            </a:p>
          </p:txBody>
        </p:sp>
        <p:sp>
          <p:nvSpPr>
            <p:cNvPr id="23" name="Freeform 23"/>
            <p:cNvSpPr/>
            <p:nvPr/>
          </p:nvSpPr>
          <p:spPr>
            <a:xfrm>
              <a:off x="1008062" y="3032125"/>
              <a:ext cx="155575" cy="88900"/>
            </a:xfrm>
            <a:custGeom>
              <a:avLst/>
              <a:gdLst/>
              <a:ahLst/>
              <a:cxnLst/>
              <a:rect l="l" t="t" r="r" b="b"/>
              <a:pathLst>
                <a:path w="155575" h="88900">
                  <a:moveTo>
                    <a:pt x="100013" y="0"/>
                  </a:moveTo>
                  <a:cubicBezTo>
                    <a:pt x="130699" y="0"/>
                    <a:pt x="155575" y="24876"/>
                    <a:pt x="155575" y="55563"/>
                  </a:cubicBezTo>
                  <a:lnTo>
                    <a:pt x="155575" y="66675"/>
                  </a:lnTo>
                  <a:cubicBezTo>
                    <a:pt x="155575" y="78950"/>
                    <a:pt x="145625" y="88900"/>
                    <a:pt x="133350" y="88900"/>
                  </a:cubicBezTo>
                  <a:lnTo>
                    <a:pt x="22225" y="88900"/>
                  </a:lnTo>
                  <a:cubicBezTo>
                    <a:pt x="9950" y="88900"/>
                    <a:pt x="0" y="78950"/>
                    <a:pt x="0" y="66675"/>
                  </a:cubicBezTo>
                  <a:lnTo>
                    <a:pt x="0" y="55563"/>
                  </a:lnTo>
                  <a:cubicBezTo>
                    <a:pt x="0" y="24876"/>
                    <a:pt x="24876" y="0"/>
                    <a:pt x="55563" y="0"/>
                  </a:cubicBezTo>
                  <a:lnTo>
                    <a:pt x="100013" y="0"/>
                  </a:lnTo>
                  <a:close/>
                </a:path>
              </a:pathLst>
            </a:custGeom>
            <a:solidFill>
              <a:srgbClr val="D4921E"/>
            </a:solidFill>
            <a:ln>
              <a:noFill/>
            </a:ln>
          </p:spPr>
          <p:txBody>
            <a:bodyPr/>
            <a:lstStyle/>
            <a:p>
              <a:endParaRPr lang="en-US"/>
            </a:p>
          </p:txBody>
        </p:sp>
      </p:grpSp>
      <p:sp>
        <p:nvSpPr>
          <p:cNvPr id="25" name="TextBox 25"/>
          <p:cNvSpPr txBox="1"/>
          <p:nvPr/>
        </p:nvSpPr>
        <p:spPr>
          <a:xfrm>
            <a:off x="1356360" y="2627460"/>
            <a:ext cx="3931768" cy="243840"/>
          </a:xfrm>
          <a:prstGeom prst="rect">
            <a:avLst/>
          </a:prstGeom>
          <a:noFill/>
          <a:ln>
            <a:noFill/>
          </a:ln>
        </p:spPr>
        <p:txBody>
          <a:bodyPr wrap="none" lIns="0" tIns="0" rIns="0" bIns="0" anchor="t" anchorCtr="0">
            <a:spAutoFit/>
          </a:bodyPr>
          <a:lstStyle/>
          <a:p>
            <a:pPr algn="l"/>
            <a:r>
              <a:rPr lang="zh-CN" sz="1200" b="1" dirty="0">
                <a:solidFill>
                  <a:srgbClr val="1A4F8C"/>
                </a:solidFill>
                <a:latin typeface="Calibri"/>
                <a:ea typeface="Microsoft YaHei"/>
                <a:cs typeface="Calibri"/>
              </a:rPr>
              <a:t>El técnico: de inspector a aliado pedagógico</a:t>
            </a:r>
          </a:p>
        </p:txBody>
      </p:sp>
      <p:sp>
        <p:nvSpPr>
          <p:cNvPr id="26" name="TextBox 26"/>
          <p:cNvSpPr txBox="1"/>
          <p:nvPr/>
        </p:nvSpPr>
        <p:spPr>
          <a:xfrm>
            <a:off x="938212" y="2997506"/>
            <a:ext cx="2354812" cy="173124"/>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"Eso cambia la disposición del docente</a:t>
            </a:r>
            <a:r>
              <a:rPr lang="en-US" altLang="zh-CN" sz="1125" dirty="0">
                <a:solidFill>
                  <a:srgbClr val="2C2C2C"/>
                </a:solidFill>
                <a:latin typeface="Calibri"/>
                <a:ea typeface="Microsoft YaHei"/>
                <a:cs typeface="Calibri"/>
              </a:rPr>
              <a:t>”.</a:t>
            </a:r>
            <a:endParaRPr lang="zh-CN" sz="1125" dirty="0">
              <a:solidFill>
                <a:srgbClr val="2C2C2C"/>
              </a:solidFill>
              <a:latin typeface="Calibri"/>
              <a:ea typeface="Microsoft YaHei"/>
              <a:cs typeface="Calibri"/>
            </a:endParaRPr>
          </a:p>
        </p:txBody>
      </p:sp>
      <p:sp>
        <p:nvSpPr>
          <p:cNvPr id="27" name="TextBox 27"/>
          <p:cNvSpPr txBox="1"/>
          <p:nvPr/>
        </p:nvSpPr>
        <p:spPr>
          <a:xfrm>
            <a:off x="938212" y="3188006"/>
            <a:ext cx="3807619"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El cambio de rol transformó la relación entera.</a:t>
            </a:r>
          </a:p>
        </p:txBody>
      </p:sp>
      <p:sp>
        <p:nvSpPr>
          <p:cNvPr id="28" name="Rectangle 28"/>
          <p:cNvSpPr/>
          <p:nvPr/>
        </p:nvSpPr>
        <p:spPr>
          <a:xfrm>
            <a:off x="6048375" y="2547450"/>
            <a:ext cx="5381625" cy="1047750"/>
          </a:xfrm>
          <a:prstGeom prst="roundRect">
            <a:avLst>
              <a:gd name="adj" fmla="val 9091"/>
            </a:avLst>
          </a:prstGeom>
          <a:solidFill>
            <a:srgbClr val="FFFFFF"/>
          </a:solidFill>
          <a:ln>
            <a:noFill/>
          </a:ln>
        </p:spPr>
        <p:txBody>
          <a:bodyPr/>
          <a:lstStyle/>
          <a:p>
            <a:endParaRPr lang="en-US"/>
          </a:p>
        </p:txBody>
      </p:sp>
      <p:sp>
        <p:nvSpPr>
          <p:cNvPr id="29" name="Rectangle 29"/>
          <p:cNvSpPr/>
          <p:nvPr/>
        </p:nvSpPr>
        <p:spPr>
          <a:xfrm>
            <a:off x="6048375" y="2547450"/>
            <a:ext cx="5381625" cy="1047750"/>
          </a:xfrm>
          <a:prstGeom prst="roundRect">
            <a:avLst>
              <a:gd name="adj" fmla="val 9091"/>
            </a:avLst>
          </a:prstGeom>
          <a:noFill/>
          <a:ln w="9525">
            <a:solidFill>
              <a:srgbClr val="DDD9D4"/>
            </a:solidFill>
          </a:ln>
        </p:spPr>
        <p:txBody>
          <a:bodyPr/>
          <a:lstStyle/>
          <a:p>
            <a:endParaRPr lang="en-US"/>
          </a:p>
        </p:txBody>
      </p:sp>
      <p:sp>
        <p:nvSpPr>
          <p:cNvPr id="30" name="Rectangle 30"/>
          <p:cNvSpPr/>
          <p:nvPr/>
        </p:nvSpPr>
        <p:spPr>
          <a:xfrm>
            <a:off x="6048375" y="2547450"/>
            <a:ext cx="47625" cy="1047750"/>
          </a:xfrm>
          <a:prstGeom prst="roundRect">
            <a:avLst>
              <a:gd name="adj" fmla="val 40000"/>
            </a:avLst>
          </a:prstGeom>
          <a:solidFill>
            <a:srgbClr val="D4921E"/>
          </a:solidFill>
          <a:ln>
            <a:noFill/>
          </a:ln>
        </p:spPr>
        <p:txBody>
          <a:bodyPr/>
          <a:lstStyle/>
          <a:p>
            <a:endParaRPr lang="en-US"/>
          </a:p>
        </p:txBody>
      </p:sp>
      <p:sp>
        <p:nvSpPr>
          <p:cNvPr id="31" name="Freeform 31"/>
          <p:cNvSpPr/>
          <p:nvPr/>
        </p:nvSpPr>
        <p:spPr>
          <a:xfrm>
            <a:off x="6283323" y="2741125"/>
            <a:ext cx="177805" cy="222250"/>
          </a:xfrm>
          <a:custGeom>
            <a:avLst/>
            <a:gdLst/>
            <a:ahLst/>
            <a:cxnLst/>
            <a:rect l="l" t="t" r="r" b="b"/>
            <a:pathLst>
              <a:path w="177805" h="222250">
                <a:moveTo>
                  <a:pt x="155544" y="24114"/>
                </a:moveTo>
                <a:cubicBezTo>
                  <a:pt x="168883" y="28814"/>
                  <a:pt x="177805" y="41420"/>
                  <a:pt x="177802" y="55563"/>
                </a:cubicBezTo>
                <a:lnTo>
                  <a:pt x="177802" y="188913"/>
                </a:lnTo>
                <a:cubicBezTo>
                  <a:pt x="177802" y="207324"/>
                  <a:pt x="162877" y="222250"/>
                  <a:pt x="144465" y="222250"/>
                </a:cubicBezTo>
                <a:lnTo>
                  <a:pt x="33340" y="222250"/>
                </a:lnTo>
                <a:cubicBezTo>
                  <a:pt x="14928" y="222250"/>
                  <a:pt x="2" y="207324"/>
                  <a:pt x="2" y="188913"/>
                </a:cubicBezTo>
                <a:lnTo>
                  <a:pt x="2" y="55563"/>
                </a:lnTo>
                <a:cubicBezTo>
                  <a:pt x="0" y="41420"/>
                  <a:pt x="8922" y="28814"/>
                  <a:pt x="22261" y="24114"/>
                </a:cubicBezTo>
                <a:cubicBezTo>
                  <a:pt x="23273" y="47910"/>
                  <a:pt x="42860" y="66679"/>
                  <a:pt x="66677" y="66675"/>
                </a:cubicBezTo>
                <a:lnTo>
                  <a:pt x="111127" y="66675"/>
                </a:lnTo>
                <a:cubicBezTo>
                  <a:pt x="133944" y="66677"/>
                  <a:pt x="153056" y="49404"/>
                  <a:pt x="155355" y="26703"/>
                </a:cubicBezTo>
                <a:close/>
                <a:moveTo>
                  <a:pt x="55565" y="111125"/>
                </a:moveTo>
                <a:cubicBezTo>
                  <a:pt x="49428" y="111125"/>
                  <a:pt x="44452" y="116100"/>
                  <a:pt x="44452" y="122238"/>
                </a:cubicBezTo>
                <a:lnTo>
                  <a:pt x="44452" y="166688"/>
                </a:lnTo>
                <a:cubicBezTo>
                  <a:pt x="44452" y="172825"/>
                  <a:pt x="49428" y="177800"/>
                  <a:pt x="55565" y="177800"/>
                </a:cubicBezTo>
                <a:cubicBezTo>
                  <a:pt x="61702" y="177800"/>
                  <a:pt x="66677" y="172825"/>
                  <a:pt x="66677" y="166688"/>
                </a:cubicBezTo>
                <a:lnTo>
                  <a:pt x="66677" y="122238"/>
                </a:lnTo>
                <a:cubicBezTo>
                  <a:pt x="66677" y="116100"/>
                  <a:pt x="61702" y="111125"/>
                  <a:pt x="55565" y="111125"/>
                </a:cubicBezTo>
                <a:moveTo>
                  <a:pt x="88902" y="144463"/>
                </a:moveTo>
                <a:cubicBezTo>
                  <a:pt x="82765" y="144463"/>
                  <a:pt x="77790" y="149438"/>
                  <a:pt x="77790" y="155575"/>
                </a:cubicBezTo>
                <a:lnTo>
                  <a:pt x="77790" y="166688"/>
                </a:lnTo>
                <a:cubicBezTo>
                  <a:pt x="77790" y="172825"/>
                  <a:pt x="82765" y="177800"/>
                  <a:pt x="88902" y="177800"/>
                </a:cubicBezTo>
                <a:lnTo>
                  <a:pt x="90203" y="177722"/>
                </a:lnTo>
                <a:cubicBezTo>
                  <a:pt x="95798" y="177063"/>
                  <a:pt x="100014" y="172321"/>
                  <a:pt x="100015" y="166688"/>
                </a:cubicBezTo>
                <a:lnTo>
                  <a:pt x="100015" y="155575"/>
                </a:lnTo>
                <a:cubicBezTo>
                  <a:pt x="100015" y="149438"/>
                  <a:pt x="95040" y="144463"/>
                  <a:pt x="88902" y="144463"/>
                </a:cubicBezTo>
                <a:moveTo>
                  <a:pt x="122240" y="133350"/>
                </a:moveTo>
                <a:cubicBezTo>
                  <a:pt x="116103" y="133350"/>
                  <a:pt x="111127" y="138325"/>
                  <a:pt x="111127" y="144463"/>
                </a:cubicBezTo>
                <a:lnTo>
                  <a:pt x="111127" y="166688"/>
                </a:lnTo>
                <a:cubicBezTo>
                  <a:pt x="111127" y="172825"/>
                  <a:pt x="116103" y="177800"/>
                  <a:pt x="122240" y="177800"/>
                </a:cubicBezTo>
                <a:cubicBezTo>
                  <a:pt x="128377" y="177800"/>
                  <a:pt x="133352" y="172825"/>
                  <a:pt x="133352" y="166688"/>
                </a:cubicBezTo>
                <a:lnTo>
                  <a:pt x="133352" y="144463"/>
                </a:lnTo>
                <a:cubicBezTo>
                  <a:pt x="133352" y="138325"/>
                  <a:pt x="128377" y="133350"/>
                  <a:pt x="122240" y="133350"/>
                </a:cubicBezTo>
                <a:moveTo>
                  <a:pt x="111127" y="0"/>
                </a:moveTo>
                <a:cubicBezTo>
                  <a:pt x="123402" y="0"/>
                  <a:pt x="133352" y="9950"/>
                  <a:pt x="133352" y="22225"/>
                </a:cubicBezTo>
                <a:cubicBezTo>
                  <a:pt x="133352" y="34500"/>
                  <a:pt x="123402" y="44450"/>
                  <a:pt x="111127" y="44450"/>
                </a:cubicBezTo>
                <a:lnTo>
                  <a:pt x="66677" y="44450"/>
                </a:lnTo>
                <a:cubicBezTo>
                  <a:pt x="54403" y="44450"/>
                  <a:pt x="44452" y="34500"/>
                  <a:pt x="44452" y="22225"/>
                </a:cubicBezTo>
                <a:cubicBezTo>
                  <a:pt x="44452" y="9950"/>
                  <a:pt x="54403" y="0"/>
                  <a:pt x="66677" y="0"/>
                </a:cubicBezTo>
                <a:close/>
              </a:path>
            </a:pathLst>
          </a:custGeom>
          <a:solidFill>
            <a:srgbClr val="D4921E"/>
          </a:solidFill>
          <a:ln>
            <a:noFill/>
          </a:ln>
        </p:spPr>
        <p:txBody>
          <a:bodyPr/>
          <a:lstStyle/>
          <a:p>
            <a:endParaRPr lang="en-US"/>
          </a:p>
        </p:txBody>
      </p:sp>
      <p:sp>
        <p:nvSpPr>
          <p:cNvPr id="32" name="TextBox 32"/>
          <p:cNvSpPr txBox="1"/>
          <p:nvPr/>
        </p:nvSpPr>
        <p:spPr>
          <a:xfrm>
            <a:off x="6642735" y="2627460"/>
            <a:ext cx="3076061" cy="243840"/>
          </a:xfrm>
          <a:prstGeom prst="rect">
            <a:avLst/>
          </a:prstGeom>
          <a:noFill/>
          <a:ln>
            <a:noFill/>
          </a:ln>
        </p:spPr>
        <p:txBody>
          <a:bodyPr wrap="none" lIns="0" tIns="0" rIns="0" bIns="0" anchor="t" anchorCtr="0">
            <a:spAutoFit/>
          </a:bodyPr>
          <a:lstStyle/>
          <a:p>
            <a:pPr algn="l"/>
            <a:r>
              <a:rPr lang="zh-CN" sz="1200" b="1" dirty="0">
                <a:solidFill>
                  <a:srgbClr val="1A4F8C"/>
                </a:solidFill>
                <a:latin typeface="Calibri"/>
                <a:ea typeface="Microsoft YaHei"/>
                <a:cs typeface="Calibri"/>
              </a:rPr>
              <a:t>Acompañamiento situado en el aula</a:t>
            </a:r>
          </a:p>
        </p:txBody>
      </p:sp>
      <p:sp>
        <p:nvSpPr>
          <p:cNvPr id="33" name="TextBox 33"/>
          <p:cNvSpPr txBox="1"/>
          <p:nvPr/>
        </p:nvSpPr>
        <p:spPr>
          <a:xfrm>
            <a:off x="6224588" y="3015374"/>
            <a:ext cx="3437930"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Observación + retroalimentación + análisis</a:t>
            </a:r>
          </a:p>
        </p:txBody>
      </p:sp>
      <p:sp>
        <p:nvSpPr>
          <p:cNvPr id="34" name="TextBox 34"/>
          <p:cNvSpPr txBox="1"/>
          <p:nvPr/>
        </p:nvSpPr>
        <p:spPr>
          <a:xfrm>
            <a:off x="6224588" y="3205874"/>
            <a:ext cx="4144447"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de planificaciones. Presencia real, no burocrática.</a:t>
            </a:r>
          </a:p>
        </p:txBody>
      </p:sp>
      <p:sp>
        <p:nvSpPr>
          <p:cNvPr id="35" name="Rectangle 35"/>
          <p:cNvSpPr/>
          <p:nvPr/>
        </p:nvSpPr>
        <p:spPr>
          <a:xfrm>
            <a:off x="762000" y="3728550"/>
            <a:ext cx="5095875" cy="1047750"/>
          </a:xfrm>
          <a:prstGeom prst="roundRect">
            <a:avLst>
              <a:gd name="adj" fmla="val 9091"/>
            </a:avLst>
          </a:prstGeom>
          <a:solidFill>
            <a:srgbClr val="FFFFFF"/>
          </a:solidFill>
          <a:ln>
            <a:noFill/>
          </a:ln>
        </p:spPr>
        <p:txBody>
          <a:bodyPr/>
          <a:lstStyle/>
          <a:p>
            <a:endParaRPr lang="en-US"/>
          </a:p>
        </p:txBody>
      </p:sp>
      <p:sp>
        <p:nvSpPr>
          <p:cNvPr id="36" name="Rectangle 36"/>
          <p:cNvSpPr/>
          <p:nvPr/>
        </p:nvSpPr>
        <p:spPr>
          <a:xfrm>
            <a:off x="762000" y="3728550"/>
            <a:ext cx="5095875" cy="1047750"/>
          </a:xfrm>
          <a:prstGeom prst="roundRect">
            <a:avLst>
              <a:gd name="adj" fmla="val 9091"/>
            </a:avLst>
          </a:prstGeom>
          <a:noFill/>
          <a:ln w="9525">
            <a:solidFill>
              <a:srgbClr val="DDD9D4"/>
            </a:solidFill>
          </a:ln>
        </p:spPr>
        <p:txBody>
          <a:bodyPr/>
          <a:lstStyle/>
          <a:p>
            <a:endParaRPr lang="en-US"/>
          </a:p>
        </p:txBody>
      </p:sp>
      <p:sp>
        <p:nvSpPr>
          <p:cNvPr id="37" name="Rectangle 37"/>
          <p:cNvSpPr/>
          <p:nvPr/>
        </p:nvSpPr>
        <p:spPr>
          <a:xfrm>
            <a:off x="762000" y="3728550"/>
            <a:ext cx="47625" cy="1047750"/>
          </a:xfrm>
          <a:prstGeom prst="roundRect">
            <a:avLst>
              <a:gd name="adj" fmla="val 40000"/>
            </a:avLst>
          </a:prstGeom>
          <a:solidFill>
            <a:srgbClr val="C26B4F"/>
          </a:solidFill>
          <a:ln>
            <a:noFill/>
          </a:ln>
        </p:spPr>
        <p:txBody>
          <a:bodyPr/>
          <a:lstStyle/>
          <a:p>
            <a:endParaRPr lang="en-US"/>
          </a:p>
        </p:txBody>
      </p:sp>
      <p:sp>
        <p:nvSpPr>
          <p:cNvPr id="38" name="Freeform 38"/>
          <p:cNvSpPr/>
          <p:nvPr/>
        </p:nvSpPr>
        <p:spPr>
          <a:xfrm>
            <a:off x="962038" y="3918558"/>
            <a:ext cx="247495" cy="214760"/>
          </a:xfrm>
          <a:custGeom>
            <a:avLst/>
            <a:gdLst/>
            <a:ahLst/>
            <a:cxnLst/>
            <a:rect l="l" t="t" r="r" b="b"/>
            <a:pathLst>
              <a:path w="247495" h="214760">
                <a:moveTo>
                  <a:pt x="123812" y="0"/>
                </a:moveTo>
                <a:cubicBezTo>
                  <a:pt x="134425" y="0"/>
                  <a:pt x="144315" y="5190"/>
                  <a:pt x="150371" y="13857"/>
                </a:cubicBezTo>
                <a:lnTo>
                  <a:pt x="151538" y="15635"/>
                </a:lnTo>
                <a:lnTo>
                  <a:pt x="241705" y="166187"/>
                </a:lnTo>
                <a:cubicBezTo>
                  <a:pt x="247275" y="175835"/>
                  <a:pt x="247495" y="187668"/>
                  <a:pt x="242288" y="197516"/>
                </a:cubicBezTo>
                <a:cubicBezTo>
                  <a:pt x="237081" y="207363"/>
                  <a:pt x="227177" y="213843"/>
                  <a:pt x="216068" y="214671"/>
                </a:cubicBezTo>
                <a:lnTo>
                  <a:pt x="213901" y="214760"/>
                </a:lnTo>
                <a:lnTo>
                  <a:pt x="33601" y="214760"/>
                </a:lnTo>
                <a:cubicBezTo>
                  <a:pt x="22481" y="214635"/>
                  <a:pt x="12203" y="208813"/>
                  <a:pt x="6379" y="199339"/>
                </a:cubicBezTo>
                <a:cubicBezTo>
                  <a:pt x="555" y="189866"/>
                  <a:pt x="0" y="178066"/>
                  <a:pt x="4908" y="168088"/>
                </a:cubicBezTo>
                <a:lnTo>
                  <a:pt x="6009" y="166032"/>
                </a:lnTo>
                <a:lnTo>
                  <a:pt x="96131" y="15591"/>
                </a:lnTo>
                <a:cubicBezTo>
                  <a:pt x="101999" y="5914"/>
                  <a:pt x="112495" y="2"/>
                  <a:pt x="123812" y="0"/>
                </a:cubicBezTo>
                <a:close/>
                <a:moveTo>
                  <a:pt x="123923" y="148130"/>
                </a:moveTo>
                <a:lnTo>
                  <a:pt x="122512" y="148207"/>
                </a:lnTo>
                <a:cubicBezTo>
                  <a:pt x="116922" y="148872"/>
                  <a:pt x="112712" y="153613"/>
                  <a:pt x="112712" y="159242"/>
                </a:cubicBezTo>
                <a:cubicBezTo>
                  <a:pt x="112712" y="164872"/>
                  <a:pt x="116922" y="169612"/>
                  <a:pt x="122512" y="170277"/>
                </a:cubicBezTo>
                <a:lnTo>
                  <a:pt x="123812" y="170355"/>
                </a:lnTo>
                <a:lnTo>
                  <a:pt x="125223" y="170277"/>
                </a:lnTo>
                <a:cubicBezTo>
                  <a:pt x="130814" y="169612"/>
                  <a:pt x="135023" y="164872"/>
                  <a:pt x="135023" y="159242"/>
                </a:cubicBezTo>
                <a:cubicBezTo>
                  <a:pt x="135023" y="153613"/>
                  <a:pt x="130814" y="148872"/>
                  <a:pt x="125223" y="148207"/>
                </a:cubicBezTo>
                <a:lnTo>
                  <a:pt x="123923" y="148130"/>
                </a:lnTo>
                <a:close/>
                <a:moveTo>
                  <a:pt x="123812" y="70342"/>
                </a:moveTo>
                <a:cubicBezTo>
                  <a:pt x="118178" y="70343"/>
                  <a:pt x="113437" y="74559"/>
                  <a:pt x="112777" y="80154"/>
                </a:cubicBezTo>
                <a:lnTo>
                  <a:pt x="112700" y="81455"/>
                </a:lnTo>
                <a:lnTo>
                  <a:pt x="112700" y="125905"/>
                </a:lnTo>
                <a:lnTo>
                  <a:pt x="112777" y="127205"/>
                </a:lnTo>
                <a:cubicBezTo>
                  <a:pt x="113442" y="132795"/>
                  <a:pt x="118183" y="137005"/>
                  <a:pt x="123812" y="137005"/>
                </a:cubicBezTo>
                <a:cubicBezTo>
                  <a:pt x="129442" y="137005"/>
                  <a:pt x="134182" y="132795"/>
                  <a:pt x="134847" y="127205"/>
                </a:cubicBezTo>
                <a:lnTo>
                  <a:pt x="134925" y="125905"/>
                </a:lnTo>
                <a:lnTo>
                  <a:pt x="134925" y="81455"/>
                </a:lnTo>
                <a:lnTo>
                  <a:pt x="134847" y="80154"/>
                </a:lnTo>
                <a:cubicBezTo>
                  <a:pt x="134188" y="74559"/>
                  <a:pt x="129446" y="70343"/>
                  <a:pt x="123812" y="70342"/>
                </a:cubicBezTo>
                <a:close/>
              </a:path>
            </a:pathLst>
          </a:custGeom>
          <a:solidFill>
            <a:srgbClr val="C26B4F"/>
          </a:solidFill>
          <a:ln>
            <a:noFill/>
          </a:ln>
        </p:spPr>
        <p:txBody>
          <a:bodyPr/>
          <a:lstStyle/>
          <a:p>
            <a:endParaRPr lang="en-US"/>
          </a:p>
        </p:txBody>
      </p:sp>
      <p:sp>
        <p:nvSpPr>
          <p:cNvPr id="39" name="TextBox 39"/>
          <p:cNvSpPr txBox="1"/>
          <p:nvPr/>
        </p:nvSpPr>
        <p:spPr>
          <a:xfrm>
            <a:off x="1356360" y="3789510"/>
            <a:ext cx="2910440" cy="243840"/>
          </a:xfrm>
          <a:prstGeom prst="rect">
            <a:avLst/>
          </a:prstGeom>
          <a:noFill/>
          <a:ln>
            <a:noFill/>
          </a:ln>
        </p:spPr>
        <p:txBody>
          <a:bodyPr wrap="none" lIns="0" tIns="0" rIns="0" bIns="0" anchor="t" anchorCtr="0">
            <a:spAutoFit/>
          </a:bodyPr>
          <a:lstStyle/>
          <a:p>
            <a:pPr algn="l"/>
            <a:r>
              <a:rPr lang="zh-CN" sz="1200" b="1" dirty="0">
                <a:solidFill>
                  <a:srgbClr val="C26B4F"/>
                </a:solidFill>
                <a:latin typeface="Calibri"/>
                <a:ea typeface="Microsoft YaHei"/>
                <a:cs typeface="Calibri"/>
              </a:rPr>
              <a:t>Precariedad institucional visible</a:t>
            </a:r>
          </a:p>
        </p:txBody>
      </p:sp>
      <p:sp>
        <p:nvSpPr>
          <p:cNvPr id="40" name="TextBox 40"/>
          <p:cNvSpPr txBox="1"/>
          <p:nvPr/>
        </p:nvSpPr>
        <p:spPr>
          <a:xfrm>
            <a:off x="938212" y="4178606"/>
            <a:ext cx="3298269"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Algunos técnicos asumían costos propios</a:t>
            </a:r>
          </a:p>
        </p:txBody>
      </p:sp>
      <p:sp>
        <p:nvSpPr>
          <p:cNvPr id="41" name="TextBox 41"/>
          <p:cNvSpPr txBox="1"/>
          <p:nvPr/>
        </p:nvSpPr>
        <p:spPr>
          <a:xfrm>
            <a:off x="938212" y="4369106"/>
            <a:ext cx="4349829"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de transporte. Compromiso real — con fragilidad real.</a:t>
            </a:r>
          </a:p>
        </p:txBody>
      </p:sp>
      <p:sp>
        <p:nvSpPr>
          <p:cNvPr id="42" name="Rectangle 42"/>
          <p:cNvSpPr/>
          <p:nvPr/>
        </p:nvSpPr>
        <p:spPr>
          <a:xfrm>
            <a:off x="6048375" y="3728550"/>
            <a:ext cx="5381625" cy="1047750"/>
          </a:xfrm>
          <a:prstGeom prst="roundRect">
            <a:avLst>
              <a:gd name="adj" fmla="val 9091"/>
            </a:avLst>
          </a:prstGeom>
          <a:solidFill>
            <a:srgbClr val="FFFFFF"/>
          </a:solidFill>
          <a:ln>
            <a:noFill/>
          </a:ln>
        </p:spPr>
        <p:txBody>
          <a:bodyPr/>
          <a:lstStyle/>
          <a:p>
            <a:endParaRPr lang="en-US"/>
          </a:p>
        </p:txBody>
      </p:sp>
      <p:sp>
        <p:nvSpPr>
          <p:cNvPr id="43" name="Rectangle 43"/>
          <p:cNvSpPr/>
          <p:nvPr/>
        </p:nvSpPr>
        <p:spPr>
          <a:xfrm>
            <a:off x="6048375" y="3728550"/>
            <a:ext cx="5381625" cy="1047750"/>
          </a:xfrm>
          <a:prstGeom prst="roundRect">
            <a:avLst>
              <a:gd name="adj" fmla="val 9091"/>
            </a:avLst>
          </a:prstGeom>
          <a:noFill/>
          <a:ln w="9525">
            <a:solidFill>
              <a:srgbClr val="DDD9D4"/>
            </a:solidFill>
          </a:ln>
        </p:spPr>
        <p:txBody>
          <a:bodyPr/>
          <a:lstStyle/>
          <a:p>
            <a:endParaRPr lang="en-US"/>
          </a:p>
        </p:txBody>
      </p:sp>
      <p:sp>
        <p:nvSpPr>
          <p:cNvPr id="44" name="Rectangle 44"/>
          <p:cNvSpPr/>
          <p:nvPr/>
        </p:nvSpPr>
        <p:spPr>
          <a:xfrm>
            <a:off x="6048375" y="3728550"/>
            <a:ext cx="47625" cy="1047750"/>
          </a:xfrm>
          <a:prstGeom prst="roundRect">
            <a:avLst>
              <a:gd name="adj" fmla="val 40000"/>
            </a:avLst>
          </a:prstGeom>
          <a:solidFill>
            <a:srgbClr val="1A4F8C"/>
          </a:solidFill>
          <a:ln>
            <a:noFill/>
          </a:ln>
        </p:spPr>
        <p:txBody>
          <a:bodyPr/>
          <a:lstStyle/>
          <a:p>
            <a:endParaRPr lang="en-US"/>
          </a:p>
        </p:txBody>
      </p:sp>
      <p:grpSp>
        <p:nvGrpSpPr>
          <p:cNvPr id="49" name="Group 49"/>
          <p:cNvGrpSpPr/>
          <p:nvPr/>
        </p:nvGrpSpPr>
        <p:grpSpPr>
          <a:xfrm>
            <a:off x="6261100" y="3922225"/>
            <a:ext cx="222250" cy="222250"/>
            <a:chOff x="6261100" y="4079875"/>
            <a:chExt cx="222250" cy="222250"/>
          </a:xfrm>
        </p:grpSpPr>
        <p:sp>
          <p:nvSpPr>
            <p:cNvPr id="45" name="Freeform 45"/>
            <p:cNvSpPr/>
            <p:nvPr/>
          </p:nvSpPr>
          <p:spPr>
            <a:xfrm>
              <a:off x="6261100" y="4213225"/>
              <a:ext cx="88900" cy="88900"/>
            </a:xfrm>
            <a:custGeom>
              <a:avLst/>
              <a:gdLst/>
              <a:ahLst/>
              <a:cxnLst/>
              <a:rect l="l" t="t" r="r" b="b"/>
              <a:pathLst>
                <a:path w="88900" h="88900">
                  <a:moveTo>
                    <a:pt x="0" y="29637"/>
                  </a:moveTo>
                  <a:cubicBezTo>
                    <a:pt x="0" y="13269"/>
                    <a:pt x="13269" y="0"/>
                    <a:pt x="29637" y="0"/>
                  </a:cubicBezTo>
                  <a:lnTo>
                    <a:pt x="59263" y="0"/>
                  </a:lnTo>
                  <a:cubicBezTo>
                    <a:pt x="75631" y="0"/>
                    <a:pt x="88900" y="13269"/>
                    <a:pt x="88900" y="29637"/>
                  </a:cubicBezTo>
                  <a:lnTo>
                    <a:pt x="88900" y="59263"/>
                  </a:lnTo>
                  <a:cubicBezTo>
                    <a:pt x="88900" y="75631"/>
                    <a:pt x="75631" y="88900"/>
                    <a:pt x="59263" y="88900"/>
                  </a:cubicBezTo>
                  <a:lnTo>
                    <a:pt x="29637" y="88900"/>
                  </a:lnTo>
                  <a:cubicBezTo>
                    <a:pt x="21777" y="88900"/>
                    <a:pt x="14239" y="85778"/>
                    <a:pt x="8680" y="80220"/>
                  </a:cubicBezTo>
                  <a:cubicBezTo>
                    <a:pt x="3122" y="74661"/>
                    <a:pt x="0" y="67123"/>
                    <a:pt x="0" y="59263"/>
                  </a:cubicBezTo>
                  <a:close/>
                </a:path>
              </a:pathLst>
            </a:custGeom>
            <a:solidFill>
              <a:srgbClr val="1A4F8C"/>
            </a:solidFill>
            <a:ln>
              <a:noFill/>
            </a:ln>
          </p:spPr>
          <p:txBody>
            <a:bodyPr/>
            <a:lstStyle/>
            <a:p>
              <a:endParaRPr lang="en-US"/>
            </a:p>
          </p:txBody>
        </p:sp>
        <p:sp>
          <p:nvSpPr>
            <p:cNvPr id="46" name="Freeform 46"/>
            <p:cNvSpPr/>
            <p:nvPr/>
          </p:nvSpPr>
          <p:spPr>
            <a:xfrm>
              <a:off x="6394450" y="4213225"/>
              <a:ext cx="88900" cy="88900"/>
            </a:xfrm>
            <a:custGeom>
              <a:avLst/>
              <a:gdLst/>
              <a:ahLst/>
              <a:cxnLst/>
              <a:rect l="l" t="t" r="r" b="b"/>
              <a:pathLst>
                <a:path w="88900" h="88900">
                  <a:moveTo>
                    <a:pt x="0" y="29637"/>
                  </a:moveTo>
                  <a:cubicBezTo>
                    <a:pt x="0" y="21777"/>
                    <a:pt x="3122" y="14239"/>
                    <a:pt x="8680" y="8680"/>
                  </a:cubicBezTo>
                  <a:cubicBezTo>
                    <a:pt x="14239" y="3122"/>
                    <a:pt x="21777" y="0"/>
                    <a:pt x="29637" y="0"/>
                  </a:cubicBezTo>
                  <a:lnTo>
                    <a:pt x="59263" y="0"/>
                  </a:lnTo>
                  <a:cubicBezTo>
                    <a:pt x="75631" y="0"/>
                    <a:pt x="88900" y="13269"/>
                    <a:pt x="88900" y="29637"/>
                  </a:cubicBezTo>
                  <a:lnTo>
                    <a:pt x="88900" y="59263"/>
                  </a:lnTo>
                  <a:cubicBezTo>
                    <a:pt x="88900" y="75631"/>
                    <a:pt x="75631" y="88900"/>
                    <a:pt x="59263" y="88900"/>
                  </a:cubicBezTo>
                  <a:lnTo>
                    <a:pt x="29637" y="88900"/>
                  </a:lnTo>
                  <a:cubicBezTo>
                    <a:pt x="21777" y="88900"/>
                    <a:pt x="14239" y="85778"/>
                    <a:pt x="8680" y="80220"/>
                  </a:cubicBezTo>
                  <a:cubicBezTo>
                    <a:pt x="3122" y="74661"/>
                    <a:pt x="0" y="67123"/>
                    <a:pt x="0" y="59263"/>
                  </a:cubicBezTo>
                  <a:close/>
                </a:path>
              </a:pathLst>
            </a:custGeom>
            <a:solidFill>
              <a:srgbClr val="1A4F8C"/>
            </a:solidFill>
            <a:ln>
              <a:noFill/>
            </a:ln>
          </p:spPr>
          <p:txBody>
            <a:bodyPr/>
            <a:lstStyle/>
            <a:p>
              <a:endParaRPr lang="en-US"/>
            </a:p>
          </p:txBody>
        </p:sp>
        <p:sp>
          <p:nvSpPr>
            <p:cNvPr id="47" name="Freeform 47"/>
            <p:cNvSpPr/>
            <p:nvPr/>
          </p:nvSpPr>
          <p:spPr>
            <a:xfrm>
              <a:off x="6327775" y="4079875"/>
              <a:ext cx="88900" cy="88900"/>
            </a:xfrm>
            <a:custGeom>
              <a:avLst/>
              <a:gdLst/>
              <a:ahLst/>
              <a:cxnLst/>
              <a:rect l="l" t="t" r="r" b="b"/>
              <a:pathLst>
                <a:path w="88900" h="88900">
                  <a:moveTo>
                    <a:pt x="0" y="29637"/>
                  </a:moveTo>
                  <a:cubicBezTo>
                    <a:pt x="0" y="13269"/>
                    <a:pt x="13269" y="0"/>
                    <a:pt x="29637" y="0"/>
                  </a:cubicBezTo>
                  <a:lnTo>
                    <a:pt x="59263" y="0"/>
                  </a:lnTo>
                  <a:cubicBezTo>
                    <a:pt x="75631" y="0"/>
                    <a:pt x="88900" y="13269"/>
                    <a:pt x="88900" y="29637"/>
                  </a:cubicBezTo>
                  <a:lnTo>
                    <a:pt x="88900" y="59263"/>
                  </a:lnTo>
                  <a:cubicBezTo>
                    <a:pt x="88900" y="75631"/>
                    <a:pt x="75631" y="88900"/>
                    <a:pt x="59263" y="88900"/>
                  </a:cubicBezTo>
                  <a:lnTo>
                    <a:pt x="29637" y="88900"/>
                  </a:lnTo>
                  <a:cubicBezTo>
                    <a:pt x="13269" y="88900"/>
                    <a:pt x="0" y="75631"/>
                    <a:pt x="0" y="59263"/>
                  </a:cubicBezTo>
                  <a:close/>
                </a:path>
              </a:pathLst>
            </a:custGeom>
            <a:solidFill>
              <a:srgbClr val="1A4F8C"/>
            </a:solidFill>
            <a:ln>
              <a:noFill/>
            </a:ln>
          </p:spPr>
          <p:txBody>
            <a:bodyPr/>
            <a:lstStyle/>
            <a:p>
              <a:endParaRPr lang="en-US"/>
            </a:p>
          </p:txBody>
        </p:sp>
        <p:sp>
          <p:nvSpPr>
            <p:cNvPr id="48" name="Freeform 48"/>
            <p:cNvSpPr/>
            <p:nvPr/>
          </p:nvSpPr>
          <p:spPr>
            <a:xfrm>
              <a:off x="6294438" y="4146550"/>
              <a:ext cx="155575" cy="88900"/>
            </a:xfrm>
            <a:custGeom>
              <a:avLst/>
              <a:gdLst/>
              <a:ahLst/>
              <a:cxnLst/>
              <a:rect l="l" t="t" r="r" b="b"/>
              <a:pathLst>
                <a:path w="155575" h="88900">
                  <a:moveTo>
                    <a:pt x="77787" y="0"/>
                  </a:moveTo>
                  <a:cubicBezTo>
                    <a:pt x="71650" y="0"/>
                    <a:pt x="66675" y="4975"/>
                    <a:pt x="66675" y="11113"/>
                  </a:cubicBezTo>
                  <a:lnTo>
                    <a:pt x="66675" y="33338"/>
                  </a:lnTo>
                  <a:lnTo>
                    <a:pt x="33338" y="33338"/>
                  </a:lnTo>
                  <a:cubicBezTo>
                    <a:pt x="15057" y="33338"/>
                    <a:pt x="0" y="48395"/>
                    <a:pt x="0" y="66675"/>
                  </a:cubicBezTo>
                  <a:lnTo>
                    <a:pt x="0" y="77788"/>
                  </a:lnTo>
                  <a:cubicBezTo>
                    <a:pt x="0" y="83925"/>
                    <a:pt x="4975" y="88900"/>
                    <a:pt x="11112" y="88900"/>
                  </a:cubicBezTo>
                  <a:cubicBezTo>
                    <a:pt x="17250" y="88900"/>
                    <a:pt x="22225" y="83925"/>
                    <a:pt x="22225" y="77788"/>
                  </a:cubicBezTo>
                  <a:lnTo>
                    <a:pt x="22225" y="66675"/>
                  </a:lnTo>
                  <a:cubicBezTo>
                    <a:pt x="22225" y="60408"/>
                    <a:pt x="27070" y="55563"/>
                    <a:pt x="33338" y="55563"/>
                  </a:cubicBezTo>
                  <a:lnTo>
                    <a:pt x="122237" y="55563"/>
                  </a:lnTo>
                  <a:cubicBezTo>
                    <a:pt x="128505" y="55563"/>
                    <a:pt x="133350" y="60408"/>
                    <a:pt x="133350" y="66675"/>
                  </a:cubicBezTo>
                  <a:lnTo>
                    <a:pt x="133350" y="77788"/>
                  </a:lnTo>
                  <a:cubicBezTo>
                    <a:pt x="133350" y="83925"/>
                    <a:pt x="138325" y="88900"/>
                    <a:pt x="144462" y="88900"/>
                  </a:cubicBezTo>
                  <a:cubicBezTo>
                    <a:pt x="150600" y="88900"/>
                    <a:pt x="155575" y="83925"/>
                    <a:pt x="155575" y="77788"/>
                  </a:cubicBezTo>
                  <a:lnTo>
                    <a:pt x="155575" y="66675"/>
                  </a:lnTo>
                  <a:cubicBezTo>
                    <a:pt x="155575" y="48395"/>
                    <a:pt x="140518" y="33338"/>
                    <a:pt x="122237" y="33338"/>
                  </a:cubicBezTo>
                  <a:lnTo>
                    <a:pt x="88900" y="33338"/>
                  </a:lnTo>
                  <a:lnTo>
                    <a:pt x="88900" y="11113"/>
                  </a:lnTo>
                  <a:cubicBezTo>
                    <a:pt x="88900" y="4975"/>
                    <a:pt x="83925" y="0"/>
                    <a:pt x="77787" y="0"/>
                  </a:cubicBezTo>
                  <a:close/>
                </a:path>
              </a:pathLst>
            </a:custGeom>
            <a:solidFill>
              <a:srgbClr val="1A4F8C"/>
            </a:solidFill>
            <a:ln>
              <a:noFill/>
            </a:ln>
          </p:spPr>
          <p:txBody>
            <a:bodyPr/>
            <a:lstStyle/>
            <a:p>
              <a:endParaRPr lang="en-US"/>
            </a:p>
          </p:txBody>
        </p:sp>
      </p:grpSp>
      <p:sp>
        <p:nvSpPr>
          <p:cNvPr id="50" name="TextBox 50"/>
          <p:cNvSpPr txBox="1"/>
          <p:nvPr/>
        </p:nvSpPr>
        <p:spPr>
          <a:xfrm>
            <a:off x="6642735" y="3789510"/>
            <a:ext cx="3904164" cy="243840"/>
          </a:xfrm>
          <a:prstGeom prst="rect">
            <a:avLst/>
          </a:prstGeom>
          <a:noFill/>
          <a:ln>
            <a:noFill/>
          </a:ln>
        </p:spPr>
        <p:txBody>
          <a:bodyPr wrap="none" lIns="0" tIns="0" rIns="0" bIns="0" anchor="t" anchorCtr="0">
            <a:spAutoFit/>
          </a:bodyPr>
          <a:lstStyle/>
          <a:p>
            <a:pPr algn="l"/>
            <a:r>
              <a:rPr lang="zh-CN" sz="1200" b="1" dirty="0">
                <a:solidFill>
                  <a:srgbClr val="1A4F8C"/>
                </a:solidFill>
                <a:latin typeface="Calibri"/>
                <a:ea typeface="Microsoft YaHei"/>
                <a:cs typeface="Calibri"/>
              </a:rPr>
              <a:t>El técnico como eslabón crítico del sistema</a:t>
            </a:r>
          </a:p>
        </p:txBody>
      </p:sp>
      <p:sp>
        <p:nvSpPr>
          <p:cNvPr id="51" name="TextBox 51"/>
          <p:cNvSpPr txBox="1"/>
          <p:nvPr/>
        </p:nvSpPr>
        <p:spPr>
          <a:xfrm>
            <a:off x="6218456" y="4196474"/>
            <a:ext cx="3347561"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"Los técnicos empoderados replican bien.</a:t>
            </a:r>
          </a:p>
        </p:txBody>
      </p:sp>
      <p:sp>
        <p:nvSpPr>
          <p:cNvPr id="52" name="TextBox 52"/>
          <p:cNvSpPr txBox="1"/>
          <p:nvPr/>
        </p:nvSpPr>
        <p:spPr>
          <a:xfrm>
            <a:off x="6218456" y="4386974"/>
            <a:ext cx="2925481" cy="173124"/>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Cuando falla el técnico, se rompe toda la cadena</a:t>
            </a:r>
            <a:r>
              <a:rPr lang="en-US" altLang="zh-CN" sz="1125" dirty="0">
                <a:solidFill>
                  <a:srgbClr val="2C2C2C"/>
                </a:solidFill>
                <a:latin typeface="Calibri"/>
                <a:ea typeface="Microsoft YaHei"/>
                <a:cs typeface="Calibri"/>
              </a:rPr>
              <a:t>”.</a:t>
            </a:r>
            <a:endParaRPr lang="zh-CN" sz="1125" dirty="0">
              <a:solidFill>
                <a:srgbClr val="2C2C2C"/>
              </a:solidFill>
              <a:latin typeface="Calibri"/>
              <a:ea typeface="Microsoft YaHei"/>
              <a:cs typeface="Calibri"/>
            </a:endParaRPr>
          </a:p>
        </p:txBody>
      </p:sp>
      <p:sp>
        <p:nvSpPr>
          <p:cNvPr id="53" name="Rectangle 53"/>
          <p:cNvSpPr/>
          <p:nvPr/>
        </p:nvSpPr>
        <p:spPr>
          <a:xfrm>
            <a:off x="762000" y="4840416"/>
            <a:ext cx="10668000" cy="495300"/>
          </a:xfrm>
          <a:prstGeom prst="roundRect">
            <a:avLst>
              <a:gd name="adj" fmla="val 15385"/>
            </a:avLst>
          </a:prstGeom>
          <a:solidFill>
            <a:srgbClr val="EEF4FB"/>
          </a:solidFill>
          <a:ln>
            <a:noFill/>
          </a:ln>
        </p:spPr>
        <p:txBody>
          <a:bodyPr/>
          <a:lstStyle/>
          <a:p>
            <a:endParaRPr lang="en-US"/>
          </a:p>
        </p:txBody>
      </p:sp>
      <p:sp>
        <p:nvSpPr>
          <p:cNvPr id="54" name="Rectangle 54"/>
          <p:cNvSpPr/>
          <p:nvPr/>
        </p:nvSpPr>
        <p:spPr>
          <a:xfrm>
            <a:off x="762000" y="4840416"/>
            <a:ext cx="47625" cy="495300"/>
          </a:xfrm>
          <a:prstGeom prst="roundRect">
            <a:avLst>
              <a:gd name="adj" fmla="val 40000"/>
            </a:avLst>
          </a:prstGeom>
          <a:solidFill>
            <a:srgbClr val="1A4F8C"/>
          </a:solidFill>
          <a:ln>
            <a:noFill/>
          </a:ln>
        </p:spPr>
        <p:txBody>
          <a:bodyPr/>
          <a:lstStyle/>
          <a:p>
            <a:endParaRPr lang="en-US"/>
          </a:p>
        </p:txBody>
      </p:sp>
      <p:sp>
        <p:nvSpPr>
          <p:cNvPr id="55" name="TextBox 55"/>
          <p:cNvSpPr txBox="1"/>
          <p:nvPr/>
        </p:nvSpPr>
        <p:spPr>
          <a:xfrm>
            <a:off x="974408" y="4921855"/>
            <a:ext cx="8067508" cy="259080"/>
          </a:xfrm>
          <a:prstGeom prst="rect">
            <a:avLst/>
          </a:prstGeom>
          <a:noFill/>
          <a:ln>
            <a:noFill/>
          </a:ln>
        </p:spPr>
        <p:txBody>
          <a:bodyPr wrap="none" lIns="0" tIns="0" rIns="0" bIns="0" anchor="t" anchorCtr="0">
            <a:spAutoFit/>
          </a:bodyPr>
          <a:lstStyle/>
          <a:p>
            <a:pPr algn="l"/>
            <a:r>
              <a:rPr lang="zh-CN" sz="1275" dirty="0">
                <a:solidFill>
                  <a:srgbClr val="1A4F8C"/>
                </a:solidFill>
                <a:latin typeface="Calibri"/>
                <a:ea typeface="Microsoft YaHei"/>
                <a:cs typeface="Calibri"/>
              </a:rPr>
              <a:t>El nivel distrital es donde la política se convierte en práctica. Cuando está empoderado,</a:t>
            </a:r>
          </a:p>
        </p:txBody>
      </p:sp>
      <p:sp>
        <p:nvSpPr>
          <p:cNvPr id="56" name="TextBox 56"/>
          <p:cNvSpPr txBox="1"/>
          <p:nvPr/>
        </p:nvSpPr>
        <p:spPr>
          <a:xfrm>
            <a:off x="974408" y="5112355"/>
            <a:ext cx="7508867" cy="259080"/>
          </a:xfrm>
          <a:prstGeom prst="rect">
            <a:avLst/>
          </a:prstGeom>
          <a:noFill/>
          <a:ln>
            <a:noFill/>
          </a:ln>
        </p:spPr>
        <p:txBody>
          <a:bodyPr wrap="none" lIns="0" tIns="0" rIns="0" bIns="0" anchor="t" anchorCtr="0">
            <a:spAutoFit/>
          </a:bodyPr>
          <a:lstStyle/>
          <a:p>
            <a:pPr algn="l"/>
            <a:r>
              <a:rPr lang="zh-CN" sz="1275" dirty="0">
                <a:solidFill>
                  <a:srgbClr val="1A4F8C"/>
                </a:solidFill>
                <a:latin typeface="Calibri"/>
                <a:ea typeface="Microsoft YaHei"/>
                <a:cs typeface="Calibri"/>
              </a:rPr>
              <a:t>puede sostener el cambio. Cuando está sobrecargado, todo el sistema lo resiente.</a:t>
            </a:r>
          </a:p>
        </p:txBody>
      </p:sp>
      <p:sp>
        <p:nvSpPr>
          <p:cNvPr id="57" name="Rectangle 57"/>
          <p:cNvSpPr/>
          <p:nvPr/>
        </p:nvSpPr>
        <p:spPr>
          <a:xfrm>
            <a:off x="0" y="6534150"/>
            <a:ext cx="12192000" cy="9525"/>
          </a:xfrm>
          <a:prstGeom prst="rect">
            <a:avLst/>
          </a:prstGeom>
          <a:solidFill>
            <a:srgbClr val="DDD9D4"/>
          </a:solidFill>
          <a:ln>
            <a:noFill/>
          </a:ln>
        </p:spPr>
        <p:txBody>
          <a:bodyPr/>
          <a:lstStyle/>
          <a:p>
            <a:endParaRPr lang="en-US"/>
          </a:p>
        </p:txBody>
      </p:sp>
      <p:sp>
        <p:nvSpPr>
          <p:cNvPr id="58" name="TextBox 58"/>
          <p:cNvSpPr txBox="1"/>
          <p:nvPr/>
        </p:nvSpPr>
        <p:spPr>
          <a:xfrm>
            <a:off x="750570" y="6627495"/>
            <a:ext cx="969264" cy="182880"/>
          </a:xfrm>
          <a:prstGeom prst="rect">
            <a:avLst/>
          </a:prstGeom>
          <a:noFill/>
          <a:ln>
            <a:noFill/>
          </a:ln>
        </p:spPr>
        <p:txBody>
          <a:bodyPr wrap="none" lIns="0" tIns="0" rIns="0" bIns="0" anchor="t" anchorCtr="0">
            <a:spAutoFit/>
          </a:bodyPr>
          <a:lstStyle/>
          <a:p>
            <a:pPr algn="l"/>
            <a:r>
              <a:rPr lang="zh-CN" sz="900" dirty="0">
                <a:solidFill>
                  <a:srgbClr val="8A8A8A"/>
                </a:solidFill>
                <a:latin typeface="Calibri"/>
                <a:ea typeface="Microsoft YaHei"/>
                <a:cs typeface="Calibri"/>
              </a:rPr>
              <a:t>MINERD | UNICEF</a:t>
            </a:r>
          </a:p>
        </p:txBody>
      </p:sp>
      <p:sp>
        <p:nvSpPr>
          <p:cNvPr id="59" name="TextBox 59"/>
          <p:cNvSpPr txBox="1"/>
          <p:nvPr/>
        </p:nvSpPr>
        <p:spPr>
          <a:xfrm>
            <a:off x="6028706" y="6627495"/>
            <a:ext cx="134588" cy="182880"/>
          </a:xfrm>
          <a:prstGeom prst="rect">
            <a:avLst/>
          </a:prstGeom>
          <a:noFill/>
          <a:ln>
            <a:noFill/>
          </a:ln>
        </p:spPr>
        <p:txBody>
          <a:bodyPr wrap="none" lIns="0" tIns="0" rIns="0" bIns="0" anchor="t" anchorCtr="0">
            <a:spAutoFit/>
          </a:bodyPr>
          <a:lstStyle/>
          <a:p>
            <a:pPr algn="ctr"/>
            <a:r>
              <a:rPr lang="zh-CN" sz="900" dirty="0">
                <a:solidFill>
                  <a:srgbClr val="8A8A8A"/>
                </a:solidFill>
                <a:latin typeface="Calibri"/>
                <a:ea typeface="Microsoft YaHei"/>
                <a:cs typeface="Calibri"/>
              </a:rPr>
              <a:t>12</a:t>
            </a:r>
          </a:p>
        </p:txBody>
      </p:sp>
      <p:sp>
        <p:nvSpPr>
          <p:cNvPr id="60" name="TextBox 60"/>
          <p:cNvSpPr txBox="1"/>
          <p:nvPr/>
        </p:nvSpPr>
        <p:spPr>
          <a:xfrm>
            <a:off x="10189559" y="6627495"/>
            <a:ext cx="1251871" cy="182880"/>
          </a:xfrm>
          <a:prstGeom prst="rect">
            <a:avLst/>
          </a:prstGeom>
          <a:noFill/>
          <a:ln>
            <a:noFill/>
          </a:ln>
        </p:spPr>
        <p:txBody>
          <a:bodyPr wrap="none" lIns="0" tIns="0" rIns="0" bIns="0" anchor="t" anchorCtr="0">
            <a:spAutoFit/>
          </a:bodyPr>
          <a:lstStyle/>
          <a:p>
            <a:pPr algn="r"/>
            <a:r>
              <a:rPr lang="zh-CN" sz="900" dirty="0">
                <a:solidFill>
                  <a:srgbClr val="8A8A8A"/>
                </a:solidFill>
                <a:latin typeface="Calibri"/>
                <a:ea typeface="Microsoft YaHei"/>
                <a:cs typeface="Calibri"/>
              </a:rPr>
              <a:t>CON BASE 2018–2024</a:t>
            </a:r>
          </a:p>
        </p:txBody>
      </p:sp>
      <p:sp>
        <p:nvSpPr>
          <p:cNvPr id="61" name="Shape 18">
            <a:extLst>
              <a:ext uri="{FF2B5EF4-FFF2-40B4-BE49-F238E27FC236}">
                <a16:creationId xmlns:a16="http://schemas.microsoft.com/office/drawing/2014/main" id="{81882FEE-1230-5986-72F5-6E4C13FAF1AB}"/>
              </a:ext>
            </a:extLst>
          </p:cNvPr>
          <p:cNvSpPr/>
          <p:nvPr/>
        </p:nvSpPr>
        <p:spPr>
          <a:xfrm>
            <a:off x="761999" y="5526216"/>
            <a:ext cx="10620375" cy="948430"/>
          </a:xfrm>
          <a:prstGeom prst="rect">
            <a:avLst/>
          </a:prstGeom>
          <a:solidFill>
            <a:srgbClr val="0A3D5C"/>
          </a:solidFill>
          <a:ln/>
        </p:spPr>
        <p:txBody>
          <a:bodyPr/>
          <a:lstStyle/>
          <a:p>
            <a:endParaRPr lang="es-DO"/>
          </a:p>
        </p:txBody>
      </p:sp>
      <p:pic>
        <p:nvPicPr>
          <p:cNvPr id="62" name="Image 0" descr="preencoded.png">
            <a:extLst>
              <a:ext uri="{FF2B5EF4-FFF2-40B4-BE49-F238E27FC236}">
                <a16:creationId xmlns:a16="http://schemas.microsoft.com/office/drawing/2014/main" id="{E3726926-4E76-7684-5069-7A658A92E95F}"/>
              </a:ext>
            </a:extLst>
          </p:cNvPr>
          <p:cNvPicPr>
            <a:picLocks noChangeAspect="1"/>
          </p:cNvPicPr>
          <p:nvPr/>
        </p:nvPicPr>
        <p:blipFill>
          <a:blip r:embed="rId3"/>
          <a:stretch>
            <a:fillRect/>
          </a:stretch>
        </p:blipFill>
        <p:spPr>
          <a:xfrm>
            <a:off x="1038225" y="5667823"/>
            <a:ext cx="365760" cy="365760"/>
          </a:xfrm>
          <a:prstGeom prst="rect">
            <a:avLst/>
          </a:prstGeom>
        </p:spPr>
      </p:pic>
      <p:sp>
        <p:nvSpPr>
          <p:cNvPr id="63" name="Text 19">
            <a:extLst>
              <a:ext uri="{FF2B5EF4-FFF2-40B4-BE49-F238E27FC236}">
                <a16:creationId xmlns:a16="http://schemas.microsoft.com/office/drawing/2014/main" id="{D624CD11-77C3-B8EE-E692-432CD1965A14}"/>
              </a:ext>
            </a:extLst>
          </p:cNvPr>
          <p:cNvSpPr/>
          <p:nvPr/>
        </p:nvSpPr>
        <p:spPr>
          <a:xfrm>
            <a:off x="1586865" y="5556511"/>
            <a:ext cx="9278729" cy="548640"/>
          </a:xfrm>
          <a:prstGeom prst="rect">
            <a:avLst/>
          </a:prstGeom>
          <a:noFill/>
          <a:ln/>
        </p:spPr>
        <p:txBody>
          <a:bodyPr wrap="square" lIns="0" tIns="0" rIns="0" bIns="0" rtlCol="0" anchor="ctr"/>
          <a:lstStyle/>
          <a:p>
            <a:pPr marL="0" indent="0">
              <a:buNone/>
            </a:pPr>
            <a:r>
              <a:rPr lang="en-US" sz="1600" i="1" dirty="0">
                <a:solidFill>
                  <a:srgbClr val="FFFFFF"/>
                </a:solidFill>
                <a:latin typeface="Georgia" pitchFamily="34" charset="0"/>
                <a:ea typeface="Georgia" pitchFamily="34" charset="-122"/>
                <a:cs typeface="Georgia" pitchFamily="34" charset="-120"/>
              </a:rPr>
              <a:t>"Hay técnicos que ya acompañan mejor que nosotros. Es el mejor indicador de </a:t>
            </a:r>
            <a:r>
              <a:rPr lang="en-US" sz="1600" i="1" dirty="0" err="1">
                <a:solidFill>
                  <a:srgbClr val="FFFFFF"/>
                </a:solidFill>
                <a:latin typeface="Georgia" pitchFamily="34" charset="0"/>
                <a:ea typeface="Georgia" pitchFamily="34" charset="-122"/>
                <a:cs typeface="Georgia" pitchFamily="34" charset="-120"/>
              </a:rPr>
              <a:t>sostenibilidad</a:t>
            </a:r>
            <a:r>
              <a:rPr lang="en-US" sz="1600" i="1" dirty="0">
                <a:solidFill>
                  <a:srgbClr val="FFFFFF"/>
                </a:solidFill>
                <a:latin typeface="Georgia" pitchFamily="34" charset="0"/>
                <a:ea typeface="Georgia" pitchFamily="34" charset="-122"/>
                <a:cs typeface="Georgia" pitchFamily="34" charset="-120"/>
              </a:rPr>
              <a:t>”.</a:t>
            </a:r>
            <a:endParaRPr lang="en-US" sz="1600" dirty="0"/>
          </a:p>
        </p:txBody>
      </p:sp>
      <p:sp>
        <p:nvSpPr>
          <p:cNvPr id="64" name="Shape 20">
            <a:extLst>
              <a:ext uri="{FF2B5EF4-FFF2-40B4-BE49-F238E27FC236}">
                <a16:creationId xmlns:a16="http://schemas.microsoft.com/office/drawing/2014/main" id="{3BFEB679-532E-6B79-465C-FBFEFED75DA9}"/>
              </a:ext>
            </a:extLst>
          </p:cNvPr>
          <p:cNvSpPr/>
          <p:nvPr/>
        </p:nvSpPr>
        <p:spPr>
          <a:xfrm>
            <a:off x="1586865" y="6081305"/>
            <a:ext cx="365760" cy="27432"/>
          </a:xfrm>
          <a:prstGeom prst="rect">
            <a:avLst/>
          </a:prstGeom>
          <a:solidFill>
            <a:srgbClr val="E0A458"/>
          </a:solidFill>
          <a:ln/>
        </p:spPr>
        <p:txBody>
          <a:bodyPr/>
          <a:lstStyle/>
          <a:p>
            <a:endParaRPr lang="es-DO"/>
          </a:p>
        </p:txBody>
      </p:sp>
      <p:sp>
        <p:nvSpPr>
          <p:cNvPr id="65" name="Text 21">
            <a:extLst>
              <a:ext uri="{FF2B5EF4-FFF2-40B4-BE49-F238E27FC236}">
                <a16:creationId xmlns:a16="http://schemas.microsoft.com/office/drawing/2014/main" id="{82BC9E6F-67B6-B822-022B-0791525E0F44}"/>
              </a:ext>
            </a:extLst>
          </p:cNvPr>
          <p:cNvSpPr/>
          <p:nvPr/>
        </p:nvSpPr>
        <p:spPr>
          <a:xfrm>
            <a:off x="1586865" y="6188414"/>
            <a:ext cx="7269480" cy="256032"/>
          </a:xfrm>
          <a:prstGeom prst="rect">
            <a:avLst/>
          </a:prstGeom>
          <a:noFill/>
          <a:ln/>
        </p:spPr>
        <p:txBody>
          <a:bodyPr wrap="square" lIns="0" tIns="0" rIns="0" bIns="0" rtlCol="0" anchor="ctr"/>
          <a:lstStyle/>
          <a:p>
            <a:pPr marL="0" indent="0">
              <a:buNone/>
            </a:pPr>
            <a:r>
              <a:rPr lang="en-US" sz="1100" b="1" dirty="0">
                <a:solidFill>
                  <a:srgbClr val="E0A458"/>
                </a:solidFill>
                <a:latin typeface="Calibri" pitchFamily="34" charset="0"/>
                <a:ea typeface="Calibri" pitchFamily="34" charset="-122"/>
                <a:cs typeface="Calibri" pitchFamily="34" charset="-120"/>
              </a:rPr>
              <a:t>Personal técnico de UNICEF, 2024</a:t>
            </a:r>
            <a:endParaRPr lang="en-US" sz="1100" dirty="0"/>
          </a:p>
        </p:txBody>
      </p:sp>
      <p:sp>
        <p:nvSpPr>
          <p:cNvPr id="66" name="Text 22">
            <a:extLst>
              <a:ext uri="{FF2B5EF4-FFF2-40B4-BE49-F238E27FC236}">
                <a16:creationId xmlns:a16="http://schemas.microsoft.com/office/drawing/2014/main" id="{443A84BD-7693-B1D0-D197-6F2C6FAE5430}"/>
              </a:ext>
            </a:extLst>
          </p:cNvPr>
          <p:cNvSpPr/>
          <p:nvPr/>
        </p:nvSpPr>
        <p:spPr>
          <a:xfrm>
            <a:off x="1586865" y="6675235"/>
            <a:ext cx="7269480" cy="256032"/>
          </a:xfrm>
          <a:prstGeom prst="rect">
            <a:avLst/>
          </a:prstGeom>
          <a:noFill/>
          <a:ln/>
        </p:spPr>
        <p:txBody>
          <a:bodyPr wrap="square" lIns="0" tIns="0" rIns="0" bIns="0" rtlCol="0" anchor="ctr"/>
          <a:lstStyle/>
          <a:p>
            <a:pPr marL="0" indent="0">
              <a:buNone/>
            </a:pPr>
            <a:r>
              <a:rPr lang="en-US" sz="1050" i="1" dirty="0">
                <a:solidFill>
                  <a:srgbClr val="C9D5DE"/>
                </a:solidFill>
                <a:latin typeface="Calibri" pitchFamily="34" charset="0"/>
                <a:ea typeface="Calibri" pitchFamily="34" charset="-122"/>
                <a:cs typeface="Calibri" pitchFamily="34" charset="-120"/>
              </a:rPr>
              <a:t>La sostenibilidad no es un discurso: es la transferencia efectiva de capacidades.</a:t>
            </a:r>
            <a:endParaRPr lang="en-US" sz="1050"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8F7F4"/>
          </a:solidFill>
          <a:ln>
            <a:noFill/>
          </a:ln>
        </p:spPr>
        <p:txBody>
          <a:bodyPr/>
          <a:lstStyle/>
          <a:p>
            <a:endParaRPr lang="en-US"/>
          </a:p>
        </p:txBody>
      </p:sp>
      <p:sp>
        <p:nvSpPr>
          <p:cNvPr id="3" name="Rectangle 3"/>
          <p:cNvSpPr/>
          <p:nvPr/>
        </p:nvSpPr>
        <p:spPr>
          <a:xfrm>
            <a:off x="0" y="0"/>
            <a:ext cx="57150" cy="6858000"/>
          </a:xfrm>
          <a:prstGeom prst="rect">
            <a:avLst/>
          </a:prstGeom>
          <a:solidFill>
            <a:srgbClr val="1A4F8C"/>
          </a:solidFill>
          <a:ln>
            <a:noFill/>
          </a:ln>
        </p:spPr>
        <p:txBody>
          <a:bodyPr/>
          <a:lstStyle/>
          <a:p>
            <a:endParaRPr lang="en-US"/>
          </a:p>
        </p:txBody>
      </p:sp>
      <p:sp>
        <p:nvSpPr>
          <p:cNvPr id="4" name="TextBox 4"/>
          <p:cNvSpPr txBox="1"/>
          <p:nvPr/>
        </p:nvSpPr>
        <p:spPr>
          <a:xfrm>
            <a:off x="748665" y="381952"/>
            <a:ext cx="2739859" cy="213360"/>
          </a:xfrm>
          <a:prstGeom prst="rect">
            <a:avLst/>
          </a:prstGeom>
          <a:noFill/>
          <a:ln>
            <a:noFill/>
          </a:ln>
        </p:spPr>
        <p:txBody>
          <a:bodyPr wrap="none" lIns="0" tIns="0" rIns="0" bIns="0" anchor="t" anchorCtr="0">
            <a:spAutoFit/>
          </a:bodyPr>
          <a:lstStyle/>
          <a:p>
            <a:pPr algn="l"/>
            <a:r>
              <a:rPr lang="zh-CN" sz="1050" b="1" dirty="0">
                <a:solidFill>
                  <a:srgbClr val="00AEEF"/>
                </a:solidFill>
                <a:latin typeface="Calibri"/>
                <a:ea typeface="Microsoft YaHei"/>
                <a:cs typeface="Calibri"/>
              </a:rPr>
              <a:t>BLOQUE 4 · LA VOZ DE LOS ACTORES</a:t>
            </a:r>
          </a:p>
        </p:txBody>
      </p:sp>
      <p:sp>
        <p:nvSpPr>
          <p:cNvPr id="5" name="TextBox 5"/>
          <p:cNvSpPr txBox="1"/>
          <p:nvPr/>
        </p:nvSpPr>
        <p:spPr>
          <a:xfrm>
            <a:off x="729615" y="620078"/>
            <a:ext cx="9449943" cy="518160"/>
          </a:xfrm>
          <a:prstGeom prst="rect">
            <a:avLst/>
          </a:prstGeom>
          <a:noFill/>
          <a:ln>
            <a:noFill/>
          </a:ln>
        </p:spPr>
        <p:txBody>
          <a:bodyPr wrap="none" lIns="0" tIns="0" rIns="0" bIns="0" anchor="t" anchorCtr="0">
            <a:spAutoFit/>
          </a:bodyPr>
          <a:lstStyle/>
          <a:p>
            <a:pPr algn="l"/>
            <a:r>
              <a:rPr lang="zh-CN" sz="2550" b="1" dirty="0">
                <a:solidFill>
                  <a:srgbClr val="1A4F8C"/>
                </a:solidFill>
                <a:latin typeface="Georgia"/>
                <a:ea typeface="SimSun"/>
                <a:cs typeface="Georgia"/>
              </a:rPr>
              <a:t>Técnicos regionales: la articulación en territorio</a:t>
            </a:r>
          </a:p>
        </p:txBody>
      </p:sp>
      <p:sp>
        <p:nvSpPr>
          <p:cNvPr id="6" name="Rectangle 6"/>
          <p:cNvSpPr/>
          <p:nvPr/>
        </p:nvSpPr>
        <p:spPr>
          <a:xfrm>
            <a:off x="762000" y="1009650"/>
            <a:ext cx="2362200" cy="266700"/>
          </a:xfrm>
          <a:prstGeom prst="roundRect">
            <a:avLst>
              <a:gd name="adj" fmla="val 50000"/>
            </a:avLst>
          </a:prstGeom>
          <a:solidFill>
            <a:srgbClr val="1A4F8C"/>
          </a:solidFill>
          <a:ln>
            <a:noFill/>
          </a:ln>
        </p:spPr>
        <p:txBody>
          <a:bodyPr/>
          <a:lstStyle/>
          <a:p>
            <a:endParaRPr lang="en-US"/>
          </a:p>
        </p:txBody>
      </p:sp>
      <p:sp>
        <p:nvSpPr>
          <p:cNvPr id="7" name="Freeform 7"/>
          <p:cNvSpPr/>
          <p:nvPr/>
        </p:nvSpPr>
        <p:spPr>
          <a:xfrm>
            <a:off x="853354" y="1065285"/>
            <a:ext cx="141214" cy="154743"/>
          </a:xfrm>
          <a:custGeom>
            <a:avLst/>
            <a:gdLst/>
            <a:ahLst/>
            <a:cxnLst/>
            <a:rect l="l" t="t" r="r" b="b"/>
            <a:pathLst>
              <a:path w="141214" h="154743">
                <a:moveTo>
                  <a:pt x="116034" y="25108"/>
                </a:moveTo>
                <a:cubicBezTo>
                  <a:pt x="140572" y="49644"/>
                  <a:pt x="141214" y="89223"/>
                  <a:pt x="117484" y="114541"/>
                </a:cubicBezTo>
                <a:lnTo>
                  <a:pt x="116034" y="116041"/>
                </a:lnTo>
                <a:lnTo>
                  <a:pt x="85723" y="146345"/>
                </a:lnTo>
                <a:cubicBezTo>
                  <a:pt x="77742" y="154321"/>
                  <a:pt x="64944" y="154743"/>
                  <a:pt x="56455" y="147309"/>
                </a:cubicBezTo>
                <a:lnTo>
                  <a:pt x="55426" y="146345"/>
                </a:lnTo>
                <a:lnTo>
                  <a:pt x="25108" y="116034"/>
                </a:lnTo>
                <a:cubicBezTo>
                  <a:pt x="0" y="90926"/>
                  <a:pt x="0" y="50217"/>
                  <a:pt x="25108" y="25108"/>
                </a:cubicBezTo>
                <a:cubicBezTo>
                  <a:pt x="50217" y="0"/>
                  <a:pt x="90926" y="0"/>
                  <a:pt x="116034" y="25108"/>
                </a:cubicBezTo>
                <a:close/>
                <a:moveTo>
                  <a:pt x="70571" y="49140"/>
                </a:moveTo>
                <a:cubicBezTo>
                  <a:pt x="58735" y="49140"/>
                  <a:pt x="49140" y="58735"/>
                  <a:pt x="49140" y="70571"/>
                </a:cubicBezTo>
                <a:cubicBezTo>
                  <a:pt x="49140" y="82407"/>
                  <a:pt x="58735" y="92002"/>
                  <a:pt x="70571" y="92002"/>
                </a:cubicBezTo>
                <a:cubicBezTo>
                  <a:pt x="82407" y="92002"/>
                  <a:pt x="92002" y="82407"/>
                  <a:pt x="92002" y="70571"/>
                </a:cubicBezTo>
                <a:cubicBezTo>
                  <a:pt x="92002" y="58735"/>
                  <a:pt x="82407" y="49140"/>
                  <a:pt x="70571" y="49140"/>
                </a:cubicBezTo>
              </a:path>
            </a:pathLst>
          </a:custGeom>
          <a:solidFill>
            <a:srgbClr val="FFFFFF"/>
          </a:solidFill>
          <a:ln>
            <a:noFill/>
          </a:ln>
        </p:spPr>
        <p:txBody>
          <a:bodyPr/>
          <a:lstStyle/>
          <a:p>
            <a:endParaRPr lang="en-US"/>
          </a:p>
        </p:txBody>
      </p:sp>
      <p:sp>
        <p:nvSpPr>
          <p:cNvPr id="8" name="TextBox 8"/>
          <p:cNvSpPr txBox="1"/>
          <p:nvPr/>
        </p:nvSpPr>
        <p:spPr>
          <a:xfrm>
            <a:off x="1088150" y="1077278"/>
            <a:ext cx="1862299" cy="213360"/>
          </a:xfrm>
          <a:prstGeom prst="rect">
            <a:avLst/>
          </a:prstGeom>
          <a:noFill/>
          <a:ln>
            <a:noFill/>
          </a:ln>
        </p:spPr>
        <p:txBody>
          <a:bodyPr wrap="none" lIns="0" tIns="0" rIns="0" bIns="0" anchor="t" anchorCtr="0">
            <a:spAutoFit/>
          </a:bodyPr>
          <a:lstStyle/>
          <a:p>
            <a:pPr algn="ctr"/>
            <a:r>
              <a:rPr lang="zh-CN" sz="1050" b="1" dirty="0">
                <a:solidFill>
                  <a:srgbClr val="FFFFFF"/>
                </a:solidFill>
                <a:latin typeface="Calibri"/>
                <a:ea typeface="Microsoft YaHei"/>
                <a:cs typeface="Calibri"/>
              </a:rPr>
              <a:t>Voz técnicos regionales</a:t>
            </a:r>
          </a:p>
        </p:txBody>
      </p:sp>
      <p:sp>
        <p:nvSpPr>
          <p:cNvPr id="9" name="Rectangle 9"/>
          <p:cNvSpPr/>
          <p:nvPr/>
        </p:nvSpPr>
        <p:spPr>
          <a:xfrm>
            <a:off x="762000" y="1409700"/>
            <a:ext cx="10668000" cy="1238250"/>
          </a:xfrm>
          <a:prstGeom prst="roundRect">
            <a:avLst>
              <a:gd name="adj" fmla="val 7692"/>
            </a:avLst>
          </a:prstGeom>
          <a:solidFill>
            <a:srgbClr val="EEF4FB"/>
          </a:solidFill>
          <a:ln>
            <a:noFill/>
          </a:ln>
        </p:spPr>
        <p:txBody>
          <a:bodyPr/>
          <a:lstStyle/>
          <a:p>
            <a:endParaRPr lang="en-US"/>
          </a:p>
        </p:txBody>
      </p:sp>
      <p:sp>
        <p:nvSpPr>
          <p:cNvPr id="10" name="Rectangle 10"/>
          <p:cNvSpPr/>
          <p:nvPr/>
        </p:nvSpPr>
        <p:spPr>
          <a:xfrm>
            <a:off x="762000" y="1409700"/>
            <a:ext cx="57150" cy="1238250"/>
          </a:xfrm>
          <a:prstGeom prst="roundRect">
            <a:avLst>
              <a:gd name="adj" fmla="val 50000"/>
            </a:avLst>
          </a:prstGeom>
          <a:solidFill>
            <a:srgbClr val="1A4F8C"/>
          </a:solidFill>
          <a:ln>
            <a:noFill/>
          </a:ln>
        </p:spPr>
        <p:txBody>
          <a:bodyPr/>
          <a:lstStyle/>
          <a:p>
            <a:endParaRPr lang="en-US"/>
          </a:p>
        </p:txBody>
      </p:sp>
      <p:grpSp>
        <p:nvGrpSpPr>
          <p:cNvPr id="13" name="Group 13"/>
          <p:cNvGrpSpPr/>
          <p:nvPr/>
        </p:nvGrpSpPr>
        <p:grpSpPr>
          <a:xfrm>
            <a:off x="1022350" y="1625600"/>
            <a:ext cx="203200" cy="178558"/>
            <a:chOff x="1022350" y="1625600"/>
            <a:chExt cx="203200" cy="178558"/>
          </a:xfrm>
        </p:grpSpPr>
        <p:sp>
          <p:nvSpPr>
            <p:cNvPr id="11" name="Freeform 11"/>
            <p:cNvSpPr/>
            <p:nvPr/>
          </p:nvSpPr>
          <p:spPr>
            <a:xfrm>
              <a:off x="1022350" y="1625600"/>
              <a:ext cx="88900" cy="178558"/>
            </a:xfrm>
            <a:custGeom>
              <a:avLst/>
              <a:gdLst/>
              <a:ahLst/>
              <a:cxnLst/>
              <a:rect l="l" t="t" r="r" b="b"/>
              <a:pathLst>
                <a:path w="88900" h="178558">
                  <a:moveTo>
                    <a:pt x="63500" y="0"/>
                  </a:moveTo>
                  <a:cubicBezTo>
                    <a:pt x="77528" y="0"/>
                    <a:pt x="88900" y="11372"/>
                    <a:pt x="88900" y="25400"/>
                  </a:cubicBezTo>
                  <a:lnTo>
                    <a:pt x="88900" y="101600"/>
                  </a:lnTo>
                  <a:cubicBezTo>
                    <a:pt x="88900" y="141351"/>
                    <a:pt x="67945" y="167551"/>
                    <a:pt x="28486" y="177419"/>
                  </a:cubicBezTo>
                  <a:cubicBezTo>
                    <a:pt x="24072" y="178558"/>
                    <a:pt x="19386" y="177244"/>
                    <a:pt x="16207" y="173976"/>
                  </a:cubicBezTo>
                  <a:cubicBezTo>
                    <a:pt x="13029" y="170708"/>
                    <a:pt x="11846" y="165987"/>
                    <a:pt x="13108" y="161606"/>
                  </a:cubicBezTo>
                  <a:cubicBezTo>
                    <a:pt x="14371" y="157225"/>
                    <a:pt x="17884" y="153857"/>
                    <a:pt x="22314" y="152781"/>
                  </a:cubicBezTo>
                  <a:cubicBezTo>
                    <a:pt x="50597" y="145707"/>
                    <a:pt x="63500" y="129578"/>
                    <a:pt x="63500" y="101600"/>
                  </a:cubicBezTo>
                  <a:lnTo>
                    <a:pt x="63500" y="88900"/>
                  </a:lnTo>
                  <a:lnTo>
                    <a:pt x="25400" y="88900"/>
                  </a:lnTo>
                  <a:cubicBezTo>
                    <a:pt x="12108" y="88904"/>
                    <a:pt x="1060" y="78660"/>
                    <a:pt x="64" y="65405"/>
                  </a:cubicBezTo>
                  <a:lnTo>
                    <a:pt x="0" y="63500"/>
                  </a:lnTo>
                  <a:lnTo>
                    <a:pt x="0" y="25400"/>
                  </a:lnTo>
                  <a:cubicBezTo>
                    <a:pt x="0" y="11372"/>
                    <a:pt x="11372" y="0"/>
                    <a:pt x="25400" y="0"/>
                  </a:cubicBezTo>
                  <a:close/>
                </a:path>
              </a:pathLst>
            </a:custGeom>
            <a:solidFill>
              <a:srgbClr val="1A4F8C"/>
            </a:solidFill>
            <a:ln>
              <a:noFill/>
            </a:ln>
          </p:spPr>
          <p:txBody>
            <a:bodyPr/>
            <a:lstStyle/>
            <a:p>
              <a:endParaRPr lang="en-US"/>
            </a:p>
          </p:txBody>
        </p:sp>
        <p:sp>
          <p:nvSpPr>
            <p:cNvPr id="12" name="Freeform 12"/>
            <p:cNvSpPr/>
            <p:nvPr/>
          </p:nvSpPr>
          <p:spPr>
            <a:xfrm>
              <a:off x="1136650" y="1625600"/>
              <a:ext cx="88900" cy="178558"/>
            </a:xfrm>
            <a:custGeom>
              <a:avLst/>
              <a:gdLst/>
              <a:ahLst/>
              <a:cxnLst/>
              <a:rect l="l" t="t" r="r" b="b"/>
              <a:pathLst>
                <a:path w="88900" h="178558">
                  <a:moveTo>
                    <a:pt x="63500" y="0"/>
                  </a:moveTo>
                  <a:cubicBezTo>
                    <a:pt x="77528" y="0"/>
                    <a:pt x="88900" y="11372"/>
                    <a:pt x="88900" y="25400"/>
                  </a:cubicBezTo>
                  <a:lnTo>
                    <a:pt x="88900" y="101600"/>
                  </a:lnTo>
                  <a:cubicBezTo>
                    <a:pt x="88900" y="141351"/>
                    <a:pt x="67945" y="167551"/>
                    <a:pt x="28486" y="177419"/>
                  </a:cubicBezTo>
                  <a:cubicBezTo>
                    <a:pt x="24072" y="178558"/>
                    <a:pt x="19386" y="177244"/>
                    <a:pt x="16207" y="173976"/>
                  </a:cubicBezTo>
                  <a:cubicBezTo>
                    <a:pt x="13029" y="170708"/>
                    <a:pt x="11846" y="165987"/>
                    <a:pt x="13108" y="161606"/>
                  </a:cubicBezTo>
                  <a:cubicBezTo>
                    <a:pt x="14371" y="157225"/>
                    <a:pt x="17884" y="153857"/>
                    <a:pt x="22314" y="152781"/>
                  </a:cubicBezTo>
                  <a:cubicBezTo>
                    <a:pt x="50597" y="145707"/>
                    <a:pt x="63500" y="129578"/>
                    <a:pt x="63500" y="101600"/>
                  </a:cubicBezTo>
                  <a:lnTo>
                    <a:pt x="63500" y="88900"/>
                  </a:lnTo>
                  <a:lnTo>
                    <a:pt x="25400" y="88900"/>
                  </a:lnTo>
                  <a:cubicBezTo>
                    <a:pt x="12108" y="88904"/>
                    <a:pt x="1060" y="78660"/>
                    <a:pt x="64" y="65405"/>
                  </a:cubicBezTo>
                  <a:lnTo>
                    <a:pt x="0" y="63500"/>
                  </a:lnTo>
                  <a:lnTo>
                    <a:pt x="0" y="25400"/>
                  </a:lnTo>
                  <a:cubicBezTo>
                    <a:pt x="0" y="11372"/>
                    <a:pt x="11372" y="0"/>
                    <a:pt x="25400" y="0"/>
                  </a:cubicBezTo>
                  <a:close/>
                </a:path>
              </a:pathLst>
            </a:custGeom>
            <a:solidFill>
              <a:srgbClr val="1A4F8C"/>
            </a:solidFill>
            <a:ln>
              <a:noFill/>
            </a:ln>
          </p:spPr>
          <p:txBody>
            <a:bodyPr/>
            <a:lstStyle/>
            <a:p>
              <a:endParaRPr lang="en-US"/>
            </a:p>
          </p:txBody>
        </p:sp>
      </p:grpSp>
      <p:sp>
        <p:nvSpPr>
          <p:cNvPr id="14" name="TextBox 14"/>
          <p:cNvSpPr txBox="1"/>
          <p:nvPr/>
        </p:nvSpPr>
        <p:spPr>
          <a:xfrm>
            <a:off x="1408748" y="1544479"/>
            <a:ext cx="8459057" cy="320040"/>
          </a:xfrm>
          <a:prstGeom prst="rect">
            <a:avLst/>
          </a:prstGeom>
          <a:noFill/>
          <a:ln>
            <a:noFill/>
          </a:ln>
        </p:spPr>
        <p:txBody>
          <a:bodyPr wrap="none" lIns="0" tIns="0" rIns="0" bIns="0" anchor="t" anchorCtr="0">
            <a:spAutoFit/>
          </a:bodyPr>
          <a:lstStyle/>
          <a:p>
            <a:pPr algn="l"/>
            <a:r>
              <a:rPr lang="zh-CN" sz="1575" i="1" dirty="0">
                <a:solidFill>
                  <a:srgbClr val="2C2C2C"/>
                </a:solidFill>
                <a:latin typeface="Georgia"/>
                <a:ea typeface="SimSun"/>
                <a:cs typeface="Georgia"/>
              </a:rPr>
              <a:t>"La clave fue entender que no todos los distritos partían del mismo punto.</a:t>
            </a:r>
          </a:p>
        </p:txBody>
      </p:sp>
      <p:sp>
        <p:nvSpPr>
          <p:cNvPr id="15" name="TextBox 15"/>
          <p:cNvSpPr txBox="1"/>
          <p:nvPr/>
        </p:nvSpPr>
        <p:spPr>
          <a:xfrm>
            <a:off x="1408748" y="1811179"/>
            <a:ext cx="6367128" cy="242374"/>
          </a:xfrm>
          <a:prstGeom prst="rect">
            <a:avLst/>
          </a:prstGeom>
          <a:noFill/>
          <a:ln>
            <a:noFill/>
          </a:ln>
        </p:spPr>
        <p:txBody>
          <a:bodyPr wrap="none" lIns="0" tIns="0" rIns="0" bIns="0" anchor="t" anchorCtr="0">
            <a:spAutoFit/>
          </a:bodyPr>
          <a:lstStyle/>
          <a:p>
            <a:pPr algn="l"/>
            <a:r>
              <a:rPr lang="zh-CN" sz="1575" i="1" dirty="0">
                <a:solidFill>
                  <a:srgbClr val="2C2C2C"/>
                </a:solidFill>
                <a:latin typeface="Georgia"/>
                <a:ea typeface="SimSun"/>
                <a:cs typeface="Georgia"/>
              </a:rPr>
              <a:t>La expansión no era solo cobertura — era calidad en la apropiación</a:t>
            </a:r>
            <a:r>
              <a:rPr lang="en-US" altLang="zh-CN" sz="1575" i="1" dirty="0">
                <a:solidFill>
                  <a:srgbClr val="2C2C2C"/>
                </a:solidFill>
                <a:latin typeface="Georgia"/>
                <a:ea typeface="SimSun"/>
                <a:cs typeface="Georgia"/>
              </a:rPr>
              <a:t>”.</a:t>
            </a:r>
            <a:endParaRPr lang="zh-CN" sz="1575" i="1" dirty="0">
              <a:solidFill>
                <a:srgbClr val="2C2C2C"/>
              </a:solidFill>
              <a:latin typeface="Georgia"/>
              <a:ea typeface="SimSun"/>
              <a:cs typeface="Georgia"/>
            </a:endParaRPr>
          </a:p>
        </p:txBody>
      </p:sp>
      <p:sp>
        <p:nvSpPr>
          <p:cNvPr id="16" name="TextBox 16"/>
          <p:cNvSpPr txBox="1"/>
          <p:nvPr/>
        </p:nvSpPr>
        <p:spPr>
          <a:xfrm>
            <a:off x="1414462" y="2316956"/>
            <a:ext cx="3766542" cy="228600"/>
          </a:xfrm>
          <a:prstGeom prst="rect">
            <a:avLst/>
          </a:prstGeom>
          <a:noFill/>
          <a:ln>
            <a:noFill/>
          </a:ln>
        </p:spPr>
        <p:txBody>
          <a:bodyPr wrap="none" lIns="0" tIns="0" rIns="0" bIns="0" anchor="t" anchorCtr="0">
            <a:spAutoFit/>
          </a:bodyPr>
          <a:lstStyle/>
          <a:p>
            <a:pPr algn="l"/>
            <a:r>
              <a:rPr lang="zh-CN" sz="1125" dirty="0">
                <a:solidFill>
                  <a:srgbClr val="5A5A5A"/>
                </a:solidFill>
                <a:latin typeface="Calibri"/>
                <a:ea typeface="Microsoft YaHei"/>
                <a:cs typeface="Calibri"/>
              </a:rPr>
              <a:t>— Técnico regional, comunicación personal 2024</a:t>
            </a:r>
          </a:p>
        </p:txBody>
      </p:sp>
      <p:sp>
        <p:nvSpPr>
          <p:cNvPr id="17" name="TextBox 17"/>
          <p:cNvSpPr txBox="1"/>
          <p:nvPr/>
        </p:nvSpPr>
        <p:spPr>
          <a:xfrm>
            <a:off x="747712" y="2793206"/>
            <a:ext cx="4031075" cy="228600"/>
          </a:xfrm>
          <a:prstGeom prst="rect">
            <a:avLst/>
          </a:prstGeom>
          <a:noFill/>
          <a:ln>
            <a:noFill/>
          </a:ln>
        </p:spPr>
        <p:txBody>
          <a:bodyPr wrap="none" lIns="0" tIns="0" rIns="0" bIns="0" anchor="t" anchorCtr="0">
            <a:spAutoFit/>
          </a:bodyPr>
          <a:lstStyle/>
          <a:p>
            <a:pPr algn="l"/>
            <a:r>
              <a:rPr lang="zh-CN" sz="1125" b="1" dirty="0">
                <a:solidFill>
                  <a:srgbClr val="5A5A5A"/>
                </a:solidFill>
                <a:latin typeface="Calibri"/>
                <a:ea typeface="Microsoft YaHei"/>
                <a:cs typeface="Calibri"/>
              </a:rPr>
              <a:t>Regionales documentadas en la sistematización:</a:t>
            </a:r>
          </a:p>
        </p:txBody>
      </p:sp>
      <p:sp>
        <p:nvSpPr>
          <p:cNvPr id="18" name="Rectangle 18"/>
          <p:cNvSpPr/>
          <p:nvPr/>
        </p:nvSpPr>
        <p:spPr>
          <a:xfrm>
            <a:off x="762000" y="2990850"/>
            <a:ext cx="1219200" cy="266700"/>
          </a:xfrm>
          <a:prstGeom prst="roundRect">
            <a:avLst>
              <a:gd name="adj" fmla="val 50000"/>
            </a:avLst>
          </a:prstGeom>
          <a:solidFill>
            <a:srgbClr val="EEF4FB"/>
          </a:solidFill>
          <a:ln>
            <a:noFill/>
          </a:ln>
        </p:spPr>
        <p:txBody>
          <a:bodyPr/>
          <a:lstStyle/>
          <a:p>
            <a:endParaRPr lang="en-US"/>
          </a:p>
        </p:txBody>
      </p:sp>
      <p:sp>
        <p:nvSpPr>
          <p:cNvPr id="19" name="Rectangle 19"/>
          <p:cNvSpPr/>
          <p:nvPr/>
        </p:nvSpPr>
        <p:spPr>
          <a:xfrm>
            <a:off x="762000" y="2990850"/>
            <a:ext cx="1219200" cy="266700"/>
          </a:xfrm>
          <a:prstGeom prst="roundRect">
            <a:avLst>
              <a:gd name="adj" fmla="val 50000"/>
            </a:avLst>
          </a:prstGeom>
          <a:noFill/>
          <a:ln w="9525">
            <a:solidFill>
              <a:srgbClr val="1A4F8C"/>
            </a:solidFill>
          </a:ln>
        </p:spPr>
        <p:txBody>
          <a:bodyPr/>
          <a:lstStyle/>
          <a:p>
            <a:endParaRPr lang="en-US"/>
          </a:p>
        </p:txBody>
      </p:sp>
      <p:sp>
        <p:nvSpPr>
          <p:cNvPr id="20" name="TextBox 20"/>
          <p:cNvSpPr txBox="1"/>
          <p:nvPr/>
        </p:nvSpPr>
        <p:spPr>
          <a:xfrm>
            <a:off x="932712" y="3058478"/>
            <a:ext cx="877776" cy="213360"/>
          </a:xfrm>
          <a:prstGeom prst="rect">
            <a:avLst/>
          </a:prstGeom>
          <a:noFill/>
          <a:ln>
            <a:noFill/>
          </a:ln>
        </p:spPr>
        <p:txBody>
          <a:bodyPr wrap="none" lIns="0" tIns="0" rIns="0" bIns="0" anchor="t" anchorCtr="0">
            <a:spAutoFit/>
          </a:bodyPr>
          <a:lstStyle/>
          <a:p>
            <a:pPr algn="ctr"/>
            <a:r>
              <a:rPr lang="zh-CN" sz="1050" dirty="0">
                <a:solidFill>
                  <a:srgbClr val="1A4F8C"/>
                </a:solidFill>
                <a:latin typeface="Calibri"/>
                <a:ea typeface="Microsoft YaHei"/>
                <a:cs typeface="Calibri"/>
              </a:rPr>
              <a:t>01 Barahona</a:t>
            </a:r>
          </a:p>
        </p:txBody>
      </p:sp>
      <p:sp>
        <p:nvSpPr>
          <p:cNvPr id="21" name="Rectangle 21"/>
          <p:cNvSpPr/>
          <p:nvPr/>
        </p:nvSpPr>
        <p:spPr>
          <a:xfrm>
            <a:off x="2076450" y="2990850"/>
            <a:ext cx="1809750" cy="266700"/>
          </a:xfrm>
          <a:prstGeom prst="roundRect">
            <a:avLst>
              <a:gd name="adj" fmla="val 50000"/>
            </a:avLst>
          </a:prstGeom>
          <a:solidFill>
            <a:srgbClr val="EEF4FB"/>
          </a:solidFill>
          <a:ln>
            <a:noFill/>
          </a:ln>
        </p:spPr>
        <p:txBody>
          <a:bodyPr/>
          <a:lstStyle/>
          <a:p>
            <a:endParaRPr lang="en-US"/>
          </a:p>
        </p:txBody>
      </p:sp>
      <p:sp>
        <p:nvSpPr>
          <p:cNvPr id="22" name="Rectangle 22"/>
          <p:cNvSpPr/>
          <p:nvPr/>
        </p:nvSpPr>
        <p:spPr>
          <a:xfrm>
            <a:off x="2076450" y="2990850"/>
            <a:ext cx="1809750" cy="266700"/>
          </a:xfrm>
          <a:prstGeom prst="roundRect">
            <a:avLst>
              <a:gd name="adj" fmla="val 50000"/>
            </a:avLst>
          </a:prstGeom>
          <a:noFill/>
          <a:ln w="9525">
            <a:solidFill>
              <a:srgbClr val="1A4F8C"/>
            </a:solidFill>
          </a:ln>
        </p:spPr>
        <p:txBody>
          <a:bodyPr/>
          <a:lstStyle/>
          <a:p>
            <a:endParaRPr lang="en-US"/>
          </a:p>
        </p:txBody>
      </p:sp>
      <p:sp>
        <p:nvSpPr>
          <p:cNvPr id="23" name="TextBox 23"/>
          <p:cNvSpPr txBox="1"/>
          <p:nvPr/>
        </p:nvSpPr>
        <p:spPr>
          <a:xfrm>
            <a:off x="2059376" y="3058478"/>
            <a:ext cx="1843897" cy="213360"/>
          </a:xfrm>
          <a:prstGeom prst="rect">
            <a:avLst/>
          </a:prstGeom>
          <a:noFill/>
          <a:ln>
            <a:noFill/>
          </a:ln>
        </p:spPr>
        <p:txBody>
          <a:bodyPr wrap="none" lIns="0" tIns="0" rIns="0" bIns="0" anchor="t" anchorCtr="0">
            <a:spAutoFit/>
          </a:bodyPr>
          <a:lstStyle/>
          <a:p>
            <a:pPr algn="ctr"/>
            <a:r>
              <a:rPr lang="zh-CN" sz="1050" dirty="0">
                <a:solidFill>
                  <a:srgbClr val="1A4F8C"/>
                </a:solidFill>
                <a:latin typeface="Calibri"/>
                <a:ea typeface="Microsoft YaHei"/>
                <a:cs typeface="Calibri"/>
              </a:rPr>
              <a:t>05 San Pedro de Macorís</a:t>
            </a:r>
          </a:p>
        </p:txBody>
      </p:sp>
      <p:sp>
        <p:nvSpPr>
          <p:cNvPr id="24" name="Rectangle 24"/>
          <p:cNvSpPr/>
          <p:nvPr/>
        </p:nvSpPr>
        <p:spPr>
          <a:xfrm>
            <a:off x="3981450" y="2990850"/>
            <a:ext cx="1695450" cy="266700"/>
          </a:xfrm>
          <a:prstGeom prst="roundRect">
            <a:avLst>
              <a:gd name="adj" fmla="val 50000"/>
            </a:avLst>
          </a:prstGeom>
          <a:solidFill>
            <a:srgbClr val="EEF4FB"/>
          </a:solidFill>
          <a:ln>
            <a:noFill/>
          </a:ln>
        </p:spPr>
        <p:txBody>
          <a:bodyPr/>
          <a:lstStyle/>
          <a:p>
            <a:endParaRPr lang="en-US"/>
          </a:p>
        </p:txBody>
      </p:sp>
      <p:sp>
        <p:nvSpPr>
          <p:cNvPr id="25" name="Rectangle 25"/>
          <p:cNvSpPr/>
          <p:nvPr/>
        </p:nvSpPr>
        <p:spPr>
          <a:xfrm>
            <a:off x="3981450" y="2990850"/>
            <a:ext cx="1695450" cy="266700"/>
          </a:xfrm>
          <a:prstGeom prst="roundRect">
            <a:avLst>
              <a:gd name="adj" fmla="val 50000"/>
            </a:avLst>
          </a:prstGeom>
          <a:noFill/>
          <a:ln w="9525">
            <a:solidFill>
              <a:srgbClr val="1A4F8C"/>
            </a:solidFill>
          </a:ln>
        </p:spPr>
        <p:txBody>
          <a:bodyPr/>
          <a:lstStyle/>
          <a:p>
            <a:endParaRPr lang="en-US"/>
          </a:p>
        </p:txBody>
      </p:sp>
      <p:sp>
        <p:nvSpPr>
          <p:cNvPr id="26" name="TextBox 26"/>
          <p:cNvSpPr txBox="1"/>
          <p:nvPr/>
        </p:nvSpPr>
        <p:spPr>
          <a:xfrm>
            <a:off x="4202430" y="3058478"/>
            <a:ext cx="1253490" cy="213360"/>
          </a:xfrm>
          <a:prstGeom prst="rect">
            <a:avLst/>
          </a:prstGeom>
          <a:noFill/>
          <a:ln>
            <a:noFill/>
          </a:ln>
        </p:spPr>
        <p:txBody>
          <a:bodyPr wrap="none" lIns="0" tIns="0" rIns="0" bIns="0" anchor="t" anchorCtr="0">
            <a:spAutoFit/>
          </a:bodyPr>
          <a:lstStyle/>
          <a:p>
            <a:pPr algn="ctr"/>
            <a:r>
              <a:rPr lang="zh-CN" sz="1050" dirty="0">
                <a:solidFill>
                  <a:srgbClr val="1A4F8C"/>
                </a:solidFill>
                <a:latin typeface="Calibri"/>
                <a:ea typeface="Microsoft YaHei"/>
                <a:cs typeface="Calibri"/>
              </a:rPr>
              <a:t>10 Santo Domingo</a:t>
            </a:r>
          </a:p>
        </p:txBody>
      </p:sp>
      <p:sp>
        <p:nvSpPr>
          <p:cNvPr id="27" name="Rectangle 27"/>
          <p:cNvSpPr/>
          <p:nvPr/>
        </p:nvSpPr>
        <p:spPr>
          <a:xfrm>
            <a:off x="5772150" y="2990850"/>
            <a:ext cx="1409700" cy="266700"/>
          </a:xfrm>
          <a:prstGeom prst="roundRect">
            <a:avLst>
              <a:gd name="adj" fmla="val 50000"/>
            </a:avLst>
          </a:prstGeom>
          <a:solidFill>
            <a:srgbClr val="EEF4FB"/>
          </a:solidFill>
          <a:ln>
            <a:noFill/>
          </a:ln>
        </p:spPr>
        <p:txBody>
          <a:bodyPr/>
          <a:lstStyle/>
          <a:p>
            <a:endParaRPr lang="en-US"/>
          </a:p>
        </p:txBody>
      </p:sp>
      <p:sp>
        <p:nvSpPr>
          <p:cNvPr id="28" name="Rectangle 28"/>
          <p:cNvSpPr/>
          <p:nvPr/>
        </p:nvSpPr>
        <p:spPr>
          <a:xfrm>
            <a:off x="5772150" y="2990850"/>
            <a:ext cx="1409700" cy="266700"/>
          </a:xfrm>
          <a:prstGeom prst="roundRect">
            <a:avLst>
              <a:gd name="adj" fmla="val 50000"/>
            </a:avLst>
          </a:prstGeom>
          <a:noFill/>
          <a:ln w="9525">
            <a:solidFill>
              <a:srgbClr val="1A4F8C"/>
            </a:solidFill>
          </a:ln>
        </p:spPr>
        <p:txBody>
          <a:bodyPr/>
          <a:lstStyle/>
          <a:p>
            <a:endParaRPr lang="en-US"/>
          </a:p>
        </p:txBody>
      </p:sp>
      <p:sp>
        <p:nvSpPr>
          <p:cNvPr id="29" name="TextBox 29"/>
          <p:cNvSpPr txBox="1"/>
          <p:nvPr/>
        </p:nvSpPr>
        <p:spPr>
          <a:xfrm>
            <a:off x="5926931" y="3058478"/>
            <a:ext cx="1100138" cy="213360"/>
          </a:xfrm>
          <a:prstGeom prst="rect">
            <a:avLst/>
          </a:prstGeom>
          <a:noFill/>
          <a:ln>
            <a:noFill/>
          </a:ln>
        </p:spPr>
        <p:txBody>
          <a:bodyPr wrap="none" lIns="0" tIns="0" rIns="0" bIns="0" anchor="t" anchorCtr="0">
            <a:spAutoFit/>
          </a:bodyPr>
          <a:lstStyle/>
          <a:p>
            <a:pPr algn="ctr"/>
            <a:r>
              <a:rPr lang="zh-CN" sz="1050" dirty="0">
                <a:solidFill>
                  <a:srgbClr val="1A4F8C"/>
                </a:solidFill>
                <a:latin typeface="Calibri"/>
                <a:ea typeface="Microsoft YaHei"/>
                <a:cs typeface="Calibri"/>
              </a:rPr>
              <a:t>11 Puerto Plata</a:t>
            </a:r>
          </a:p>
        </p:txBody>
      </p:sp>
      <p:sp>
        <p:nvSpPr>
          <p:cNvPr id="30" name="Rectangle 30"/>
          <p:cNvSpPr/>
          <p:nvPr/>
        </p:nvSpPr>
        <p:spPr>
          <a:xfrm>
            <a:off x="762000" y="3409950"/>
            <a:ext cx="3409950" cy="1485900"/>
          </a:xfrm>
          <a:prstGeom prst="roundRect">
            <a:avLst>
              <a:gd name="adj" fmla="val 6410"/>
            </a:avLst>
          </a:prstGeom>
          <a:solidFill>
            <a:srgbClr val="FFFFFF"/>
          </a:solidFill>
          <a:ln>
            <a:noFill/>
          </a:ln>
        </p:spPr>
        <p:txBody>
          <a:bodyPr/>
          <a:lstStyle/>
          <a:p>
            <a:endParaRPr lang="en-US"/>
          </a:p>
        </p:txBody>
      </p:sp>
      <p:sp>
        <p:nvSpPr>
          <p:cNvPr id="31" name="Rectangle 31"/>
          <p:cNvSpPr/>
          <p:nvPr/>
        </p:nvSpPr>
        <p:spPr>
          <a:xfrm>
            <a:off x="762000" y="3409950"/>
            <a:ext cx="3409950" cy="1485900"/>
          </a:xfrm>
          <a:prstGeom prst="roundRect">
            <a:avLst>
              <a:gd name="adj" fmla="val 6410"/>
            </a:avLst>
          </a:prstGeom>
          <a:noFill/>
          <a:ln w="9525">
            <a:solidFill>
              <a:srgbClr val="DDD9D4"/>
            </a:solidFill>
          </a:ln>
        </p:spPr>
        <p:txBody>
          <a:bodyPr/>
          <a:lstStyle/>
          <a:p>
            <a:endParaRPr lang="en-US"/>
          </a:p>
        </p:txBody>
      </p:sp>
      <p:sp>
        <p:nvSpPr>
          <p:cNvPr id="32" name="Rectangle 32"/>
          <p:cNvSpPr/>
          <p:nvPr/>
        </p:nvSpPr>
        <p:spPr>
          <a:xfrm>
            <a:off x="762000" y="3409950"/>
            <a:ext cx="47625" cy="1485900"/>
          </a:xfrm>
          <a:prstGeom prst="roundRect">
            <a:avLst>
              <a:gd name="adj" fmla="val 40000"/>
            </a:avLst>
          </a:prstGeom>
          <a:solidFill>
            <a:srgbClr val="00AEEF"/>
          </a:solidFill>
          <a:ln>
            <a:noFill/>
          </a:ln>
        </p:spPr>
        <p:txBody>
          <a:bodyPr/>
          <a:lstStyle/>
          <a:p>
            <a:endParaRPr lang="en-US"/>
          </a:p>
        </p:txBody>
      </p:sp>
      <p:sp>
        <p:nvSpPr>
          <p:cNvPr id="33" name="Freeform 33"/>
          <p:cNvSpPr/>
          <p:nvPr/>
        </p:nvSpPr>
        <p:spPr>
          <a:xfrm>
            <a:off x="976073" y="3574810"/>
            <a:ext cx="219666" cy="240711"/>
          </a:xfrm>
          <a:custGeom>
            <a:avLst/>
            <a:gdLst/>
            <a:ahLst/>
            <a:cxnLst/>
            <a:rect l="l" t="t" r="r" b="b"/>
            <a:pathLst>
              <a:path w="219666" h="240711">
                <a:moveTo>
                  <a:pt x="180497" y="39058"/>
                </a:moveTo>
                <a:cubicBezTo>
                  <a:pt x="218668" y="77223"/>
                  <a:pt x="219666" y="138792"/>
                  <a:pt x="182753" y="178175"/>
                </a:cubicBezTo>
                <a:lnTo>
                  <a:pt x="180497" y="180509"/>
                </a:lnTo>
                <a:lnTo>
                  <a:pt x="133347" y="227648"/>
                </a:lnTo>
                <a:cubicBezTo>
                  <a:pt x="120932" y="240055"/>
                  <a:pt x="101024" y="240711"/>
                  <a:pt x="87819" y="229148"/>
                </a:cubicBezTo>
                <a:lnTo>
                  <a:pt x="86219" y="227648"/>
                </a:lnTo>
                <a:lnTo>
                  <a:pt x="39058" y="180497"/>
                </a:lnTo>
                <a:cubicBezTo>
                  <a:pt x="0" y="141440"/>
                  <a:pt x="0" y="78115"/>
                  <a:pt x="39058" y="39058"/>
                </a:cubicBezTo>
                <a:cubicBezTo>
                  <a:pt x="78115" y="0"/>
                  <a:pt x="141440" y="0"/>
                  <a:pt x="180497" y="39058"/>
                </a:cubicBezTo>
                <a:close/>
                <a:moveTo>
                  <a:pt x="109777" y="76440"/>
                </a:moveTo>
                <a:cubicBezTo>
                  <a:pt x="91366" y="76440"/>
                  <a:pt x="76440" y="91366"/>
                  <a:pt x="76440" y="109777"/>
                </a:cubicBezTo>
                <a:cubicBezTo>
                  <a:pt x="76440" y="128189"/>
                  <a:pt x="91366" y="143115"/>
                  <a:pt x="109777" y="143115"/>
                </a:cubicBezTo>
                <a:cubicBezTo>
                  <a:pt x="128189" y="143115"/>
                  <a:pt x="143115" y="128189"/>
                  <a:pt x="143115" y="109777"/>
                </a:cubicBezTo>
                <a:cubicBezTo>
                  <a:pt x="143115" y="91366"/>
                  <a:pt x="128189" y="76440"/>
                  <a:pt x="109777" y="76440"/>
                </a:cubicBezTo>
              </a:path>
            </a:pathLst>
          </a:custGeom>
          <a:solidFill>
            <a:srgbClr val="00AEEF"/>
          </a:solidFill>
          <a:ln>
            <a:noFill/>
          </a:ln>
        </p:spPr>
        <p:txBody>
          <a:bodyPr/>
          <a:lstStyle/>
          <a:p>
            <a:endParaRPr lang="en-US"/>
          </a:p>
        </p:txBody>
      </p:sp>
      <p:sp>
        <p:nvSpPr>
          <p:cNvPr id="34" name="TextBox 34"/>
          <p:cNvSpPr txBox="1"/>
          <p:nvPr/>
        </p:nvSpPr>
        <p:spPr>
          <a:xfrm>
            <a:off x="1356360" y="3470910"/>
            <a:ext cx="2211153" cy="243840"/>
          </a:xfrm>
          <a:prstGeom prst="rect">
            <a:avLst/>
          </a:prstGeom>
          <a:noFill/>
          <a:ln>
            <a:noFill/>
          </a:ln>
        </p:spPr>
        <p:txBody>
          <a:bodyPr wrap="none" lIns="0" tIns="0" rIns="0" bIns="0" anchor="t" anchorCtr="0">
            <a:spAutoFit/>
          </a:bodyPr>
          <a:lstStyle/>
          <a:p>
            <a:pPr algn="l"/>
            <a:r>
              <a:rPr lang="zh-CN" sz="1200" b="1" dirty="0">
                <a:solidFill>
                  <a:srgbClr val="1A4F8C"/>
                </a:solidFill>
                <a:latin typeface="Calibri"/>
                <a:ea typeface="Microsoft YaHei"/>
                <a:cs typeface="Calibri"/>
              </a:rPr>
              <a:t>Contextos muy distintos</a:t>
            </a:r>
          </a:p>
        </p:txBody>
      </p:sp>
      <p:sp>
        <p:nvSpPr>
          <p:cNvPr id="35" name="TextBox 35"/>
          <p:cNvSpPr txBox="1"/>
          <p:nvPr/>
        </p:nvSpPr>
        <p:spPr>
          <a:xfrm>
            <a:off x="1064332" y="3871959"/>
            <a:ext cx="2205633"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Urbano, rural, multigrado,</a:t>
            </a:r>
          </a:p>
        </p:txBody>
      </p:sp>
      <p:sp>
        <p:nvSpPr>
          <p:cNvPr id="36" name="TextBox 36"/>
          <p:cNvSpPr txBox="1"/>
          <p:nvPr/>
        </p:nvSpPr>
        <p:spPr>
          <a:xfrm>
            <a:off x="1064332" y="4062459"/>
            <a:ext cx="1950958"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zonas de difícil acceso.</a:t>
            </a:r>
          </a:p>
        </p:txBody>
      </p:sp>
      <p:sp>
        <p:nvSpPr>
          <p:cNvPr id="37" name="TextBox 37"/>
          <p:cNvSpPr txBox="1"/>
          <p:nvPr/>
        </p:nvSpPr>
        <p:spPr>
          <a:xfrm>
            <a:off x="1064332" y="4252959"/>
            <a:ext cx="2296001"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El programa debió adaptarse</a:t>
            </a:r>
          </a:p>
        </p:txBody>
      </p:sp>
      <p:sp>
        <p:nvSpPr>
          <p:cNvPr id="38" name="TextBox 38"/>
          <p:cNvSpPr txBox="1"/>
          <p:nvPr/>
        </p:nvSpPr>
        <p:spPr>
          <a:xfrm>
            <a:off x="1064332" y="4443459"/>
            <a:ext cx="2230279"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a cada realidad territorial.</a:t>
            </a:r>
          </a:p>
        </p:txBody>
      </p:sp>
      <p:sp>
        <p:nvSpPr>
          <p:cNvPr id="39" name="Rectangle 39"/>
          <p:cNvSpPr/>
          <p:nvPr/>
        </p:nvSpPr>
        <p:spPr>
          <a:xfrm>
            <a:off x="4362450" y="3409950"/>
            <a:ext cx="3524250" cy="1485900"/>
          </a:xfrm>
          <a:prstGeom prst="roundRect">
            <a:avLst>
              <a:gd name="adj" fmla="val 6410"/>
            </a:avLst>
          </a:prstGeom>
          <a:solidFill>
            <a:srgbClr val="FFFFFF"/>
          </a:solidFill>
          <a:ln>
            <a:noFill/>
          </a:ln>
        </p:spPr>
        <p:txBody>
          <a:bodyPr/>
          <a:lstStyle/>
          <a:p>
            <a:endParaRPr lang="en-US"/>
          </a:p>
        </p:txBody>
      </p:sp>
      <p:sp>
        <p:nvSpPr>
          <p:cNvPr id="40" name="Rectangle 40"/>
          <p:cNvSpPr/>
          <p:nvPr/>
        </p:nvSpPr>
        <p:spPr>
          <a:xfrm>
            <a:off x="4362450" y="3409950"/>
            <a:ext cx="3524250" cy="1485900"/>
          </a:xfrm>
          <a:prstGeom prst="roundRect">
            <a:avLst>
              <a:gd name="adj" fmla="val 6410"/>
            </a:avLst>
          </a:prstGeom>
          <a:noFill/>
          <a:ln w="9525">
            <a:solidFill>
              <a:srgbClr val="DDD9D4"/>
            </a:solidFill>
          </a:ln>
        </p:spPr>
        <p:txBody>
          <a:bodyPr/>
          <a:lstStyle/>
          <a:p>
            <a:endParaRPr lang="en-US"/>
          </a:p>
        </p:txBody>
      </p:sp>
      <p:sp>
        <p:nvSpPr>
          <p:cNvPr id="41" name="Rectangle 41"/>
          <p:cNvSpPr/>
          <p:nvPr/>
        </p:nvSpPr>
        <p:spPr>
          <a:xfrm>
            <a:off x="4362450" y="3409950"/>
            <a:ext cx="47625" cy="1485900"/>
          </a:xfrm>
          <a:prstGeom prst="roundRect">
            <a:avLst>
              <a:gd name="adj" fmla="val 40000"/>
            </a:avLst>
          </a:prstGeom>
          <a:solidFill>
            <a:srgbClr val="00AEEF"/>
          </a:solidFill>
          <a:ln>
            <a:noFill/>
          </a:ln>
        </p:spPr>
        <p:txBody>
          <a:bodyPr/>
          <a:lstStyle/>
          <a:p>
            <a:endParaRPr lang="en-US"/>
          </a:p>
        </p:txBody>
      </p:sp>
      <p:sp>
        <p:nvSpPr>
          <p:cNvPr id="42" name="Freeform 42"/>
          <p:cNvSpPr/>
          <p:nvPr/>
        </p:nvSpPr>
        <p:spPr>
          <a:xfrm>
            <a:off x="4570588" y="3593116"/>
            <a:ext cx="231124" cy="203685"/>
          </a:xfrm>
          <a:custGeom>
            <a:avLst/>
            <a:gdLst/>
            <a:ahLst/>
            <a:cxnLst/>
            <a:rect l="l" t="t" r="r" b="b"/>
            <a:pathLst>
              <a:path w="231124" h="203685">
                <a:moveTo>
                  <a:pt x="59916" y="3394"/>
                </a:moveTo>
                <a:cubicBezTo>
                  <a:pt x="79837" y="0"/>
                  <a:pt x="100223" y="5824"/>
                  <a:pt x="115345" y="19230"/>
                </a:cubicBezTo>
                <a:lnTo>
                  <a:pt x="115756" y="19596"/>
                </a:lnTo>
                <a:lnTo>
                  <a:pt x="116134" y="19263"/>
                </a:lnTo>
                <a:cubicBezTo>
                  <a:pt x="130549" y="6613"/>
                  <a:pt x="149712" y="783"/>
                  <a:pt x="168730" y="3261"/>
                </a:cubicBezTo>
                <a:lnTo>
                  <a:pt x="171463" y="3661"/>
                </a:lnTo>
                <a:cubicBezTo>
                  <a:pt x="195604" y="7829"/>
                  <a:pt x="215514" y="24900"/>
                  <a:pt x="223319" y="48120"/>
                </a:cubicBezTo>
                <a:cubicBezTo>
                  <a:pt x="231124" y="71341"/>
                  <a:pt x="225567" y="96972"/>
                  <a:pt x="208846" y="114875"/>
                </a:cubicBezTo>
                <a:lnTo>
                  <a:pt x="206845" y="116931"/>
                </a:lnTo>
                <a:lnTo>
                  <a:pt x="206312" y="117386"/>
                </a:lnTo>
                <a:lnTo>
                  <a:pt x="123524" y="199385"/>
                </a:lnTo>
                <a:cubicBezTo>
                  <a:pt x="119573" y="203296"/>
                  <a:pt x="113340" y="203685"/>
                  <a:pt x="108933" y="200297"/>
                </a:cubicBezTo>
                <a:lnTo>
                  <a:pt x="107889" y="199385"/>
                </a:lnTo>
                <a:lnTo>
                  <a:pt x="24623" y="116909"/>
                </a:lnTo>
                <a:cubicBezTo>
                  <a:pt x="6636" y="99408"/>
                  <a:pt x="0" y="73290"/>
                  <a:pt x="7451" y="49326"/>
                </a:cubicBezTo>
                <a:cubicBezTo>
                  <a:pt x="14902" y="25362"/>
                  <a:pt x="35177" y="7611"/>
                  <a:pt x="59916" y="3394"/>
                </a:cubicBezTo>
                <a:close/>
              </a:path>
            </a:pathLst>
          </a:custGeom>
          <a:solidFill>
            <a:srgbClr val="C26B4F"/>
          </a:solidFill>
          <a:ln>
            <a:noFill/>
          </a:ln>
        </p:spPr>
        <p:txBody>
          <a:bodyPr/>
          <a:lstStyle/>
          <a:p>
            <a:endParaRPr lang="en-US"/>
          </a:p>
        </p:txBody>
      </p:sp>
      <p:sp>
        <p:nvSpPr>
          <p:cNvPr id="43" name="TextBox 43"/>
          <p:cNvSpPr txBox="1"/>
          <p:nvPr/>
        </p:nvSpPr>
        <p:spPr>
          <a:xfrm>
            <a:off x="4956810" y="3470910"/>
            <a:ext cx="2680411" cy="243840"/>
          </a:xfrm>
          <a:prstGeom prst="rect">
            <a:avLst/>
          </a:prstGeom>
          <a:noFill/>
          <a:ln>
            <a:noFill/>
          </a:ln>
        </p:spPr>
        <p:txBody>
          <a:bodyPr wrap="none" lIns="0" tIns="0" rIns="0" bIns="0" anchor="t" anchorCtr="0">
            <a:spAutoFit/>
          </a:bodyPr>
          <a:lstStyle/>
          <a:p>
            <a:pPr algn="l"/>
            <a:r>
              <a:rPr lang="zh-CN" sz="1200" b="1" dirty="0">
                <a:solidFill>
                  <a:srgbClr val="1A4F8C"/>
                </a:solidFill>
                <a:latin typeface="Calibri"/>
                <a:ea typeface="Microsoft YaHei"/>
                <a:cs typeface="Calibri"/>
              </a:rPr>
              <a:t>Acompañar con sensibilización</a:t>
            </a:r>
          </a:p>
        </p:txBody>
      </p:sp>
      <p:sp>
        <p:nvSpPr>
          <p:cNvPr id="44" name="TextBox 44"/>
          <p:cNvSpPr txBox="1"/>
          <p:nvPr/>
        </p:nvSpPr>
        <p:spPr>
          <a:xfrm>
            <a:off x="4656948" y="3833813"/>
            <a:ext cx="2427446"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"Cuando veíamos resistencia,</a:t>
            </a:r>
          </a:p>
        </p:txBody>
      </p:sp>
      <p:sp>
        <p:nvSpPr>
          <p:cNvPr id="45" name="TextBox 45"/>
          <p:cNvSpPr txBox="1"/>
          <p:nvPr/>
        </p:nvSpPr>
        <p:spPr>
          <a:xfrm>
            <a:off x="4656948" y="4024313"/>
            <a:ext cx="1444306" cy="173124"/>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trabajábamos con ellas</a:t>
            </a:r>
            <a:r>
              <a:rPr lang="en-US" altLang="zh-CN" sz="1125" dirty="0">
                <a:solidFill>
                  <a:srgbClr val="2C2C2C"/>
                </a:solidFill>
                <a:latin typeface="Calibri"/>
                <a:ea typeface="Microsoft YaHei"/>
                <a:cs typeface="Calibri"/>
              </a:rPr>
              <a:t>”.</a:t>
            </a:r>
            <a:endParaRPr lang="zh-CN" sz="1125" dirty="0">
              <a:solidFill>
                <a:srgbClr val="2C2C2C"/>
              </a:solidFill>
              <a:latin typeface="Calibri"/>
              <a:ea typeface="Microsoft YaHei"/>
              <a:cs typeface="Calibri"/>
            </a:endParaRPr>
          </a:p>
        </p:txBody>
      </p:sp>
      <p:sp>
        <p:nvSpPr>
          <p:cNvPr id="46" name="TextBox 46"/>
          <p:cNvSpPr txBox="1"/>
          <p:nvPr/>
        </p:nvSpPr>
        <p:spPr>
          <a:xfrm>
            <a:off x="4656948" y="4214813"/>
            <a:ext cx="1844159"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No imponer — construir</a:t>
            </a:r>
          </a:p>
        </p:txBody>
      </p:sp>
      <p:sp>
        <p:nvSpPr>
          <p:cNvPr id="47" name="TextBox 47"/>
          <p:cNvSpPr txBox="1"/>
          <p:nvPr/>
        </p:nvSpPr>
        <p:spPr>
          <a:xfrm>
            <a:off x="4656948" y="4405313"/>
            <a:ext cx="1950958"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disposición y confianza.</a:t>
            </a:r>
          </a:p>
        </p:txBody>
      </p:sp>
      <p:sp>
        <p:nvSpPr>
          <p:cNvPr id="48" name="Rectangle 48"/>
          <p:cNvSpPr/>
          <p:nvPr/>
        </p:nvSpPr>
        <p:spPr>
          <a:xfrm>
            <a:off x="8077200" y="3409950"/>
            <a:ext cx="3352800" cy="1485900"/>
          </a:xfrm>
          <a:prstGeom prst="roundRect">
            <a:avLst>
              <a:gd name="adj" fmla="val 6410"/>
            </a:avLst>
          </a:prstGeom>
          <a:solidFill>
            <a:srgbClr val="FFFFFF"/>
          </a:solidFill>
          <a:ln>
            <a:noFill/>
          </a:ln>
        </p:spPr>
        <p:txBody>
          <a:bodyPr/>
          <a:lstStyle/>
          <a:p>
            <a:endParaRPr lang="en-US"/>
          </a:p>
        </p:txBody>
      </p:sp>
      <p:sp>
        <p:nvSpPr>
          <p:cNvPr id="49" name="Rectangle 49"/>
          <p:cNvSpPr/>
          <p:nvPr/>
        </p:nvSpPr>
        <p:spPr>
          <a:xfrm>
            <a:off x="8077200" y="3409950"/>
            <a:ext cx="3352800" cy="1485900"/>
          </a:xfrm>
          <a:prstGeom prst="roundRect">
            <a:avLst>
              <a:gd name="adj" fmla="val 6410"/>
            </a:avLst>
          </a:prstGeom>
          <a:noFill/>
          <a:ln w="9525">
            <a:solidFill>
              <a:srgbClr val="DDD9D4"/>
            </a:solidFill>
          </a:ln>
        </p:spPr>
        <p:txBody>
          <a:bodyPr/>
          <a:lstStyle/>
          <a:p>
            <a:endParaRPr lang="en-US"/>
          </a:p>
        </p:txBody>
      </p:sp>
      <p:sp>
        <p:nvSpPr>
          <p:cNvPr id="50" name="Rectangle 50"/>
          <p:cNvSpPr/>
          <p:nvPr/>
        </p:nvSpPr>
        <p:spPr>
          <a:xfrm>
            <a:off x="8077200" y="3409950"/>
            <a:ext cx="47625" cy="1485900"/>
          </a:xfrm>
          <a:prstGeom prst="roundRect">
            <a:avLst>
              <a:gd name="adj" fmla="val 40000"/>
            </a:avLst>
          </a:prstGeom>
          <a:solidFill>
            <a:srgbClr val="2E7D52"/>
          </a:solidFill>
          <a:ln>
            <a:noFill/>
          </a:ln>
        </p:spPr>
        <p:txBody>
          <a:bodyPr/>
          <a:lstStyle/>
          <a:p>
            <a:endParaRPr lang="en-US"/>
          </a:p>
        </p:txBody>
      </p:sp>
      <p:sp>
        <p:nvSpPr>
          <p:cNvPr id="51" name="Freeform 51"/>
          <p:cNvSpPr/>
          <p:nvPr/>
        </p:nvSpPr>
        <p:spPr>
          <a:xfrm>
            <a:off x="8289925" y="3579597"/>
            <a:ext cx="233696" cy="234079"/>
          </a:xfrm>
          <a:custGeom>
            <a:avLst/>
            <a:gdLst/>
            <a:ahLst/>
            <a:cxnLst/>
            <a:rect l="l" t="t" r="r" b="b"/>
            <a:pathLst>
              <a:path w="233696" h="234079">
                <a:moveTo>
                  <a:pt x="166688" y="19868"/>
                </a:moveTo>
                <a:cubicBezTo>
                  <a:pt x="212998" y="46607"/>
                  <a:pt x="233696" y="102539"/>
                  <a:pt x="215949" y="152983"/>
                </a:cubicBezTo>
                <a:cubicBezTo>
                  <a:pt x="198202" y="203428"/>
                  <a:pt x="147043" y="234079"/>
                  <a:pt x="94192" y="225932"/>
                </a:cubicBezTo>
                <a:cubicBezTo>
                  <a:pt x="41341" y="217785"/>
                  <a:pt x="1788" y="173150"/>
                  <a:pt x="56" y="119703"/>
                </a:cubicBezTo>
                <a:lnTo>
                  <a:pt x="0" y="116103"/>
                </a:lnTo>
                <a:lnTo>
                  <a:pt x="56" y="112502"/>
                </a:lnTo>
                <a:cubicBezTo>
                  <a:pt x="1321" y="73464"/>
                  <a:pt x="22990" y="37956"/>
                  <a:pt x="57128" y="18978"/>
                </a:cubicBezTo>
                <a:cubicBezTo>
                  <a:pt x="91267" y="0"/>
                  <a:pt x="132862" y="338"/>
                  <a:pt x="166687" y="19868"/>
                </a:cubicBezTo>
                <a:close/>
                <a:moveTo>
                  <a:pt x="152319" y="86021"/>
                </a:moveTo>
                <a:cubicBezTo>
                  <a:pt x="148360" y="82063"/>
                  <a:pt x="142074" y="81667"/>
                  <a:pt x="137651" y="85099"/>
                </a:cubicBezTo>
                <a:lnTo>
                  <a:pt x="136606" y="86021"/>
                </a:lnTo>
                <a:lnTo>
                  <a:pt x="100012" y="122604"/>
                </a:lnTo>
                <a:lnTo>
                  <a:pt x="85644" y="108246"/>
                </a:lnTo>
                <a:lnTo>
                  <a:pt x="84599" y="107324"/>
                </a:lnTo>
                <a:cubicBezTo>
                  <a:pt x="80176" y="103895"/>
                  <a:pt x="73892" y="104291"/>
                  <a:pt x="69934" y="108249"/>
                </a:cubicBezTo>
                <a:cubicBezTo>
                  <a:pt x="65976" y="112207"/>
                  <a:pt x="65580" y="118491"/>
                  <a:pt x="69009" y="122915"/>
                </a:cubicBezTo>
                <a:lnTo>
                  <a:pt x="69931" y="123959"/>
                </a:lnTo>
                <a:lnTo>
                  <a:pt x="92156" y="146184"/>
                </a:lnTo>
                <a:lnTo>
                  <a:pt x="93201" y="147107"/>
                </a:lnTo>
                <a:cubicBezTo>
                  <a:pt x="97209" y="150217"/>
                  <a:pt x="102816" y="150217"/>
                  <a:pt x="106824" y="147107"/>
                </a:cubicBezTo>
                <a:lnTo>
                  <a:pt x="107869" y="146184"/>
                </a:lnTo>
                <a:lnTo>
                  <a:pt x="152319" y="101734"/>
                </a:lnTo>
                <a:lnTo>
                  <a:pt x="153241" y="100690"/>
                </a:lnTo>
                <a:cubicBezTo>
                  <a:pt x="156673" y="96266"/>
                  <a:pt x="156278" y="89980"/>
                  <a:pt x="152319" y="86021"/>
                </a:cubicBezTo>
                <a:close/>
              </a:path>
            </a:pathLst>
          </a:custGeom>
          <a:solidFill>
            <a:srgbClr val="2E7D52"/>
          </a:solidFill>
          <a:ln>
            <a:noFill/>
          </a:ln>
        </p:spPr>
        <p:txBody>
          <a:bodyPr/>
          <a:lstStyle/>
          <a:p>
            <a:endParaRPr lang="en-US"/>
          </a:p>
        </p:txBody>
      </p:sp>
      <p:sp>
        <p:nvSpPr>
          <p:cNvPr id="52" name="TextBox 52"/>
          <p:cNvSpPr txBox="1"/>
          <p:nvPr/>
        </p:nvSpPr>
        <p:spPr>
          <a:xfrm>
            <a:off x="8671560" y="3470910"/>
            <a:ext cx="2533193" cy="243840"/>
          </a:xfrm>
          <a:prstGeom prst="rect">
            <a:avLst/>
          </a:prstGeom>
          <a:noFill/>
          <a:ln>
            <a:noFill/>
          </a:ln>
        </p:spPr>
        <p:txBody>
          <a:bodyPr wrap="none" lIns="0" tIns="0" rIns="0" bIns="0" anchor="t" anchorCtr="0">
            <a:spAutoFit/>
          </a:bodyPr>
          <a:lstStyle/>
          <a:p>
            <a:pPr algn="l"/>
            <a:r>
              <a:rPr lang="zh-CN" sz="1200" b="1" dirty="0">
                <a:solidFill>
                  <a:srgbClr val="1A4F8C"/>
                </a:solidFill>
                <a:latin typeface="Calibri"/>
                <a:ea typeface="Microsoft YaHei"/>
                <a:cs typeface="Calibri"/>
              </a:rPr>
              <a:t>Buenas prácticas instaladas</a:t>
            </a:r>
          </a:p>
        </p:txBody>
      </p:sp>
      <p:sp>
        <p:nvSpPr>
          <p:cNvPr id="53" name="TextBox 53"/>
          <p:cNvSpPr txBox="1"/>
          <p:nvPr/>
        </p:nvSpPr>
        <p:spPr>
          <a:xfrm>
            <a:off x="8278636" y="3827816"/>
            <a:ext cx="2714982"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Calendarios mensuales de visitas,</a:t>
            </a:r>
          </a:p>
        </p:txBody>
      </p:sp>
      <p:sp>
        <p:nvSpPr>
          <p:cNvPr id="54" name="TextBox 54"/>
          <p:cNvSpPr txBox="1"/>
          <p:nvPr/>
        </p:nvSpPr>
        <p:spPr>
          <a:xfrm>
            <a:off x="8278636" y="4018316"/>
            <a:ext cx="2756059"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reuniones semanales de rendición,</a:t>
            </a:r>
          </a:p>
        </p:txBody>
      </p:sp>
      <p:sp>
        <p:nvSpPr>
          <p:cNvPr id="55" name="TextBox 55"/>
          <p:cNvSpPr txBox="1"/>
          <p:nvPr/>
        </p:nvSpPr>
        <p:spPr>
          <a:xfrm>
            <a:off x="8278636" y="4208816"/>
            <a:ext cx="2624614"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mesas distritales de evidencias.</a:t>
            </a:r>
          </a:p>
        </p:txBody>
      </p:sp>
      <p:sp>
        <p:nvSpPr>
          <p:cNvPr id="56" name="Rectangle 56"/>
          <p:cNvSpPr/>
          <p:nvPr/>
        </p:nvSpPr>
        <p:spPr>
          <a:xfrm>
            <a:off x="762000" y="5048250"/>
            <a:ext cx="10668000" cy="609600"/>
          </a:xfrm>
          <a:prstGeom prst="roundRect">
            <a:avLst>
              <a:gd name="adj" fmla="val 12500"/>
            </a:avLst>
          </a:prstGeom>
          <a:solidFill>
            <a:srgbClr val="EEF4FB"/>
          </a:solidFill>
          <a:ln>
            <a:noFill/>
          </a:ln>
        </p:spPr>
        <p:txBody>
          <a:bodyPr/>
          <a:lstStyle/>
          <a:p>
            <a:endParaRPr lang="en-US"/>
          </a:p>
        </p:txBody>
      </p:sp>
      <p:sp>
        <p:nvSpPr>
          <p:cNvPr id="57" name="Rectangle 57"/>
          <p:cNvSpPr/>
          <p:nvPr/>
        </p:nvSpPr>
        <p:spPr>
          <a:xfrm>
            <a:off x="762000" y="5048250"/>
            <a:ext cx="47625" cy="609600"/>
          </a:xfrm>
          <a:prstGeom prst="roundRect">
            <a:avLst>
              <a:gd name="adj" fmla="val 40000"/>
            </a:avLst>
          </a:prstGeom>
          <a:solidFill>
            <a:srgbClr val="1A4F8C"/>
          </a:solidFill>
          <a:ln>
            <a:noFill/>
          </a:ln>
        </p:spPr>
        <p:txBody>
          <a:bodyPr/>
          <a:lstStyle/>
          <a:p>
            <a:endParaRPr lang="en-US"/>
          </a:p>
        </p:txBody>
      </p:sp>
      <p:sp>
        <p:nvSpPr>
          <p:cNvPr id="58" name="TextBox 58"/>
          <p:cNvSpPr txBox="1"/>
          <p:nvPr/>
        </p:nvSpPr>
        <p:spPr>
          <a:xfrm>
            <a:off x="974408" y="5139214"/>
            <a:ext cx="5991225" cy="259080"/>
          </a:xfrm>
          <a:prstGeom prst="rect">
            <a:avLst/>
          </a:prstGeom>
          <a:noFill/>
          <a:ln>
            <a:noFill/>
          </a:ln>
        </p:spPr>
        <p:txBody>
          <a:bodyPr wrap="none" lIns="0" tIns="0" rIns="0" bIns="0" anchor="t" anchorCtr="0">
            <a:spAutoFit/>
          </a:bodyPr>
          <a:lstStyle/>
          <a:p>
            <a:pPr algn="l"/>
            <a:r>
              <a:rPr lang="zh-CN" sz="1275" dirty="0">
                <a:solidFill>
                  <a:srgbClr val="1A4F8C"/>
                </a:solidFill>
                <a:latin typeface="Calibri"/>
                <a:ea typeface="Microsoft YaHei"/>
                <a:cs typeface="Calibri"/>
              </a:rPr>
              <a:t>La Regional es el nivel que garantiza coherencia sin homogeneizar.</a:t>
            </a:r>
          </a:p>
        </p:txBody>
      </p:sp>
      <p:sp>
        <p:nvSpPr>
          <p:cNvPr id="59" name="TextBox 59"/>
          <p:cNvSpPr txBox="1"/>
          <p:nvPr/>
        </p:nvSpPr>
        <p:spPr>
          <a:xfrm>
            <a:off x="974408" y="5367814"/>
            <a:ext cx="8179237"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Adaptar sin perder el enfoque — eso es lo que los técnicos regionales aprendieron a hacer.</a:t>
            </a:r>
          </a:p>
        </p:txBody>
      </p:sp>
      <p:sp>
        <p:nvSpPr>
          <p:cNvPr id="60" name="Rectangle 60"/>
          <p:cNvSpPr/>
          <p:nvPr/>
        </p:nvSpPr>
        <p:spPr>
          <a:xfrm>
            <a:off x="0" y="6534150"/>
            <a:ext cx="12192000" cy="9525"/>
          </a:xfrm>
          <a:prstGeom prst="rect">
            <a:avLst/>
          </a:prstGeom>
          <a:solidFill>
            <a:srgbClr val="DDD9D4"/>
          </a:solidFill>
          <a:ln>
            <a:noFill/>
          </a:ln>
        </p:spPr>
        <p:txBody>
          <a:bodyPr/>
          <a:lstStyle/>
          <a:p>
            <a:endParaRPr lang="en-US"/>
          </a:p>
        </p:txBody>
      </p:sp>
      <p:sp>
        <p:nvSpPr>
          <p:cNvPr id="61" name="TextBox 61"/>
          <p:cNvSpPr txBox="1"/>
          <p:nvPr/>
        </p:nvSpPr>
        <p:spPr>
          <a:xfrm>
            <a:off x="750570" y="6627495"/>
            <a:ext cx="969264" cy="182880"/>
          </a:xfrm>
          <a:prstGeom prst="rect">
            <a:avLst/>
          </a:prstGeom>
          <a:noFill/>
          <a:ln>
            <a:noFill/>
          </a:ln>
        </p:spPr>
        <p:txBody>
          <a:bodyPr wrap="none" lIns="0" tIns="0" rIns="0" bIns="0" anchor="t" anchorCtr="0">
            <a:spAutoFit/>
          </a:bodyPr>
          <a:lstStyle/>
          <a:p>
            <a:pPr algn="l"/>
            <a:r>
              <a:rPr lang="zh-CN" sz="900" dirty="0">
                <a:solidFill>
                  <a:srgbClr val="8A8A8A"/>
                </a:solidFill>
                <a:latin typeface="Calibri"/>
                <a:ea typeface="Microsoft YaHei"/>
                <a:cs typeface="Calibri"/>
              </a:rPr>
              <a:t>MINERD | UNICEF</a:t>
            </a:r>
          </a:p>
        </p:txBody>
      </p:sp>
      <p:sp>
        <p:nvSpPr>
          <p:cNvPr id="62" name="TextBox 62"/>
          <p:cNvSpPr txBox="1"/>
          <p:nvPr/>
        </p:nvSpPr>
        <p:spPr>
          <a:xfrm>
            <a:off x="6028706" y="6627495"/>
            <a:ext cx="134588" cy="182880"/>
          </a:xfrm>
          <a:prstGeom prst="rect">
            <a:avLst/>
          </a:prstGeom>
          <a:noFill/>
          <a:ln>
            <a:noFill/>
          </a:ln>
        </p:spPr>
        <p:txBody>
          <a:bodyPr wrap="none" lIns="0" tIns="0" rIns="0" bIns="0" anchor="t" anchorCtr="0">
            <a:spAutoFit/>
          </a:bodyPr>
          <a:lstStyle/>
          <a:p>
            <a:pPr algn="ctr"/>
            <a:r>
              <a:rPr lang="zh-CN" sz="900" dirty="0">
                <a:solidFill>
                  <a:srgbClr val="8A8A8A"/>
                </a:solidFill>
                <a:latin typeface="Calibri"/>
                <a:ea typeface="Microsoft YaHei"/>
                <a:cs typeface="Calibri"/>
              </a:rPr>
              <a:t>13</a:t>
            </a:r>
          </a:p>
        </p:txBody>
      </p:sp>
      <p:sp>
        <p:nvSpPr>
          <p:cNvPr id="63" name="TextBox 63"/>
          <p:cNvSpPr txBox="1"/>
          <p:nvPr/>
        </p:nvSpPr>
        <p:spPr>
          <a:xfrm>
            <a:off x="10189559" y="6627495"/>
            <a:ext cx="1251871" cy="182880"/>
          </a:xfrm>
          <a:prstGeom prst="rect">
            <a:avLst/>
          </a:prstGeom>
          <a:noFill/>
          <a:ln>
            <a:noFill/>
          </a:ln>
        </p:spPr>
        <p:txBody>
          <a:bodyPr wrap="none" lIns="0" tIns="0" rIns="0" bIns="0" anchor="t" anchorCtr="0">
            <a:spAutoFit/>
          </a:bodyPr>
          <a:lstStyle/>
          <a:p>
            <a:pPr algn="r"/>
            <a:r>
              <a:rPr lang="zh-CN" sz="900" dirty="0">
                <a:solidFill>
                  <a:srgbClr val="8A8A8A"/>
                </a:solidFill>
                <a:latin typeface="Calibri"/>
                <a:ea typeface="Microsoft YaHei"/>
                <a:cs typeface="Calibri"/>
              </a:rPr>
              <a:t>CON BASE 2018–2024</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8F7F4"/>
          </a:solidFill>
          <a:ln>
            <a:noFill/>
          </a:ln>
        </p:spPr>
        <p:txBody>
          <a:bodyPr/>
          <a:lstStyle/>
          <a:p>
            <a:endParaRPr lang="en-US"/>
          </a:p>
        </p:txBody>
      </p:sp>
      <p:sp>
        <p:nvSpPr>
          <p:cNvPr id="3" name="Rectangle 3"/>
          <p:cNvSpPr/>
          <p:nvPr/>
        </p:nvSpPr>
        <p:spPr>
          <a:xfrm>
            <a:off x="0" y="0"/>
            <a:ext cx="57150" cy="6858000"/>
          </a:xfrm>
          <a:prstGeom prst="rect">
            <a:avLst/>
          </a:prstGeom>
          <a:solidFill>
            <a:srgbClr val="1A4F8C"/>
          </a:solidFill>
          <a:ln>
            <a:noFill/>
          </a:ln>
        </p:spPr>
        <p:txBody>
          <a:bodyPr/>
          <a:lstStyle/>
          <a:p>
            <a:endParaRPr lang="en-US"/>
          </a:p>
        </p:txBody>
      </p:sp>
      <p:sp>
        <p:nvSpPr>
          <p:cNvPr id="4" name="TextBox 4"/>
          <p:cNvSpPr txBox="1"/>
          <p:nvPr/>
        </p:nvSpPr>
        <p:spPr>
          <a:xfrm>
            <a:off x="748665" y="381952"/>
            <a:ext cx="2739859" cy="213360"/>
          </a:xfrm>
          <a:prstGeom prst="rect">
            <a:avLst/>
          </a:prstGeom>
          <a:noFill/>
          <a:ln>
            <a:noFill/>
          </a:ln>
        </p:spPr>
        <p:txBody>
          <a:bodyPr wrap="none" lIns="0" tIns="0" rIns="0" bIns="0" anchor="t" anchorCtr="0">
            <a:spAutoFit/>
          </a:bodyPr>
          <a:lstStyle/>
          <a:p>
            <a:pPr algn="l"/>
            <a:r>
              <a:rPr lang="zh-CN" sz="1050" b="1" dirty="0">
                <a:solidFill>
                  <a:srgbClr val="00AEEF"/>
                </a:solidFill>
                <a:latin typeface="Calibri"/>
                <a:ea typeface="Microsoft YaHei"/>
                <a:cs typeface="Calibri"/>
              </a:rPr>
              <a:t>BLOQUE 4 · LA VOZ DE LOS ACTORES</a:t>
            </a:r>
          </a:p>
        </p:txBody>
      </p:sp>
      <p:sp>
        <p:nvSpPr>
          <p:cNvPr id="5" name="TextBox 5"/>
          <p:cNvSpPr txBox="1"/>
          <p:nvPr/>
        </p:nvSpPr>
        <p:spPr>
          <a:xfrm>
            <a:off x="729615" y="620078"/>
            <a:ext cx="10955481" cy="518160"/>
          </a:xfrm>
          <a:prstGeom prst="rect">
            <a:avLst/>
          </a:prstGeom>
          <a:noFill/>
          <a:ln>
            <a:noFill/>
          </a:ln>
        </p:spPr>
        <p:txBody>
          <a:bodyPr wrap="none" lIns="0" tIns="0" rIns="0" bIns="0" anchor="t" anchorCtr="0">
            <a:spAutoFit/>
          </a:bodyPr>
          <a:lstStyle/>
          <a:p>
            <a:pPr algn="l"/>
            <a:r>
              <a:rPr lang="zh-CN" sz="2550" b="1" dirty="0">
                <a:solidFill>
                  <a:srgbClr val="1A4F8C"/>
                </a:solidFill>
                <a:latin typeface="Georgia"/>
                <a:ea typeface="SimSun"/>
                <a:cs typeface="Georgia"/>
              </a:rPr>
              <a:t>Sede e interinstitucionalidad: gobernanza para la equidad</a:t>
            </a:r>
          </a:p>
        </p:txBody>
      </p:sp>
      <p:sp>
        <p:nvSpPr>
          <p:cNvPr id="6" name="Rectangle 6"/>
          <p:cNvSpPr/>
          <p:nvPr/>
        </p:nvSpPr>
        <p:spPr>
          <a:xfrm>
            <a:off x="762000" y="1009650"/>
            <a:ext cx="1905000" cy="266700"/>
          </a:xfrm>
          <a:prstGeom prst="roundRect">
            <a:avLst>
              <a:gd name="adj" fmla="val 50000"/>
            </a:avLst>
          </a:prstGeom>
          <a:solidFill>
            <a:srgbClr val="1A4F8C"/>
          </a:solidFill>
          <a:ln>
            <a:noFill/>
          </a:ln>
        </p:spPr>
        <p:txBody>
          <a:bodyPr/>
          <a:lstStyle/>
          <a:p>
            <a:endParaRPr lang="en-US"/>
          </a:p>
        </p:txBody>
      </p:sp>
      <p:grpSp>
        <p:nvGrpSpPr>
          <p:cNvPr id="11" name="Group 11"/>
          <p:cNvGrpSpPr/>
          <p:nvPr/>
        </p:nvGrpSpPr>
        <p:grpSpPr>
          <a:xfrm>
            <a:off x="852488" y="1071562"/>
            <a:ext cx="142874" cy="142876"/>
            <a:chOff x="852488" y="1071562"/>
            <a:chExt cx="142874" cy="142876"/>
          </a:xfrm>
        </p:grpSpPr>
        <p:sp>
          <p:nvSpPr>
            <p:cNvPr id="7" name="Freeform 7"/>
            <p:cNvSpPr/>
            <p:nvPr/>
          </p:nvSpPr>
          <p:spPr>
            <a:xfrm>
              <a:off x="852488" y="1157288"/>
              <a:ext cx="57150" cy="57150"/>
            </a:xfrm>
            <a:custGeom>
              <a:avLst/>
              <a:gdLst/>
              <a:ahLst/>
              <a:cxnLst/>
              <a:rect l="l" t="t" r="r" b="b"/>
              <a:pathLst>
                <a:path w="57150" h="57150">
                  <a:moveTo>
                    <a:pt x="0" y="19052"/>
                  </a:moveTo>
                  <a:cubicBezTo>
                    <a:pt x="0" y="8530"/>
                    <a:pt x="8530" y="0"/>
                    <a:pt x="19052" y="0"/>
                  </a:cubicBezTo>
                  <a:lnTo>
                    <a:pt x="38098" y="0"/>
                  </a:lnTo>
                  <a:cubicBezTo>
                    <a:pt x="48620" y="0"/>
                    <a:pt x="57150" y="8530"/>
                    <a:pt x="57150" y="19052"/>
                  </a:cubicBezTo>
                  <a:lnTo>
                    <a:pt x="57150" y="38098"/>
                  </a:lnTo>
                  <a:cubicBezTo>
                    <a:pt x="57150" y="48620"/>
                    <a:pt x="48620" y="57150"/>
                    <a:pt x="38098" y="57150"/>
                  </a:cubicBezTo>
                  <a:lnTo>
                    <a:pt x="19052" y="57150"/>
                  </a:lnTo>
                  <a:cubicBezTo>
                    <a:pt x="13999" y="57150"/>
                    <a:pt x="9153" y="55143"/>
                    <a:pt x="5580" y="51570"/>
                  </a:cubicBezTo>
                  <a:cubicBezTo>
                    <a:pt x="2007" y="47997"/>
                    <a:pt x="0" y="43151"/>
                    <a:pt x="0" y="38098"/>
                  </a:cubicBezTo>
                  <a:close/>
                </a:path>
              </a:pathLst>
            </a:custGeom>
            <a:solidFill>
              <a:srgbClr val="FFFFFF"/>
            </a:solidFill>
            <a:ln>
              <a:noFill/>
            </a:ln>
          </p:spPr>
          <p:txBody>
            <a:bodyPr/>
            <a:lstStyle/>
            <a:p>
              <a:endParaRPr lang="en-US"/>
            </a:p>
          </p:txBody>
        </p:sp>
        <p:sp>
          <p:nvSpPr>
            <p:cNvPr id="8" name="Freeform 8"/>
            <p:cNvSpPr/>
            <p:nvPr/>
          </p:nvSpPr>
          <p:spPr>
            <a:xfrm>
              <a:off x="938212" y="1157288"/>
              <a:ext cx="57150" cy="57150"/>
            </a:xfrm>
            <a:custGeom>
              <a:avLst/>
              <a:gdLst/>
              <a:ahLst/>
              <a:cxnLst/>
              <a:rect l="l" t="t" r="r" b="b"/>
              <a:pathLst>
                <a:path w="57150" h="57150">
                  <a:moveTo>
                    <a:pt x="0" y="19052"/>
                  </a:moveTo>
                  <a:cubicBezTo>
                    <a:pt x="0" y="13999"/>
                    <a:pt x="2007" y="9153"/>
                    <a:pt x="5580" y="5580"/>
                  </a:cubicBezTo>
                  <a:cubicBezTo>
                    <a:pt x="9153" y="2007"/>
                    <a:pt x="13999" y="0"/>
                    <a:pt x="19052" y="0"/>
                  </a:cubicBezTo>
                  <a:lnTo>
                    <a:pt x="38098" y="0"/>
                  </a:lnTo>
                  <a:cubicBezTo>
                    <a:pt x="48620" y="0"/>
                    <a:pt x="57150" y="8530"/>
                    <a:pt x="57150" y="19052"/>
                  </a:cubicBezTo>
                  <a:lnTo>
                    <a:pt x="57150" y="38098"/>
                  </a:lnTo>
                  <a:cubicBezTo>
                    <a:pt x="57150" y="48620"/>
                    <a:pt x="48620" y="57150"/>
                    <a:pt x="38098" y="57150"/>
                  </a:cubicBezTo>
                  <a:lnTo>
                    <a:pt x="19052" y="57150"/>
                  </a:lnTo>
                  <a:cubicBezTo>
                    <a:pt x="13999" y="57150"/>
                    <a:pt x="9153" y="55143"/>
                    <a:pt x="5580" y="51570"/>
                  </a:cubicBezTo>
                  <a:cubicBezTo>
                    <a:pt x="2007" y="47997"/>
                    <a:pt x="0" y="43151"/>
                    <a:pt x="0" y="38098"/>
                  </a:cubicBezTo>
                  <a:close/>
                </a:path>
              </a:pathLst>
            </a:custGeom>
            <a:solidFill>
              <a:srgbClr val="FFFFFF"/>
            </a:solidFill>
            <a:ln>
              <a:noFill/>
            </a:ln>
          </p:spPr>
          <p:txBody>
            <a:bodyPr/>
            <a:lstStyle/>
            <a:p>
              <a:endParaRPr lang="en-US"/>
            </a:p>
          </p:txBody>
        </p:sp>
        <p:sp>
          <p:nvSpPr>
            <p:cNvPr id="9" name="Freeform 9"/>
            <p:cNvSpPr/>
            <p:nvPr/>
          </p:nvSpPr>
          <p:spPr>
            <a:xfrm>
              <a:off x="895350" y="1071562"/>
              <a:ext cx="57150" cy="57150"/>
            </a:xfrm>
            <a:custGeom>
              <a:avLst/>
              <a:gdLst/>
              <a:ahLst/>
              <a:cxnLst/>
              <a:rect l="l" t="t" r="r" b="b"/>
              <a:pathLst>
                <a:path w="57150" h="57150">
                  <a:moveTo>
                    <a:pt x="0" y="19052"/>
                  </a:moveTo>
                  <a:cubicBezTo>
                    <a:pt x="0" y="8530"/>
                    <a:pt x="8530" y="0"/>
                    <a:pt x="19052" y="0"/>
                  </a:cubicBezTo>
                  <a:lnTo>
                    <a:pt x="38098" y="0"/>
                  </a:lnTo>
                  <a:cubicBezTo>
                    <a:pt x="48620" y="0"/>
                    <a:pt x="57150" y="8530"/>
                    <a:pt x="57150" y="19052"/>
                  </a:cubicBezTo>
                  <a:lnTo>
                    <a:pt x="57150" y="38098"/>
                  </a:lnTo>
                  <a:cubicBezTo>
                    <a:pt x="57150" y="48620"/>
                    <a:pt x="48620" y="57150"/>
                    <a:pt x="38098" y="57150"/>
                  </a:cubicBezTo>
                  <a:lnTo>
                    <a:pt x="19052" y="57150"/>
                  </a:lnTo>
                  <a:cubicBezTo>
                    <a:pt x="8530" y="57150"/>
                    <a:pt x="0" y="48620"/>
                    <a:pt x="0" y="38098"/>
                  </a:cubicBezTo>
                  <a:close/>
                </a:path>
              </a:pathLst>
            </a:custGeom>
            <a:solidFill>
              <a:srgbClr val="FFFFFF"/>
            </a:solidFill>
            <a:ln>
              <a:noFill/>
            </a:ln>
          </p:spPr>
          <p:txBody>
            <a:bodyPr/>
            <a:lstStyle/>
            <a:p>
              <a:endParaRPr lang="en-US"/>
            </a:p>
          </p:txBody>
        </p:sp>
        <p:sp>
          <p:nvSpPr>
            <p:cNvPr id="10" name="Freeform 10"/>
            <p:cNvSpPr/>
            <p:nvPr/>
          </p:nvSpPr>
          <p:spPr>
            <a:xfrm>
              <a:off x="873919" y="1114425"/>
              <a:ext cx="100012" cy="57150"/>
            </a:xfrm>
            <a:custGeom>
              <a:avLst/>
              <a:gdLst/>
              <a:ahLst/>
              <a:cxnLst/>
              <a:rect l="l" t="t" r="r" b="b"/>
              <a:pathLst>
                <a:path w="100012" h="57150">
                  <a:moveTo>
                    <a:pt x="50006" y="0"/>
                  </a:moveTo>
                  <a:cubicBezTo>
                    <a:pt x="46061" y="0"/>
                    <a:pt x="42862" y="3198"/>
                    <a:pt x="42862" y="7144"/>
                  </a:cubicBezTo>
                  <a:lnTo>
                    <a:pt x="42862" y="21431"/>
                  </a:lnTo>
                  <a:lnTo>
                    <a:pt x="21431" y="21431"/>
                  </a:lnTo>
                  <a:cubicBezTo>
                    <a:pt x="9680" y="21431"/>
                    <a:pt x="0" y="31111"/>
                    <a:pt x="0" y="42862"/>
                  </a:cubicBezTo>
                  <a:lnTo>
                    <a:pt x="0" y="50006"/>
                  </a:lnTo>
                  <a:cubicBezTo>
                    <a:pt x="0" y="53952"/>
                    <a:pt x="3198" y="57150"/>
                    <a:pt x="7144" y="57150"/>
                  </a:cubicBezTo>
                  <a:cubicBezTo>
                    <a:pt x="11089" y="57150"/>
                    <a:pt x="14288" y="53952"/>
                    <a:pt x="14288" y="50006"/>
                  </a:cubicBezTo>
                  <a:lnTo>
                    <a:pt x="14288" y="42862"/>
                  </a:lnTo>
                  <a:cubicBezTo>
                    <a:pt x="14288" y="38833"/>
                    <a:pt x="17402" y="35719"/>
                    <a:pt x="21431" y="35719"/>
                  </a:cubicBezTo>
                  <a:lnTo>
                    <a:pt x="78581" y="35719"/>
                  </a:lnTo>
                  <a:cubicBezTo>
                    <a:pt x="82610" y="35719"/>
                    <a:pt x="85725" y="38833"/>
                    <a:pt x="85725" y="42862"/>
                  </a:cubicBezTo>
                  <a:lnTo>
                    <a:pt x="85725" y="50006"/>
                  </a:lnTo>
                  <a:cubicBezTo>
                    <a:pt x="85725" y="53952"/>
                    <a:pt x="88923" y="57150"/>
                    <a:pt x="92869" y="57150"/>
                  </a:cubicBezTo>
                  <a:cubicBezTo>
                    <a:pt x="96814" y="57150"/>
                    <a:pt x="100012" y="53952"/>
                    <a:pt x="100012" y="50006"/>
                  </a:cubicBezTo>
                  <a:lnTo>
                    <a:pt x="100012" y="42862"/>
                  </a:lnTo>
                  <a:cubicBezTo>
                    <a:pt x="100012" y="31111"/>
                    <a:pt x="90333" y="21431"/>
                    <a:pt x="78581" y="21431"/>
                  </a:cubicBezTo>
                  <a:lnTo>
                    <a:pt x="57150" y="21431"/>
                  </a:lnTo>
                  <a:lnTo>
                    <a:pt x="57150" y="7144"/>
                  </a:lnTo>
                  <a:cubicBezTo>
                    <a:pt x="57150" y="3198"/>
                    <a:pt x="53952" y="0"/>
                    <a:pt x="50006" y="0"/>
                  </a:cubicBezTo>
                  <a:close/>
                </a:path>
              </a:pathLst>
            </a:custGeom>
            <a:solidFill>
              <a:srgbClr val="FFFFFF"/>
            </a:solidFill>
            <a:ln>
              <a:noFill/>
            </a:ln>
          </p:spPr>
          <p:txBody>
            <a:bodyPr/>
            <a:lstStyle/>
            <a:p>
              <a:endParaRPr lang="en-US"/>
            </a:p>
          </p:txBody>
        </p:sp>
      </p:grpSp>
      <p:sp>
        <p:nvSpPr>
          <p:cNvPr id="12" name="TextBox 12"/>
          <p:cNvSpPr txBox="1"/>
          <p:nvPr/>
        </p:nvSpPr>
        <p:spPr>
          <a:xfrm>
            <a:off x="1069954" y="1077278"/>
            <a:ext cx="1403392" cy="213360"/>
          </a:xfrm>
          <a:prstGeom prst="rect">
            <a:avLst/>
          </a:prstGeom>
          <a:noFill/>
          <a:ln>
            <a:noFill/>
          </a:ln>
        </p:spPr>
        <p:txBody>
          <a:bodyPr wrap="none" lIns="0" tIns="0" rIns="0" bIns="0" anchor="t" anchorCtr="0">
            <a:spAutoFit/>
          </a:bodyPr>
          <a:lstStyle/>
          <a:p>
            <a:pPr algn="ctr"/>
            <a:r>
              <a:rPr lang="zh-CN" sz="1050" b="1" dirty="0">
                <a:solidFill>
                  <a:srgbClr val="FFFFFF"/>
                </a:solidFill>
                <a:latin typeface="Calibri"/>
                <a:ea typeface="Microsoft YaHei"/>
                <a:cs typeface="Calibri"/>
              </a:rPr>
              <a:t>Voz sede / MINERD</a:t>
            </a:r>
          </a:p>
        </p:txBody>
      </p:sp>
      <p:sp>
        <p:nvSpPr>
          <p:cNvPr id="13" name="Ellipse 13"/>
          <p:cNvSpPr/>
          <p:nvPr/>
        </p:nvSpPr>
        <p:spPr>
          <a:xfrm>
            <a:off x="1733550" y="2781300"/>
            <a:ext cx="1295400" cy="1295400"/>
          </a:xfrm>
          <a:prstGeom prst="ellipse">
            <a:avLst/>
          </a:prstGeom>
          <a:solidFill>
            <a:srgbClr val="1A4F8C"/>
          </a:solidFill>
          <a:ln>
            <a:noFill/>
          </a:ln>
        </p:spPr>
        <p:txBody>
          <a:bodyPr/>
          <a:lstStyle/>
          <a:p>
            <a:endParaRPr lang="en-US"/>
          </a:p>
        </p:txBody>
      </p:sp>
      <p:grpSp>
        <p:nvGrpSpPr>
          <p:cNvPr id="18" name="Group 18"/>
          <p:cNvGrpSpPr/>
          <p:nvPr/>
        </p:nvGrpSpPr>
        <p:grpSpPr>
          <a:xfrm>
            <a:off x="2108200" y="3155950"/>
            <a:ext cx="317500" cy="317500"/>
            <a:chOff x="2108200" y="3155950"/>
            <a:chExt cx="317500" cy="317500"/>
          </a:xfrm>
        </p:grpSpPr>
        <p:sp>
          <p:nvSpPr>
            <p:cNvPr id="14" name="Freeform 14"/>
            <p:cNvSpPr/>
            <p:nvPr/>
          </p:nvSpPr>
          <p:spPr>
            <a:xfrm>
              <a:off x="2108200" y="3346450"/>
              <a:ext cx="127000" cy="127000"/>
            </a:xfrm>
            <a:custGeom>
              <a:avLst/>
              <a:gdLst/>
              <a:ahLst/>
              <a:cxnLst/>
              <a:rect l="l" t="t" r="r" b="b"/>
              <a:pathLst>
                <a:path w="127000" h="127000">
                  <a:moveTo>
                    <a:pt x="0" y="42339"/>
                  </a:moveTo>
                  <a:cubicBezTo>
                    <a:pt x="0" y="18956"/>
                    <a:pt x="18956" y="0"/>
                    <a:pt x="42339" y="0"/>
                  </a:cubicBezTo>
                  <a:lnTo>
                    <a:pt x="84661" y="0"/>
                  </a:lnTo>
                  <a:cubicBezTo>
                    <a:pt x="108044" y="0"/>
                    <a:pt x="127000" y="18956"/>
                    <a:pt x="127000" y="42339"/>
                  </a:cubicBezTo>
                  <a:lnTo>
                    <a:pt x="127000" y="84661"/>
                  </a:lnTo>
                  <a:cubicBezTo>
                    <a:pt x="127000" y="108044"/>
                    <a:pt x="108044" y="127000"/>
                    <a:pt x="84661" y="127000"/>
                  </a:cubicBezTo>
                  <a:lnTo>
                    <a:pt x="42339" y="127000"/>
                  </a:lnTo>
                  <a:cubicBezTo>
                    <a:pt x="31110" y="127000"/>
                    <a:pt x="20341" y="122539"/>
                    <a:pt x="12401" y="114599"/>
                  </a:cubicBezTo>
                  <a:cubicBezTo>
                    <a:pt x="4461" y="106659"/>
                    <a:pt x="0" y="95890"/>
                    <a:pt x="0" y="84661"/>
                  </a:cubicBezTo>
                  <a:close/>
                </a:path>
              </a:pathLst>
            </a:custGeom>
            <a:solidFill>
              <a:srgbClr val="FFFFFF"/>
            </a:solidFill>
            <a:ln>
              <a:noFill/>
            </a:ln>
          </p:spPr>
          <p:txBody>
            <a:bodyPr/>
            <a:lstStyle/>
            <a:p>
              <a:endParaRPr lang="en-US"/>
            </a:p>
          </p:txBody>
        </p:sp>
        <p:sp>
          <p:nvSpPr>
            <p:cNvPr id="15" name="Freeform 15"/>
            <p:cNvSpPr/>
            <p:nvPr/>
          </p:nvSpPr>
          <p:spPr>
            <a:xfrm>
              <a:off x="2298700" y="3346450"/>
              <a:ext cx="127000" cy="127000"/>
            </a:xfrm>
            <a:custGeom>
              <a:avLst/>
              <a:gdLst/>
              <a:ahLst/>
              <a:cxnLst/>
              <a:rect l="l" t="t" r="r" b="b"/>
              <a:pathLst>
                <a:path w="127000" h="127000">
                  <a:moveTo>
                    <a:pt x="0" y="42339"/>
                  </a:moveTo>
                  <a:cubicBezTo>
                    <a:pt x="0" y="31110"/>
                    <a:pt x="4461" y="20341"/>
                    <a:pt x="12401" y="12401"/>
                  </a:cubicBezTo>
                  <a:cubicBezTo>
                    <a:pt x="20341" y="4461"/>
                    <a:pt x="31110" y="0"/>
                    <a:pt x="42339" y="0"/>
                  </a:cubicBezTo>
                  <a:lnTo>
                    <a:pt x="84661" y="0"/>
                  </a:lnTo>
                  <a:cubicBezTo>
                    <a:pt x="108044" y="0"/>
                    <a:pt x="127000" y="18956"/>
                    <a:pt x="127000" y="42339"/>
                  </a:cubicBezTo>
                  <a:lnTo>
                    <a:pt x="127000" y="84661"/>
                  </a:lnTo>
                  <a:cubicBezTo>
                    <a:pt x="127000" y="108044"/>
                    <a:pt x="108044" y="127000"/>
                    <a:pt x="84661" y="127000"/>
                  </a:cubicBezTo>
                  <a:lnTo>
                    <a:pt x="42339" y="127000"/>
                  </a:lnTo>
                  <a:cubicBezTo>
                    <a:pt x="31110" y="127000"/>
                    <a:pt x="20341" y="122539"/>
                    <a:pt x="12401" y="114599"/>
                  </a:cubicBezTo>
                  <a:cubicBezTo>
                    <a:pt x="4461" y="106659"/>
                    <a:pt x="0" y="95890"/>
                    <a:pt x="0" y="84661"/>
                  </a:cubicBezTo>
                  <a:close/>
                </a:path>
              </a:pathLst>
            </a:custGeom>
            <a:solidFill>
              <a:srgbClr val="FFFFFF"/>
            </a:solidFill>
            <a:ln>
              <a:noFill/>
            </a:ln>
          </p:spPr>
          <p:txBody>
            <a:bodyPr/>
            <a:lstStyle/>
            <a:p>
              <a:endParaRPr lang="en-US"/>
            </a:p>
          </p:txBody>
        </p:sp>
        <p:sp>
          <p:nvSpPr>
            <p:cNvPr id="16" name="Freeform 16"/>
            <p:cNvSpPr/>
            <p:nvPr/>
          </p:nvSpPr>
          <p:spPr>
            <a:xfrm>
              <a:off x="2203450" y="3155950"/>
              <a:ext cx="127000" cy="127000"/>
            </a:xfrm>
            <a:custGeom>
              <a:avLst/>
              <a:gdLst/>
              <a:ahLst/>
              <a:cxnLst/>
              <a:rect l="l" t="t" r="r" b="b"/>
              <a:pathLst>
                <a:path w="127000" h="127000">
                  <a:moveTo>
                    <a:pt x="0" y="42339"/>
                  </a:moveTo>
                  <a:cubicBezTo>
                    <a:pt x="0" y="18956"/>
                    <a:pt x="18956" y="0"/>
                    <a:pt x="42339" y="0"/>
                  </a:cubicBezTo>
                  <a:lnTo>
                    <a:pt x="84661" y="0"/>
                  </a:lnTo>
                  <a:cubicBezTo>
                    <a:pt x="108044" y="0"/>
                    <a:pt x="127000" y="18956"/>
                    <a:pt x="127000" y="42339"/>
                  </a:cubicBezTo>
                  <a:lnTo>
                    <a:pt x="127000" y="84661"/>
                  </a:lnTo>
                  <a:cubicBezTo>
                    <a:pt x="127000" y="108044"/>
                    <a:pt x="108044" y="127000"/>
                    <a:pt x="84661" y="127000"/>
                  </a:cubicBezTo>
                  <a:lnTo>
                    <a:pt x="42339" y="127000"/>
                  </a:lnTo>
                  <a:cubicBezTo>
                    <a:pt x="18956" y="127000"/>
                    <a:pt x="0" y="108044"/>
                    <a:pt x="0" y="84661"/>
                  </a:cubicBezTo>
                  <a:close/>
                </a:path>
              </a:pathLst>
            </a:custGeom>
            <a:solidFill>
              <a:srgbClr val="FFFFFF"/>
            </a:solidFill>
            <a:ln>
              <a:noFill/>
            </a:ln>
          </p:spPr>
          <p:txBody>
            <a:bodyPr/>
            <a:lstStyle/>
            <a:p>
              <a:endParaRPr lang="en-US"/>
            </a:p>
          </p:txBody>
        </p:sp>
        <p:sp>
          <p:nvSpPr>
            <p:cNvPr id="17" name="Freeform 17"/>
            <p:cNvSpPr/>
            <p:nvPr/>
          </p:nvSpPr>
          <p:spPr>
            <a:xfrm>
              <a:off x="2155825" y="3251200"/>
              <a:ext cx="222250" cy="127000"/>
            </a:xfrm>
            <a:custGeom>
              <a:avLst/>
              <a:gdLst/>
              <a:ahLst/>
              <a:cxnLst/>
              <a:rect l="l" t="t" r="r" b="b"/>
              <a:pathLst>
                <a:path w="222250" h="127000">
                  <a:moveTo>
                    <a:pt x="111125" y="0"/>
                  </a:moveTo>
                  <a:cubicBezTo>
                    <a:pt x="102357" y="0"/>
                    <a:pt x="95250" y="7107"/>
                    <a:pt x="95250" y="15875"/>
                  </a:cubicBezTo>
                  <a:lnTo>
                    <a:pt x="95250" y="47625"/>
                  </a:lnTo>
                  <a:lnTo>
                    <a:pt x="47625" y="47625"/>
                  </a:lnTo>
                  <a:cubicBezTo>
                    <a:pt x="21511" y="47625"/>
                    <a:pt x="0" y="69136"/>
                    <a:pt x="0" y="95250"/>
                  </a:cubicBezTo>
                  <a:lnTo>
                    <a:pt x="0" y="111125"/>
                  </a:lnTo>
                  <a:cubicBezTo>
                    <a:pt x="0" y="119893"/>
                    <a:pt x="7107" y="127000"/>
                    <a:pt x="15875" y="127000"/>
                  </a:cubicBezTo>
                  <a:cubicBezTo>
                    <a:pt x="24643" y="127000"/>
                    <a:pt x="31750" y="119893"/>
                    <a:pt x="31750" y="111125"/>
                  </a:cubicBezTo>
                  <a:lnTo>
                    <a:pt x="31750" y="95250"/>
                  </a:lnTo>
                  <a:cubicBezTo>
                    <a:pt x="31750" y="86297"/>
                    <a:pt x="38672" y="79375"/>
                    <a:pt x="47625" y="79375"/>
                  </a:cubicBezTo>
                  <a:lnTo>
                    <a:pt x="174625" y="79375"/>
                  </a:lnTo>
                  <a:cubicBezTo>
                    <a:pt x="183579" y="79375"/>
                    <a:pt x="190500" y="86297"/>
                    <a:pt x="190500" y="95250"/>
                  </a:cubicBezTo>
                  <a:lnTo>
                    <a:pt x="190500" y="111125"/>
                  </a:lnTo>
                  <a:cubicBezTo>
                    <a:pt x="190500" y="119893"/>
                    <a:pt x="197607" y="127000"/>
                    <a:pt x="206375" y="127000"/>
                  </a:cubicBezTo>
                  <a:cubicBezTo>
                    <a:pt x="215143" y="127000"/>
                    <a:pt x="222250" y="119893"/>
                    <a:pt x="222250" y="111125"/>
                  </a:cubicBezTo>
                  <a:lnTo>
                    <a:pt x="222250" y="95250"/>
                  </a:lnTo>
                  <a:cubicBezTo>
                    <a:pt x="222250" y="69136"/>
                    <a:pt x="200739" y="47625"/>
                    <a:pt x="174625" y="47625"/>
                  </a:cubicBezTo>
                  <a:lnTo>
                    <a:pt x="127000" y="47625"/>
                  </a:lnTo>
                  <a:lnTo>
                    <a:pt x="127000" y="15875"/>
                  </a:lnTo>
                  <a:cubicBezTo>
                    <a:pt x="127000" y="7107"/>
                    <a:pt x="119893" y="0"/>
                    <a:pt x="111125" y="0"/>
                  </a:cubicBezTo>
                  <a:close/>
                </a:path>
              </a:pathLst>
            </a:custGeom>
            <a:solidFill>
              <a:srgbClr val="FFFFFF"/>
            </a:solidFill>
            <a:ln>
              <a:noFill/>
            </a:ln>
          </p:spPr>
          <p:txBody>
            <a:bodyPr/>
            <a:lstStyle/>
            <a:p>
              <a:endParaRPr lang="en-US"/>
            </a:p>
          </p:txBody>
        </p:sp>
      </p:grpSp>
      <p:sp>
        <p:nvSpPr>
          <p:cNvPr id="19" name="TextBox 19"/>
          <p:cNvSpPr txBox="1"/>
          <p:nvPr/>
        </p:nvSpPr>
        <p:spPr>
          <a:xfrm>
            <a:off x="2106257" y="3525202"/>
            <a:ext cx="549985" cy="213360"/>
          </a:xfrm>
          <a:prstGeom prst="rect">
            <a:avLst/>
          </a:prstGeom>
          <a:noFill/>
          <a:ln>
            <a:noFill/>
          </a:ln>
        </p:spPr>
        <p:txBody>
          <a:bodyPr wrap="none" lIns="0" tIns="0" rIns="0" bIns="0" anchor="t" anchorCtr="0">
            <a:spAutoFit/>
          </a:bodyPr>
          <a:lstStyle/>
          <a:p>
            <a:pPr algn="ctr"/>
            <a:r>
              <a:rPr lang="zh-CN" sz="1050" b="1" dirty="0">
                <a:solidFill>
                  <a:srgbClr val="FFFFFF"/>
                </a:solidFill>
                <a:latin typeface="Calibri"/>
                <a:ea typeface="Microsoft YaHei"/>
                <a:cs typeface="Calibri"/>
              </a:rPr>
              <a:t>MINERD</a:t>
            </a:r>
          </a:p>
        </p:txBody>
      </p:sp>
      <p:sp>
        <p:nvSpPr>
          <p:cNvPr id="20" name="TextBox 20"/>
          <p:cNvSpPr txBox="1"/>
          <p:nvPr/>
        </p:nvSpPr>
        <p:spPr>
          <a:xfrm>
            <a:off x="2225230" y="3693795"/>
            <a:ext cx="312039" cy="182880"/>
          </a:xfrm>
          <a:prstGeom prst="rect">
            <a:avLst/>
          </a:prstGeom>
          <a:noFill/>
          <a:ln>
            <a:noFill/>
          </a:ln>
        </p:spPr>
        <p:txBody>
          <a:bodyPr wrap="none" lIns="0" tIns="0" rIns="0" bIns="0" anchor="t" anchorCtr="0">
            <a:spAutoFit/>
          </a:bodyPr>
          <a:lstStyle/>
          <a:p>
            <a:pPr algn="ctr"/>
            <a:r>
              <a:rPr lang="zh-CN" sz="900" dirty="0">
                <a:solidFill>
                  <a:srgbClr val="B8D9F5"/>
                </a:solidFill>
                <a:latin typeface="Calibri"/>
                <a:ea typeface="Microsoft YaHei"/>
                <a:cs typeface="Calibri"/>
              </a:rPr>
              <a:t>Sede</a:t>
            </a:r>
          </a:p>
        </p:txBody>
      </p:sp>
      <p:sp>
        <p:nvSpPr>
          <p:cNvPr id="21" name="Line 21"/>
          <p:cNvSpPr/>
          <p:nvPr/>
        </p:nvSpPr>
        <p:spPr>
          <a:xfrm>
            <a:off x="3028950" y="2286000"/>
            <a:ext cx="971550" cy="714375"/>
          </a:xfrm>
          <a:custGeom>
            <a:avLst/>
            <a:gdLst/>
            <a:ahLst/>
            <a:cxnLst/>
            <a:rect l="l" t="t" r="r" b="b"/>
            <a:pathLst>
              <a:path w="971550" h="714375">
                <a:moveTo>
                  <a:pt x="0" y="714375"/>
                </a:moveTo>
                <a:lnTo>
                  <a:pt x="971550" y="0"/>
                </a:lnTo>
              </a:path>
            </a:pathLst>
          </a:custGeom>
          <a:noFill/>
          <a:ln w="14288">
            <a:solidFill>
              <a:srgbClr val="DDD9D4"/>
            </a:solidFill>
          </a:ln>
        </p:spPr>
        <p:txBody>
          <a:bodyPr/>
          <a:lstStyle/>
          <a:p>
            <a:endParaRPr lang="en-US"/>
          </a:p>
        </p:txBody>
      </p:sp>
      <p:sp>
        <p:nvSpPr>
          <p:cNvPr id="22" name="Line 22"/>
          <p:cNvSpPr/>
          <p:nvPr/>
        </p:nvSpPr>
        <p:spPr>
          <a:xfrm>
            <a:off x="3028950" y="3429000"/>
            <a:ext cx="1047750" cy="9525"/>
          </a:xfrm>
          <a:custGeom>
            <a:avLst/>
            <a:gdLst/>
            <a:ahLst/>
            <a:cxnLst/>
            <a:rect l="l" t="t" r="r" b="b"/>
            <a:pathLst>
              <a:path w="1047750" h="9525">
                <a:moveTo>
                  <a:pt x="0" y="0"/>
                </a:moveTo>
                <a:lnTo>
                  <a:pt x="1047750" y="0"/>
                </a:lnTo>
              </a:path>
            </a:pathLst>
          </a:custGeom>
          <a:noFill/>
          <a:ln w="14288">
            <a:solidFill>
              <a:srgbClr val="DDD9D4"/>
            </a:solidFill>
          </a:ln>
        </p:spPr>
        <p:txBody>
          <a:bodyPr/>
          <a:lstStyle/>
          <a:p>
            <a:endParaRPr lang="en-US"/>
          </a:p>
        </p:txBody>
      </p:sp>
      <p:sp>
        <p:nvSpPr>
          <p:cNvPr id="23" name="Line 23"/>
          <p:cNvSpPr/>
          <p:nvPr/>
        </p:nvSpPr>
        <p:spPr>
          <a:xfrm>
            <a:off x="3028950" y="3857625"/>
            <a:ext cx="971550" cy="676275"/>
          </a:xfrm>
          <a:custGeom>
            <a:avLst/>
            <a:gdLst/>
            <a:ahLst/>
            <a:cxnLst/>
            <a:rect l="l" t="t" r="r" b="b"/>
            <a:pathLst>
              <a:path w="971550" h="676275">
                <a:moveTo>
                  <a:pt x="0" y="0"/>
                </a:moveTo>
                <a:lnTo>
                  <a:pt x="971550" y="676275"/>
                </a:lnTo>
              </a:path>
            </a:pathLst>
          </a:custGeom>
          <a:noFill/>
          <a:ln w="14288">
            <a:solidFill>
              <a:srgbClr val="DDD9D4"/>
            </a:solidFill>
          </a:ln>
        </p:spPr>
        <p:txBody>
          <a:bodyPr/>
          <a:lstStyle/>
          <a:p>
            <a:endParaRPr lang="en-US"/>
          </a:p>
        </p:txBody>
      </p:sp>
      <p:sp>
        <p:nvSpPr>
          <p:cNvPr id="24" name="Line 24"/>
          <p:cNvSpPr/>
          <p:nvPr/>
        </p:nvSpPr>
        <p:spPr>
          <a:xfrm>
            <a:off x="2381250" y="2076450"/>
            <a:ext cx="9525" cy="704850"/>
          </a:xfrm>
          <a:custGeom>
            <a:avLst/>
            <a:gdLst/>
            <a:ahLst/>
            <a:cxnLst/>
            <a:rect l="l" t="t" r="r" b="b"/>
            <a:pathLst>
              <a:path w="9525" h="704850">
                <a:moveTo>
                  <a:pt x="0" y="704850"/>
                </a:moveTo>
                <a:lnTo>
                  <a:pt x="0" y="0"/>
                </a:lnTo>
              </a:path>
            </a:pathLst>
          </a:custGeom>
          <a:noFill/>
          <a:ln w="14288">
            <a:solidFill>
              <a:srgbClr val="DDD9D4"/>
            </a:solidFill>
          </a:ln>
        </p:spPr>
        <p:txBody>
          <a:bodyPr/>
          <a:lstStyle/>
          <a:p>
            <a:endParaRPr lang="en-US"/>
          </a:p>
        </p:txBody>
      </p:sp>
      <p:sp>
        <p:nvSpPr>
          <p:cNvPr id="25" name="Ellipse 25"/>
          <p:cNvSpPr/>
          <p:nvPr/>
        </p:nvSpPr>
        <p:spPr>
          <a:xfrm>
            <a:off x="1962150" y="1409700"/>
            <a:ext cx="838200" cy="838200"/>
          </a:xfrm>
          <a:prstGeom prst="ellipse">
            <a:avLst/>
          </a:prstGeom>
          <a:solidFill>
            <a:srgbClr val="00AEEF"/>
          </a:solidFill>
          <a:ln>
            <a:noFill/>
          </a:ln>
        </p:spPr>
        <p:txBody>
          <a:bodyPr/>
          <a:lstStyle/>
          <a:p>
            <a:endParaRPr lang="en-US"/>
          </a:p>
        </p:txBody>
      </p:sp>
      <p:sp>
        <p:nvSpPr>
          <p:cNvPr id="26" name="TextBox 26"/>
          <p:cNvSpPr txBox="1"/>
          <p:nvPr/>
        </p:nvSpPr>
        <p:spPr>
          <a:xfrm>
            <a:off x="2140852" y="1685449"/>
            <a:ext cx="480797" cy="198120"/>
          </a:xfrm>
          <a:prstGeom prst="rect">
            <a:avLst/>
          </a:prstGeom>
          <a:noFill/>
          <a:ln>
            <a:noFill/>
          </a:ln>
        </p:spPr>
        <p:txBody>
          <a:bodyPr wrap="none" lIns="0" tIns="0" rIns="0" bIns="0" anchor="t" anchorCtr="0">
            <a:spAutoFit/>
          </a:bodyPr>
          <a:lstStyle/>
          <a:p>
            <a:pPr algn="ctr"/>
            <a:r>
              <a:rPr lang="zh-CN" sz="975" b="1" dirty="0">
                <a:solidFill>
                  <a:srgbClr val="FFFFFF"/>
                </a:solidFill>
                <a:latin typeface="Calibri"/>
                <a:ea typeface="Microsoft YaHei"/>
                <a:cs typeface="Calibri"/>
              </a:rPr>
              <a:t>UNICEF</a:t>
            </a:r>
          </a:p>
        </p:txBody>
      </p:sp>
      <p:sp>
        <p:nvSpPr>
          <p:cNvPr id="27" name="TextBox 27"/>
          <p:cNvSpPr txBox="1"/>
          <p:nvPr/>
        </p:nvSpPr>
        <p:spPr>
          <a:xfrm>
            <a:off x="2075569" y="1854041"/>
            <a:ext cx="611362" cy="167640"/>
          </a:xfrm>
          <a:prstGeom prst="rect">
            <a:avLst/>
          </a:prstGeom>
          <a:noFill/>
          <a:ln>
            <a:noFill/>
          </a:ln>
        </p:spPr>
        <p:txBody>
          <a:bodyPr wrap="none" lIns="0" tIns="0" rIns="0" bIns="0" anchor="t" anchorCtr="0">
            <a:spAutoFit/>
          </a:bodyPr>
          <a:lstStyle/>
          <a:p>
            <a:pPr algn="ctr"/>
            <a:r>
              <a:rPr lang="zh-CN" sz="825" dirty="0">
                <a:solidFill>
                  <a:srgbClr val="FFFFFF"/>
                </a:solidFill>
                <a:latin typeface="Calibri"/>
                <a:ea typeface="Microsoft YaHei"/>
                <a:cs typeface="Calibri"/>
              </a:rPr>
              <a:t>Rep. Dom.</a:t>
            </a:r>
          </a:p>
        </p:txBody>
      </p:sp>
      <p:sp>
        <p:nvSpPr>
          <p:cNvPr id="28" name="Ellipse 28"/>
          <p:cNvSpPr/>
          <p:nvPr/>
        </p:nvSpPr>
        <p:spPr>
          <a:xfrm>
            <a:off x="3886200" y="1657350"/>
            <a:ext cx="838200" cy="838200"/>
          </a:xfrm>
          <a:prstGeom prst="ellipse">
            <a:avLst/>
          </a:prstGeom>
          <a:solidFill>
            <a:srgbClr val="D4921E"/>
          </a:solidFill>
          <a:ln>
            <a:noFill/>
          </a:ln>
        </p:spPr>
        <p:txBody>
          <a:bodyPr/>
          <a:lstStyle/>
          <a:p>
            <a:endParaRPr lang="en-US"/>
          </a:p>
        </p:txBody>
      </p:sp>
      <p:sp>
        <p:nvSpPr>
          <p:cNvPr id="29" name="TextBox 29"/>
          <p:cNvSpPr txBox="1"/>
          <p:nvPr/>
        </p:nvSpPr>
        <p:spPr>
          <a:xfrm>
            <a:off x="3979881" y="1941195"/>
            <a:ext cx="650838" cy="182880"/>
          </a:xfrm>
          <a:prstGeom prst="rect">
            <a:avLst/>
          </a:prstGeom>
          <a:noFill/>
          <a:ln>
            <a:noFill/>
          </a:ln>
        </p:spPr>
        <p:txBody>
          <a:bodyPr wrap="none" lIns="0" tIns="0" rIns="0" bIns="0" anchor="t" anchorCtr="0">
            <a:spAutoFit/>
          </a:bodyPr>
          <a:lstStyle/>
          <a:p>
            <a:pPr algn="ctr"/>
            <a:r>
              <a:rPr lang="zh-CN" sz="900" b="1" dirty="0">
                <a:solidFill>
                  <a:srgbClr val="FFFFFF"/>
                </a:solidFill>
                <a:latin typeface="Calibri"/>
                <a:ea typeface="Microsoft YaHei"/>
                <a:cs typeface="Calibri"/>
              </a:rPr>
              <a:t>INAFOCAM</a:t>
            </a:r>
          </a:p>
        </p:txBody>
      </p:sp>
      <p:sp>
        <p:nvSpPr>
          <p:cNvPr id="30" name="TextBox 30"/>
          <p:cNvSpPr txBox="1"/>
          <p:nvPr/>
        </p:nvSpPr>
        <p:spPr>
          <a:xfrm>
            <a:off x="3999619" y="2101691"/>
            <a:ext cx="611362" cy="167640"/>
          </a:xfrm>
          <a:prstGeom prst="rect">
            <a:avLst/>
          </a:prstGeom>
          <a:noFill/>
          <a:ln>
            <a:noFill/>
          </a:ln>
        </p:spPr>
        <p:txBody>
          <a:bodyPr wrap="none" lIns="0" tIns="0" rIns="0" bIns="0" anchor="t" anchorCtr="0">
            <a:spAutoFit/>
          </a:bodyPr>
          <a:lstStyle/>
          <a:p>
            <a:pPr algn="ctr"/>
            <a:r>
              <a:rPr lang="zh-CN" sz="825" dirty="0">
                <a:solidFill>
                  <a:srgbClr val="FFFFFF"/>
                </a:solidFill>
                <a:latin typeface="Calibri"/>
                <a:ea typeface="Microsoft YaHei"/>
                <a:cs typeface="Calibri"/>
              </a:rPr>
              <a:t>Formación</a:t>
            </a:r>
          </a:p>
        </p:txBody>
      </p:sp>
      <p:sp>
        <p:nvSpPr>
          <p:cNvPr id="31" name="Ellipse 31"/>
          <p:cNvSpPr/>
          <p:nvPr/>
        </p:nvSpPr>
        <p:spPr>
          <a:xfrm>
            <a:off x="4038600" y="3009900"/>
            <a:ext cx="838200" cy="838200"/>
          </a:xfrm>
          <a:prstGeom prst="ellipse">
            <a:avLst/>
          </a:prstGeom>
          <a:solidFill>
            <a:srgbClr val="2E7D52"/>
          </a:solidFill>
          <a:ln>
            <a:noFill/>
          </a:ln>
        </p:spPr>
        <p:txBody>
          <a:bodyPr/>
          <a:lstStyle/>
          <a:p>
            <a:endParaRPr lang="en-US"/>
          </a:p>
        </p:txBody>
      </p:sp>
      <p:sp>
        <p:nvSpPr>
          <p:cNvPr id="32" name="TextBox 32"/>
          <p:cNvSpPr txBox="1"/>
          <p:nvPr/>
        </p:nvSpPr>
        <p:spPr>
          <a:xfrm>
            <a:off x="4197839" y="3293745"/>
            <a:ext cx="519722" cy="182880"/>
          </a:xfrm>
          <a:prstGeom prst="rect">
            <a:avLst/>
          </a:prstGeom>
          <a:noFill/>
          <a:ln>
            <a:noFill/>
          </a:ln>
        </p:spPr>
        <p:txBody>
          <a:bodyPr wrap="none" lIns="0" tIns="0" rIns="0" bIns="0" anchor="t" anchorCtr="0">
            <a:spAutoFit/>
          </a:bodyPr>
          <a:lstStyle/>
          <a:p>
            <a:pPr algn="ctr"/>
            <a:r>
              <a:rPr lang="zh-CN" sz="900" b="1" dirty="0">
                <a:solidFill>
                  <a:srgbClr val="FFFFFF"/>
                </a:solidFill>
                <a:latin typeface="Calibri"/>
                <a:ea typeface="Microsoft YaHei"/>
                <a:cs typeface="Calibri"/>
              </a:rPr>
              <a:t>Univer-</a:t>
            </a:r>
          </a:p>
        </p:txBody>
      </p:sp>
      <p:sp>
        <p:nvSpPr>
          <p:cNvPr id="33" name="TextBox 33"/>
          <p:cNvSpPr txBox="1"/>
          <p:nvPr/>
        </p:nvSpPr>
        <p:spPr>
          <a:xfrm>
            <a:off x="4197839" y="3446145"/>
            <a:ext cx="519722" cy="182880"/>
          </a:xfrm>
          <a:prstGeom prst="rect">
            <a:avLst/>
          </a:prstGeom>
          <a:noFill/>
          <a:ln>
            <a:noFill/>
          </a:ln>
        </p:spPr>
        <p:txBody>
          <a:bodyPr wrap="none" lIns="0" tIns="0" rIns="0" bIns="0" anchor="t" anchorCtr="0">
            <a:spAutoFit/>
          </a:bodyPr>
          <a:lstStyle/>
          <a:p>
            <a:pPr algn="ctr"/>
            <a:r>
              <a:rPr lang="zh-CN" sz="900" b="1" dirty="0">
                <a:solidFill>
                  <a:srgbClr val="FFFFFF"/>
                </a:solidFill>
                <a:latin typeface="Calibri"/>
                <a:ea typeface="Microsoft YaHei"/>
                <a:cs typeface="Calibri"/>
              </a:rPr>
              <a:t>sidades</a:t>
            </a:r>
          </a:p>
        </p:txBody>
      </p:sp>
      <p:sp>
        <p:nvSpPr>
          <p:cNvPr id="34" name="Ellipse 34"/>
          <p:cNvSpPr/>
          <p:nvPr/>
        </p:nvSpPr>
        <p:spPr>
          <a:xfrm>
            <a:off x="3886200" y="4362450"/>
            <a:ext cx="838200" cy="838200"/>
          </a:xfrm>
          <a:prstGeom prst="ellipse">
            <a:avLst/>
          </a:prstGeom>
          <a:solidFill>
            <a:srgbClr val="5A5A5A"/>
          </a:solidFill>
          <a:ln>
            <a:noFill/>
          </a:ln>
        </p:spPr>
        <p:txBody>
          <a:bodyPr/>
          <a:lstStyle/>
          <a:p>
            <a:endParaRPr lang="en-US"/>
          </a:p>
        </p:txBody>
      </p:sp>
      <p:sp>
        <p:nvSpPr>
          <p:cNvPr id="35" name="TextBox 35"/>
          <p:cNvSpPr txBox="1"/>
          <p:nvPr/>
        </p:nvSpPr>
        <p:spPr>
          <a:xfrm>
            <a:off x="3978533" y="4635341"/>
            <a:ext cx="653534" cy="167640"/>
          </a:xfrm>
          <a:prstGeom prst="rect">
            <a:avLst/>
          </a:prstGeom>
          <a:noFill/>
          <a:ln>
            <a:noFill/>
          </a:ln>
        </p:spPr>
        <p:txBody>
          <a:bodyPr wrap="none" lIns="0" tIns="0" rIns="0" bIns="0" anchor="t" anchorCtr="0">
            <a:spAutoFit/>
          </a:bodyPr>
          <a:lstStyle/>
          <a:p>
            <a:pPr algn="ctr"/>
            <a:r>
              <a:rPr lang="zh-CN" sz="825" b="1" dirty="0">
                <a:solidFill>
                  <a:srgbClr val="FFFFFF"/>
                </a:solidFill>
                <a:latin typeface="Calibri"/>
                <a:ea typeface="Microsoft YaHei"/>
                <a:cs typeface="Calibri"/>
              </a:rPr>
              <a:t>Regionales</a:t>
            </a:r>
          </a:p>
        </p:txBody>
      </p:sp>
      <p:sp>
        <p:nvSpPr>
          <p:cNvPr id="36" name="TextBox 36"/>
          <p:cNvSpPr txBox="1"/>
          <p:nvPr/>
        </p:nvSpPr>
        <p:spPr>
          <a:xfrm>
            <a:off x="3975521" y="4768691"/>
            <a:ext cx="659559" cy="167640"/>
          </a:xfrm>
          <a:prstGeom prst="rect">
            <a:avLst/>
          </a:prstGeom>
          <a:noFill/>
          <a:ln>
            <a:noFill/>
          </a:ln>
        </p:spPr>
        <p:txBody>
          <a:bodyPr wrap="none" lIns="0" tIns="0" rIns="0" bIns="0" anchor="t" anchorCtr="0">
            <a:spAutoFit/>
          </a:bodyPr>
          <a:lstStyle/>
          <a:p>
            <a:pPr algn="ctr"/>
            <a:r>
              <a:rPr lang="zh-CN" sz="825" dirty="0">
                <a:solidFill>
                  <a:srgbClr val="FFFFFF"/>
                </a:solidFill>
                <a:latin typeface="Calibri"/>
                <a:ea typeface="Microsoft YaHei"/>
                <a:cs typeface="Calibri"/>
              </a:rPr>
              <a:t>y distritos</a:t>
            </a:r>
          </a:p>
        </p:txBody>
      </p:sp>
      <p:sp>
        <p:nvSpPr>
          <p:cNvPr id="37" name="Rectangle 37"/>
          <p:cNvSpPr/>
          <p:nvPr/>
        </p:nvSpPr>
        <p:spPr>
          <a:xfrm>
            <a:off x="5334000" y="1409700"/>
            <a:ext cx="6286500" cy="895350"/>
          </a:xfrm>
          <a:prstGeom prst="roundRect">
            <a:avLst>
              <a:gd name="adj" fmla="val 10638"/>
            </a:avLst>
          </a:prstGeom>
          <a:solidFill>
            <a:srgbClr val="EEF4FB"/>
          </a:solidFill>
          <a:ln>
            <a:noFill/>
          </a:ln>
        </p:spPr>
        <p:txBody>
          <a:bodyPr/>
          <a:lstStyle/>
          <a:p>
            <a:endParaRPr lang="en-US"/>
          </a:p>
        </p:txBody>
      </p:sp>
      <p:sp>
        <p:nvSpPr>
          <p:cNvPr id="38" name="Rectangle 38"/>
          <p:cNvSpPr/>
          <p:nvPr/>
        </p:nvSpPr>
        <p:spPr>
          <a:xfrm>
            <a:off x="5334000" y="1409700"/>
            <a:ext cx="47625" cy="895350"/>
          </a:xfrm>
          <a:prstGeom prst="roundRect">
            <a:avLst>
              <a:gd name="adj" fmla="val 40000"/>
            </a:avLst>
          </a:prstGeom>
          <a:solidFill>
            <a:srgbClr val="1A4F8C"/>
          </a:solidFill>
          <a:ln>
            <a:noFill/>
          </a:ln>
        </p:spPr>
        <p:txBody>
          <a:bodyPr/>
          <a:lstStyle/>
          <a:p>
            <a:endParaRPr lang="en-US"/>
          </a:p>
        </p:txBody>
      </p:sp>
      <p:sp>
        <p:nvSpPr>
          <p:cNvPr id="39" name="TextBox 39"/>
          <p:cNvSpPr txBox="1"/>
          <p:nvPr/>
        </p:nvSpPr>
        <p:spPr>
          <a:xfrm>
            <a:off x="5527358" y="1500664"/>
            <a:ext cx="4412132" cy="259080"/>
          </a:xfrm>
          <a:prstGeom prst="rect">
            <a:avLst/>
          </a:prstGeom>
          <a:noFill/>
          <a:ln>
            <a:noFill/>
          </a:ln>
        </p:spPr>
        <p:txBody>
          <a:bodyPr wrap="none" lIns="0" tIns="0" rIns="0" bIns="0" anchor="t" anchorCtr="0">
            <a:spAutoFit/>
          </a:bodyPr>
          <a:lstStyle/>
          <a:p>
            <a:pPr algn="l"/>
            <a:r>
              <a:rPr lang="zh-CN" sz="1275" b="1" dirty="0">
                <a:solidFill>
                  <a:srgbClr val="1A4F8C"/>
                </a:solidFill>
                <a:latin typeface="Calibri"/>
                <a:ea typeface="Microsoft YaHei"/>
                <a:cs typeface="Calibri"/>
              </a:rPr>
              <a:t>CON BASE como estrategia de política nacional</a:t>
            </a:r>
          </a:p>
        </p:txBody>
      </p:sp>
      <p:sp>
        <p:nvSpPr>
          <p:cNvPr id="40" name="TextBox 40"/>
          <p:cNvSpPr txBox="1"/>
          <p:nvPr/>
        </p:nvSpPr>
        <p:spPr>
          <a:xfrm>
            <a:off x="5529262" y="1745456"/>
            <a:ext cx="4760595"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"El programa nacional para mejorar la enseñanza de lectura</a:t>
            </a:r>
          </a:p>
        </p:txBody>
      </p:sp>
      <p:sp>
        <p:nvSpPr>
          <p:cNvPr id="41" name="TextBox 41"/>
          <p:cNvSpPr txBox="1"/>
          <p:nvPr/>
        </p:nvSpPr>
        <p:spPr>
          <a:xfrm>
            <a:off x="5529262" y="1935956"/>
            <a:ext cx="2991203" cy="173124"/>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y matemáticas — y la estrategia de alfabetización</a:t>
            </a:r>
            <a:r>
              <a:rPr lang="en-US" altLang="zh-CN" sz="1125" dirty="0">
                <a:solidFill>
                  <a:srgbClr val="2C2C2C"/>
                </a:solidFill>
                <a:latin typeface="Calibri"/>
                <a:ea typeface="Microsoft YaHei"/>
                <a:cs typeface="Calibri"/>
              </a:rPr>
              <a:t>”.</a:t>
            </a:r>
            <a:endParaRPr lang="zh-CN" sz="1125" dirty="0">
              <a:solidFill>
                <a:srgbClr val="2C2C2C"/>
              </a:solidFill>
              <a:latin typeface="Calibri"/>
              <a:ea typeface="Microsoft YaHei"/>
              <a:cs typeface="Calibri"/>
            </a:endParaRPr>
          </a:p>
        </p:txBody>
      </p:sp>
      <p:sp>
        <p:nvSpPr>
          <p:cNvPr id="42" name="Rectangle 42"/>
          <p:cNvSpPr/>
          <p:nvPr/>
        </p:nvSpPr>
        <p:spPr>
          <a:xfrm>
            <a:off x="5334000" y="2438400"/>
            <a:ext cx="6286500" cy="895350"/>
          </a:xfrm>
          <a:prstGeom prst="roundRect">
            <a:avLst>
              <a:gd name="adj" fmla="val 10638"/>
            </a:avLst>
          </a:prstGeom>
          <a:solidFill>
            <a:srgbClr val="EEF4FB"/>
          </a:solidFill>
          <a:ln>
            <a:noFill/>
          </a:ln>
        </p:spPr>
        <p:txBody>
          <a:bodyPr/>
          <a:lstStyle/>
          <a:p>
            <a:endParaRPr lang="en-US"/>
          </a:p>
        </p:txBody>
      </p:sp>
      <p:sp>
        <p:nvSpPr>
          <p:cNvPr id="43" name="Rectangle 43"/>
          <p:cNvSpPr/>
          <p:nvPr/>
        </p:nvSpPr>
        <p:spPr>
          <a:xfrm>
            <a:off x="5334000" y="2438400"/>
            <a:ext cx="47625" cy="895350"/>
          </a:xfrm>
          <a:prstGeom prst="roundRect">
            <a:avLst>
              <a:gd name="adj" fmla="val 40000"/>
            </a:avLst>
          </a:prstGeom>
          <a:solidFill>
            <a:srgbClr val="D4921E"/>
          </a:solidFill>
          <a:ln>
            <a:noFill/>
          </a:ln>
        </p:spPr>
        <p:txBody>
          <a:bodyPr/>
          <a:lstStyle/>
          <a:p>
            <a:endParaRPr lang="en-US"/>
          </a:p>
        </p:txBody>
      </p:sp>
      <p:sp>
        <p:nvSpPr>
          <p:cNvPr id="44" name="TextBox 44"/>
          <p:cNvSpPr txBox="1"/>
          <p:nvPr/>
        </p:nvSpPr>
        <p:spPr>
          <a:xfrm>
            <a:off x="5527358" y="2529364"/>
            <a:ext cx="2408352" cy="196208"/>
          </a:xfrm>
          <a:prstGeom prst="rect">
            <a:avLst/>
          </a:prstGeom>
          <a:noFill/>
          <a:ln>
            <a:noFill/>
          </a:ln>
        </p:spPr>
        <p:txBody>
          <a:bodyPr wrap="none" lIns="0" tIns="0" rIns="0" bIns="0" anchor="t" anchorCtr="0">
            <a:spAutoFit/>
          </a:bodyPr>
          <a:lstStyle/>
          <a:p>
            <a:pPr algn="l"/>
            <a:r>
              <a:rPr lang="zh-CN" sz="1275" b="1" dirty="0">
                <a:solidFill>
                  <a:srgbClr val="1A4F8C"/>
                </a:solidFill>
                <a:latin typeface="Calibri"/>
                <a:ea typeface="Microsoft YaHei"/>
                <a:cs typeface="Calibri"/>
              </a:rPr>
              <a:t>Equipos conjuntos por </a:t>
            </a:r>
            <a:r>
              <a:rPr lang="es-DO" altLang="zh-CN" sz="1275" b="1" dirty="0">
                <a:solidFill>
                  <a:srgbClr val="1A4F8C"/>
                </a:solidFill>
                <a:latin typeface="Calibri"/>
                <a:ea typeface="Microsoft YaHei"/>
                <a:cs typeface="Calibri"/>
              </a:rPr>
              <a:t>componente</a:t>
            </a:r>
            <a:endParaRPr lang="zh-CN" sz="1275" b="1" dirty="0">
              <a:solidFill>
                <a:srgbClr val="1A4F8C"/>
              </a:solidFill>
              <a:latin typeface="Calibri"/>
              <a:ea typeface="Microsoft YaHei"/>
              <a:cs typeface="Calibri"/>
            </a:endParaRPr>
          </a:p>
        </p:txBody>
      </p:sp>
      <p:sp>
        <p:nvSpPr>
          <p:cNvPr id="45" name="TextBox 45"/>
          <p:cNvSpPr txBox="1"/>
          <p:nvPr/>
        </p:nvSpPr>
        <p:spPr>
          <a:xfrm>
            <a:off x="5529262" y="2774156"/>
            <a:ext cx="3953005" cy="173124"/>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Desde la sede, cada </a:t>
            </a:r>
            <a:r>
              <a:rPr lang="es-DO" altLang="zh-CN" sz="1125" dirty="0">
                <a:solidFill>
                  <a:srgbClr val="2C2C2C"/>
                </a:solidFill>
                <a:latin typeface="Calibri"/>
                <a:ea typeface="Microsoft YaHei"/>
                <a:cs typeface="Calibri"/>
              </a:rPr>
              <a:t>componente</a:t>
            </a:r>
            <a:r>
              <a:rPr lang="zh-CN" sz="1125" dirty="0">
                <a:solidFill>
                  <a:srgbClr val="2C2C2C"/>
                </a:solidFill>
                <a:latin typeface="Calibri"/>
                <a:ea typeface="Microsoft YaHei"/>
                <a:cs typeface="Calibri"/>
              </a:rPr>
              <a:t> (enseñanza, </a:t>
            </a:r>
            <a:r>
              <a:rPr lang="es-DO" altLang="zh-CN" sz="1125" dirty="0">
                <a:solidFill>
                  <a:srgbClr val="2C2C2C"/>
                </a:solidFill>
                <a:latin typeface="Calibri"/>
                <a:ea typeface="Microsoft YaHei"/>
                <a:cs typeface="Calibri"/>
              </a:rPr>
              <a:t>seguimiento</a:t>
            </a:r>
            <a:r>
              <a:rPr lang="zh-CN" sz="1125" dirty="0">
                <a:solidFill>
                  <a:srgbClr val="2C2C2C"/>
                </a:solidFill>
                <a:latin typeface="Calibri"/>
                <a:ea typeface="Microsoft YaHei"/>
                <a:cs typeface="Calibri"/>
              </a:rPr>
              <a:t>, gestión)</a:t>
            </a:r>
          </a:p>
        </p:txBody>
      </p:sp>
      <p:sp>
        <p:nvSpPr>
          <p:cNvPr id="46" name="TextBox 46"/>
          <p:cNvSpPr txBox="1"/>
          <p:nvPr/>
        </p:nvSpPr>
        <p:spPr>
          <a:xfrm>
            <a:off x="5529262" y="2964656"/>
            <a:ext cx="3807619"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tiene equipos conjuntos MINERD–UNICEF activos.</a:t>
            </a:r>
          </a:p>
        </p:txBody>
      </p:sp>
      <p:sp>
        <p:nvSpPr>
          <p:cNvPr id="47" name="Rectangle 47"/>
          <p:cNvSpPr/>
          <p:nvPr/>
        </p:nvSpPr>
        <p:spPr>
          <a:xfrm>
            <a:off x="5334000" y="3467100"/>
            <a:ext cx="6286500" cy="895350"/>
          </a:xfrm>
          <a:prstGeom prst="roundRect">
            <a:avLst>
              <a:gd name="adj" fmla="val 10638"/>
            </a:avLst>
          </a:prstGeom>
          <a:solidFill>
            <a:srgbClr val="EEF4FB"/>
          </a:solidFill>
          <a:ln>
            <a:noFill/>
          </a:ln>
        </p:spPr>
        <p:txBody>
          <a:bodyPr/>
          <a:lstStyle/>
          <a:p>
            <a:endParaRPr lang="en-US"/>
          </a:p>
        </p:txBody>
      </p:sp>
      <p:sp>
        <p:nvSpPr>
          <p:cNvPr id="48" name="Rectangle 48"/>
          <p:cNvSpPr/>
          <p:nvPr/>
        </p:nvSpPr>
        <p:spPr>
          <a:xfrm>
            <a:off x="5334000" y="3467100"/>
            <a:ext cx="47625" cy="895350"/>
          </a:xfrm>
          <a:prstGeom prst="roundRect">
            <a:avLst>
              <a:gd name="adj" fmla="val 40000"/>
            </a:avLst>
          </a:prstGeom>
          <a:solidFill>
            <a:srgbClr val="2E7D52"/>
          </a:solidFill>
          <a:ln>
            <a:noFill/>
          </a:ln>
        </p:spPr>
        <p:txBody>
          <a:bodyPr/>
          <a:lstStyle/>
          <a:p>
            <a:endParaRPr lang="en-US"/>
          </a:p>
        </p:txBody>
      </p:sp>
      <p:sp>
        <p:nvSpPr>
          <p:cNvPr id="49" name="Freeform 49"/>
          <p:cNvSpPr/>
          <p:nvPr/>
        </p:nvSpPr>
        <p:spPr>
          <a:xfrm>
            <a:off x="5541503" y="3559355"/>
            <a:ext cx="200311" cy="200639"/>
          </a:xfrm>
          <a:custGeom>
            <a:avLst/>
            <a:gdLst/>
            <a:ahLst/>
            <a:cxnLst/>
            <a:rect l="l" t="t" r="r" b="b"/>
            <a:pathLst>
              <a:path w="200311" h="200639">
                <a:moveTo>
                  <a:pt x="142875" y="17030"/>
                </a:moveTo>
                <a:cubicBezTo>
                  <a:pt x="182569" y="39949"/>
                  <a:pt x="200311" y="87890"/>
                  <a:pt x="185099" y="131128"/>
                </a:cubicBezTo>
                <a:cubicBezTo>
                  <a:pt x="169888" y="174367"/>
                  <a:pt x="126037" y="200639"/>
                  <a:pt x="80736" y="193656"/>
                </a:cubicBezTo>
                <a:cubicBezTo>
                  <a:pt x="35435" y="186673"/>
                  <a:pt x="1532" y="148415"/>
                  <a:pt x="48" y="102603"/>
                </a:cubicBezTo>
                <a:lnTo>
                  <a:pt x="0" y="99517"/>
                </a:lnTo>
                <a:lnTo>
                  <a:pt x="48" y="96431"/>
                </a:lnTo>
                <a:cubicBezTo>
                  <a:pt x="1133" y="62969"/>
                  <a:pt x="19706" y="32534"/>
                  <a:pt x="48967" y="16267"/>
                </a:cubicBezTo>
                <a:cubicBezTo>
                  <a:pt x="78228" y="0"/>
                  <a:pt x="113882" y="290"/>
                  <a:pt x="142875" y="17030"/>
                </a:cubicBezTo>
                <a:close/>
                <a:moveTo>
                  <a:pt x="130559" y="73732"/>
                </a:moveTo>
                <a:cubicBezTo>
                  <a:pt x="127166" y="70339"/>
                  <a:pt x="121778" y="70001"/>
                  <a:pt x="117986" y="72942"/>
                </a:cubicBezTo>
                <a:lnTo>
                  <a:pt x="117091" y="73732"/>
                </a:lnTo>
                <a:lnTo>
                  <a:pt x="85725" y="105089"/>
                </a:lnTo>
                <a:lnTo>
                  <a:pt x="73409" y="92782"/>
                </a:lnTo>
                <a:lnTo>
                  <a:pt x="72514" y="91992"/>
                </a:lnTo>
                <a:cubicBezTo>
                  <a:pt x="68722" y="89053"/>
                  <a:pt x="63336" y="89392"/>
                  <a:pt x="59943" y="92785"/>
                </a:cubicBezTo>
                <a:cubicBezTo>
                  <a:pt x="56551" y="96177"/>
                  <a:pt x="56211" y="101564"/>
                  <a:pt x="59150" y="105355"/>
                </a:cubicBezTo>
                <a:lnTo>
                  <a:pt x="59941" y="106251"/>
                </a:lnTo>
                <a:lnTo>
                  <a:pt x="78991" y="125301"/>
                </a:lnTo>
                <a:lnTo>
                  <a:pt x="79886" y="126091"/>
                </a:lnTo>
                <a:cubicBezTo>
                  <a:pt x="83322" y="128757"/>
                  <a:pt x="88128" y="128757"/>
                  <a:pt x="91564" y="126091"/>
                </a:cubicBezTo>
                <a:lnTo>
                  <a:pt x="92459" y="125301"/>
                </a:lnTo>
                <a:lnTo>
                  <a:pt x="130559" y="87201"/>
                </a:lnTo>
                <a:lnTo>
                  <a:pt x="131350" y="86305"/>
                </a:lnTo>
                <a:cubicBezTo>
                  <a:pt x="134291" y="82514"/>
                  <a:pt x="133952" y="77126"/>
                  <a:pt x="130559" y="73732"/>
                </a:cubicBezTo>
                <a:close/>
              </a:path>
            </a:pathLst>
          </a:custGeom>
          <a:solidFill>
            <a:srgbClr val="2E7D52"/>
          </a:solidFill>
          <a:ln>
            <a:noFill/>
          </a:ln>
        </p:spPr>
        <p:txBody>
          <a:bodyPr/>
          <a:lstStyle/>
          <a:p>
            <a:endParaRPr lang="en-US"/>
          </a:p>
        </p:txBody>
      </p:sp>
      <p:sp>
        <p:nvSpPr>
          <p:cNvPr id="50" name="TextBox 50"/>
          <p:cNvSpPr txBox="1"/>
          <p:nvPr/>
        </p:nvSpPr>
        <p:spPr>
          <a:xfrm>
            <a:off x="5870258" y="3558064"/>
            <a:ext cx="3092342" cy="259080"/>
          </a:xfrm>
          <a:prstGeom prst="rect">
            <a:avLst/>
          </a:prstGeom>
          <a:noFill/>
          <a:ln>
            <a:noFill/>
          </a:ln>
        </p:spPr>
        <p:txBody>
          <a:bodyPr wrap="none" lIns="0" tIns="0" rIns="0" bIns="0" anchor="t" anchorCtr="0">
            <a:spAutoFit/>
          </a:bodyPr>
          <a:lstStyle/>
          <a:p>
            <a:pPr algn="l"/>
            <a:r>
              <a:rPr lang="zh-CN" sz="1275" b="1" dirty="0">
                <a:solidFill>
                  <a:srgbClr val="1A4F8C"/>
                </a:solidFill>
                <a:latin typeface="Calibri"/>
                <a:ea typeface="Microsoft YaHei"/>
                <a:cs typeface="Calibri"/>
              </a:rPr>
              <a:t>Acta de Constitución — julio 2023</a:t>
            </a:r>
          </a:p>
        </p:txBody>
      </p:sp>
      <p:sp>
        <p:nvSpPr>
          <p:cNvPr id="51" name="TextBox 51"/>
          <p:cNvSpPr txBox="1"/>
          <p:nvPr/>
        </p:nvSpPr>
        <p:spPr>
          <a:xfrm>
            <a:off x="5529262" y="3802856"/>
            <a:ext cx="3832265"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Institucionalización oficial de CON BASE. Un hito</a:t>
            </a:r>
          </a:p>
        </p:txBody>
      </p:sp>
      <p:sp>
        <p:nvSpPr>
          <p:cNvPr id="52" name="TextBox 52"/>
          <p:cNvSpPr txBox="1"/>
          <p:nvPr/>
        </p:nvSpPr>
        <p:spPr>
          <a:xfrm>
            <a:off x="5529262" y="3993356"/>
            <a:ext cx="2895719"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de legitimidad política y académica.</a:t>
            </a:r>
          </a:p>
        </p:txBody>
      </p:sp>
      <p:sp>
        <p:nvSpPr>
          <p:cNvPr id="53" name="Rectangle 53"/>
          <p:cNvSpPr/>
          <p:nvPr/>
        </p:nvSpPr>
        <p:spPr>
          <a:xfrm>
            <a:off x="5334000" y="4495800"/>
            <a:ext cx="6286500" cy="1143000"/>
          </a:xfrm>
          <a:prstGeom prst="roundRect">
            <a:avLst>
              <a:gd name="adj" fmla="val 8333"/>
            </a:avLst>
          </a:prstGeom>
          <a:solidFill>
            <a:srgbClr val="FDF6EC"/>
          </a:solidFill>
          <a:ln>
            <a:noFill/>
          </a:ln>
        </p:spPr>
        <p:txBody>
          <a:bodyPr/>
          <a:lstStyle/>
          <a:p>
            <a:endParaRPr lang="en-US"/>
          </a:p>
        </p:txBody>
      </p:sp>
      <p:sp>
        <p:nvSpPr>
          <p:cNvPr id="54" name="Rectangle 54"/>
          <p:cNvSpPr/>
          <p:nvPr/>
        </p:nvSpPr>
        <p:spPr>
          <a:xfrm>
            <a:off x="5334000" y="4495800"/>
            <a:ext cx="47625" cy="1143000"/>
          </a:xfrm>
          <a:prstGeom prst="roundRect">
            <a:avLst>
              <a:gd name="adj" fmla="val 40000"/>
            </a:avLst>
          </a:prstGeom>
          <a:solidFill>
            <a:srgbClr val="D4921E"/>
          </a:solidFill>
          <a:ln>
            <a:noFill/>
          </a:ln>
        </p:spPr>
        <p:txBody>
          <a:bodyPr/>
          <a:lstStyle/>
          <a:p>
            <a:endParaRPr lang="en-US"/>
          </a:p>
        </p:txBody>
      </p:sp>
      <p:grpSp>
        <p:nvGrpSpPr>
          <p:cNvPr id="57" name="Group 57"/>
          <p:cNvGrpSpPr/>
          <p:nvPr/>
        </p:nvGrpSpPr>
        <p:grpSpPr>
          <a:xfrm>
            <a:off x="5543550" y="4695825"/>
            <a:ext cx="152400" cy="133919"/>
            <a:chOff x="5543550" y="4695825"/>
            <a:chExt cx="152400" cy="133919"/>
          </a:xfrm>
        </p:grpSpPr>
        <p:sp>
          <p:nvSpPr>
            <p:cNvPr id="55" name="Freeform 55"/>
            <p:cNvSpPr/>
            <p:nvPr/>
          </p:nvSpPr>
          <p:spPr>
            <a:xfrm>
              <a:off x="5543550" y="4695825"/>
              <a:ext cx="66675" cy="133919"/>
            </a:xfrm>
            <a:custGeom>
              <a:avLst/>
              <a:gdLst/>
              <a:ahLst/>
              <a:cxnLst/>
              <a:rect l="l" t="t" r="r" b="b"/>
              <a:pathLst>
                <a:path w="66675" h="133919">
                  <a:moveTo>
                    <a:pt x="47625" y="0"/>
                  </a:moveTo>
                  <a:cubicBezTo>
                    <a:pt x="58146" y="0"/>
                    <a:pt x="66675" y="8529"/>
                    <a:pt x="66675" y="19050"/>
                  </a:cubicBezTo>
                  <a:lnTo>
                    <a:pt x="66675" y="76200"/>
                  </a:lnTo>
                  <a:cubicBezTo>
                    <a:pt x="66675" y="106013"/>
                    <a:pt x="50959" y="125663"/>
                    <a:pt x="21365" y="133064"/>
                  </a:cubicBezTo>
                  <a:cubicBezTo>
                    <a:pt x="18054" y="133919"/>
                    <a:pt x="14539" y="132933"/>
                    <a:pt x="12155" y="130482"/>
                  </a:cubicBezTo>
                  <a:cubicBezTo>
                    <a:pt x="9772" y="128031"/>
                    <a:pt x="8885" y="124490"/>
                    <a:pt x="9831" y="121205"/>
                  </a:cubicBezTo>
                  <a:cubicBezTo>
                    <a:pt x="10778" y="117919"/>
                    <a:pt x="13413" y="115393"/>
                    <a:pt x="16735" y="114586"/>
                  </a:cubicBezTo>
                  <a:cubicBezTo>
                    <a:pt x="37948" y="109280"/>
                    <a:pt x="47625" y="97184"/>
                    <a:pt x="47625" y="76200"/>
                  </a:cubicBezTo>
                  <a:lnTo>
                    <a:pt x="47625" y="66675"/>
                  </a:lnTo>
                  <a:lnTo>
                    <a:pt x="19050" y="66675"/>
                  </a:lnTo>
                  <a:cubicBezTo>
                    <a:pt x="9081" y="66678"/>
                    <a:pt x="795" y="58995"/>
                    <a:pt x="48" y="49054"/>
                  </a:cubicBezTo>
                  <a:lnTo>
                    <a:pt x="0" y="47625"/>
                  </a:lnTo>
                  <a:lnTo>
                    <a:pt x="0" y="19050"/>
                  </a:lnTo>
                  <a:cubicBezTo>
                    <a:pt x="0" y="8529"/>
                    <a:pt x="8529" y="0"/>
                    <a:pt x="19050" y="0"/>
                  </a:cubicBezTo>
                  <a:close/>
                </a:path>
              </a:pathLst>
            </a:custGeom>
            <a:solidFill>
              <a:srgbClr val="D4921E"/>
            </a:solidFill>
            <a:ln>
              <a:noFill/>
            </a:ln>
          </p:spPr>
          <p:txBody>
            <a:bodyPr/>
            <a:lstStyle/>
            <a:p>
              <a:endParaRPr lang="en-US"/>
            </a:p>
          </p:txBody>
        </p:sp>
        <p:sp>
          <p:nvSpPr>
            <p:cNvPr id="56" name="Freeform 56"/>
            <p:cNvSpPr/>
            <p:nvPr/>
          </p:nvSpPr>
          <p:spPr>
            <a:xfrm>
              <a:off x="5629275" y="4695825"/>
              <a:ext cx="66675" cy="133919"/>
            </a:xfrm>
            <a:custGeom>
              <a:avLst/>
              <a:gdLst/>
              <a:ahLst/>
              <a:cxnLst/>
              <a:rect l="l" t="t" r="r" b="b"/>
              <a:pathLst>
                <a:path w="66675" h="133919">
                  <a:moveTo>
                    <a:pt x="47625" y="0"/>
                  </a:moveTo>
                  <a:cubicBezTo>
                    <a:pt x="58146" y="0"/>
                    <a:pt x="66675" y="8529"/>
                    <a:pt x="66675" y="19050"/>
                  </a:cubicBezTo>
                  <a:lnTo>
                    <a:pt x="66675" y="76200"/>
                  </a:lnTo>
                  <a:cubicBezTo>
                    <a:pt x="66675" y="106013"/>
                    <a:pt x="50959" y="125663"/>
                    <a:pt x="21365" y="133064"/>
                  </a:cubicBezTo>
                  <a:cubicBezTo>
                    <a:pt x="18054" y="133919"/>
                    <a:pt x="14539" y="132933"/>
                    <a:pt x="12155" y="130482"/>
                  </a:cubicBezTo>
                  <a:cubicBezTo>
                    <a:pt x="9772" y="128031"/>
                    <a:pt x="8885" y="124490"/>
                    <a:pt x="9831" y="121205"/>
                  </a:cubicBezTo>
                  <a:cubicBezTo>
                    <a:pt x="10778" y="117919"/>
                    <a:pt x="13413" y="115393"/>
                    <a:pt x="16735" y="114586"/>
                  </a:cubicBezTo>
                  <a:cubicBezTo>
                    <a:pt x="37948" y="109280"/>
                    <a:pt x="47625" y="97184"/>
                    <a:pt x="47625" y="76200"/>
                  </a:cubicBezTo>
                  <a:lnTo>
                    <a:pt x="47625" y="66675"/>
                  </a:lnTo>
                  <a:lnTo>
                    <a:pt x="19050" y="66675"/>
                  </a:lnTo>
                  <a:cubicBezTo>
                    <a:pt x="9081" y="66678"/>
                    <a:pt x="795" y="58995"/>
                    <a:pt x="48" y="49054"/>
                  </a:cubicBezTo>
                  <a:lnTo>
                    <a:pt x="0" y="47625"/>
                  </a:lnTo>
                  <a:lnTo>
                    <a:pt x="0" y="19050"/>
                  </a:lnTo>
                  <a:cubicBezTo>
                    <a:pt x="0" y="8529"/>
                    <a:pt x="8529" y="0"/>
                    <a:pt x="19050" y="0"/>
                  </a:cubicBezTo>
                  <a:close/>
                </a:path>
              </a:pathLst>
            </a:custGeom>
            <a:solidFill>
              <a:srgbClr val="D4921E"/>
            </a:solidFill>
            <a:ln>
              <a:noFill/>
            </a:ln>
          </p:spPr>
          <p:txBody>
            <a:bodyPr/>
            <a:lstStyle/>
            <a:p>
              <a:endParaRPr lang="en-US"/>
            </a:p>
          </p:txBody>
        </p:sp>
      </p:grpSp>
      <p:sp>
        <p:nvSpPr>
          <p:cNvPr id="58" name="TextBox 58"/>
          <p:cNvSpPr txBox="1"/>
          <p:nvPr/>
        </p:nvSpPr>
        <p:spPr>
          <a:xfrm>
            <a:off x="5831205" y="4616768"/>
            <a:ext cx="3849481" cy="274320"/>
          </a:xfrm>
          <a:prstGeom prst="rect">
            <a:avLst/>
          </a:prstGeom>
          <a:noFill/>
          <a:ln>
            <a:noFill/>
          </a:ln>
        </p:spPr>
        <p:txBody>
          <a:bodyPr wrap="none" lIns="0" tIns="0" rIns="0" bIns="0" anchor="t" anchorCtr="0">
            <a:spAutoFit/>
          </a:bodyPr>
          <a:lstStyle/>
          <a:p>
            <a:pPr algn="l"/>
            <a:r>
              <a:rPr lang="zh-CN" sz="1350" i="1" dirty="0">
                <a:solidFill>
                  <a:srgbClr val="2C2C2C"/>
                </a:solidFill>
                <a:latin typeface="Georgia"/>
                <a:ea typeface="SimSun"/>
                <a:cs typeface="Georgia"/>
              </a:rPr>
              <a:t>"Ya hay técnicos del MINERD que dominan</a:t>
            </a:r>
          </a:p>
        </p:txBody>
      </p:sp>
      <p:sp>
        <p:nvSpPr>
          <p:cNvPr id="59" name="TextBox 59"/>
          <p:cNvSpPr txBox="1"/>
          <p:nvPr/>
        </p:nvSpPr>
        <p:spPr>
          <a:xfrm>
            <a:off x="5831205" y="4864418"/>
            <a:ext cx="4036790" cy="274320"/>
          </a:xfrm>
          <a:prstGeom prst="rect">
            <a:avLst/>
          </a:prstGeom>
          <a:noFill/>
          <a:ln>
            <a:noFill/>
          </a:ln>
        </p:spPr>
        <p:txBody>
          <a:bodyPr wrap="none" lIns="0" tIns="0" rIns="0" bIns="0" anchor="t" anchorCtr="0">
            <a:spAutoFit/>
          </a:bodyPr>
          <a:lstStyle/>
          <a:p>
            <a:pPr algn="l"/>
            <a:r>
              <a:rPr lang="zh-CN" sz="1350" i="1" dirty="0">
                <a:solidFill>
                  <a:srgbClr val="2C2C2C"/>
                </a:solidFill>
                <a:latin typeface="Georgia"/>
                <a:ea typeface="SimSun"/>
                <a:cs typeface="Georgia"/>
              </a:rPr>
              <a:t>los tres ejes, planifican, dan seguimiento</a:t>
            </a:r>
          </a:p>
        </p:txBody>
      </p:sp>
      <p:sp>
        <p:nvSpPr>
          <p:cNvPr id="60" name="TextBox 60"/>
          <p:cNvSpPr txBox="1"/>
          <p:nvPr/>
        </p:nvSpPr>
        <p:spPr>
          <a:xfrm>
            <a:off x="5831205" y="5112068"/>
            <a:ext cx="2002151" cy="207749"/>
          </a:xfrm>
          <a:prstGeom prst="rect">
            <a:avLst/>
          </a:prstGeom>
          <a:noFill/>
          <a:ln>
            <a:noFill/>
          </a:ln>
        </p:spPr>
        <p:txBody>
          <a:bodyPr wrap="none" lIns="0" tIns="0" rIns="0" bIns="0" anchor="t" anchorCtr="0">
            <a:spAutoFit/>
          </a:bodyPr>
          <a:lstStyle/>
          <a:p>
            <a:pPr algn="l"/>
            <a:r>
              <a:rPr lang="zh-CN" sz="1350" i="1" dirty="0">
                <a:solidFill>
                  <a:srgbClr val="2C2C2C"/>
                </a:solidFill>
                <a:latin typeface="Georgia"/>
                <a:ea typeface="SimSun"/>
                <a:cs typeface="Georgia"/>
              </a:rPr>
              <a:t>y pueden formar a otros</a:t>
            </a:r>
            <a:r>
              <a:rPr lang="en-US" altLang="zh-CN" sz="1350" i="1" dirty="0">
                <a:solidFill>
                  <a:srgbClr val="2C2C2C"/>
                </a:solidFill>
                <a:latin typeface="Georgia"/>
                <a:ea typeface="SimSun"/>
                <a:cs typeface="Georgia"/>
              </a:rPr>
              <a:t>”.</a:t>
            </a:r>
            <a:endParaRPr lang="zh-CN" sz="1350" i="1" dirty="0">
              <a:solidFill>
                <a:srgbClr val="2C2C2C"/>
              </a:solidFill>
              <a:latin typeface="Georgia"/>
              <a:ea typeface="SimSun"/>
              <a:cs typeface="Georgia"/>
            </a:endParaRPr>
          </a:p>
        </p:txBody>
      </p:sp>
      <p:sp>
        <p:nvSpPr>
          <p:cNvPr id="61" name="TextBox 61"/>
          <p:cNvSpPr txBox="1"/>
          <p:nvPr/>
        </p:nvSpPr>
        <p:spPr>
          <a:xfrm>
            <a:off x="5835015" y="5334952"/>
            <a:ext cx="3714798" cy="213360"/>
          </a:xfrm>
          <a:prstGeom prst="rect">
            <a:avLst/>
          </a:prstGeom>
          <a:noFill/>
          <a:ln>
            <a:noFill/>
          </a:ln>
        </p:spPr>
        <p:txBody>
          <a:bodyPr wrap="none" lIns="0" tIns="0" rIns="0" bIns="0" anchor="t" anchorCtr="0">
            <a:spAutoFit/>
          </a:bodyPr>
          <a:lstStyle/>
          <a:p>
            <a:pPr algn="l"/>
            <a:r>
              <a:rPr lang="zh-CN" sz="1050" dirty="0">
                <a:solidFill>
                  <a:srgbClr val="5A5A5A"/>
                </a:solidFill>
                <a:latin typeface="Calibri"/>
                <a:ea typeface="Microsoft YaHei"/>
                <a:cs typeface="Calibri"/>
              </a:rPr>
              <a:t>— Funcionaria MINERD, comunicación personal 2024</a:t>
            </a:r>
          </a:p>
        </p:txBody>
      </p:sp>
      <p:sp>
        <p:nvSpPr>
          <p:cNvPr id="62" name="Rectangle 62"/>
          <p:cNvSpPr/>
          <p:nvPr/>
        </p:nvSpPr>
        <p:spPr>
          <a:xfrm>
            <a:off x="0" y="6534150"/>
            <a:ext cx="12192000" cy="9525"/>
          </a:xfrm>
          <a:prstGeom prst="rect">
            <a:avLst/>
          </a:prstGeom>
          <a:solidFill>
            <a:srgbClr val="DDD9D4"/>
          </a:solidFill>
          <a:ln>
            <a:noFill/>
          </a:ln>
        </p:spPr>
        <p:txBody>
          <a:bodyPr/>
          <a:lstStyle/>
          <a:p>
            <a:endParaRPr lang="en-US"/>
          </a:p>
        </p:txBody>
      </p:sp>
      <p:sp>
        <p:nvSpPr>
          <p:cNvPr id="63" name="TextBox 63"/>
          <p:cNvSpPr txBox="1"/>
          <p:nvPr/>
        </p:nvSpPr>
        <p:spPr>
          <a:xfrm>
            <a:off x="750570" y="6627495"/>
            <a:ext cx="969264" cy="182880"/>
          </a:xfrm>
          <a:prstGeom prst="rect">
            <a:avLst/>
          </a:prstGeom>
          <a:noFill/>
          <a:ln>
            <a:noFill/>
          </a:ln>
        </p:spPr>
        <p:txBody>
          <a:bodyPr wrap="none" lIns="0" tIns="0" rIns="0" bIns="0" anchor="t" anchorCtr="0">
            <a:spAutoFit/>
          </a:bodyPr>
          <a:lstStyle/>
          <a:p>
            <a:pPr algn="l"/>
            <a:r>
              <a:rPr lang="zh-CN" sz="900" dirty="0">
                <a:solidFill>
                  <a:srgbClr val="8A8A8A"/>
                </a:solidFill>
                <a:latin typeface="Calibri"/>
                <a:ea typeface="Microsoft YaHei"/>
                <a:cs typeface="Calibri"/>
              </a:rPr>
              <a:t>MINERD | UNICEF</a:t>
            </a:r>
          </a:p>
        </p:txBody>
      </p:sp>
      <p:sp>
        <p:nvSpPr>
          <p:cNvPr id="64" name="TextBox 64"/>
          <p:cNvSpPr txBox="1"/>
          <p:nvPr/>
        </p:nvSpPr>
        <p:spPr>
          <a:xfrm>
            <a:off x="6028706" y="6627495"/>
            <a:ext cx="134588" cy="182880"/>
          </a:xfrm>
          <a:prstGeom prst="rect">
            <a:avLst/>
          </a:prstGeom>
          <a:noFill/>
          <a:ln>
            <a:noFill/>
          </a:ln>
        </p:spPr>
        <p:txBody>
          <a:bodyPr wrap="none" lIns="0" tIns="0" rIns="0" bIns="0" anchor="t" anchorCtr="0">
            <a:spAutoFit/>
          </a:bodyPr>
          <a:lstStyle/>
          <a:p>
            <a:pPr algn="ctr"/>
            <a:r>
              <a:rPr lang="zh-CN" sz="900" dirty="0">
                <a:solidFill>
                  <a:srgbClr val="8A8A8A"/>
                </a:solidFill>
                <a:latin typeface="Calibri"/>
                <a:ea typeface="Microsoft YaHei"/>
                <a:cs typeface="Calibri"/>
              </a:rPr>
              <a:t>14</a:t>
            </a:r>
          </a:p>
        </p:txBody>
      </p:sp>
      <p:sp>
        <p:nvSpPr>
          <p:cNvPr id="65" name="TextBox 65"/>
          <p:cNvSpPr txBox="1"/>
          <p:nvPr/>
        </p:nvSpPr>
        <p:spPr>
          <a:xfrm>
            <a:off x="10189559" y="6627495"/>
            <a:ext cx="1251871" cy="182880"/>
          </a:xfrm>
          <a:prstGeom prst="rect">
            <a:avLst/>
          </a:prstGeom>
          <a:noFill/>
          <a:ln>
            <a:noFill/>
          </a:ln>
        </p:spPr>
        <p:txBody>
          <a:bodyPr wrap="none" lIns="0" tIns="0" rIns="0" bIns="0" anchor="t" anchorCtr="0">
            <a:spAutoFit/>
          </a:bodyPr>
          <a:lstStyle/>
          <a:p>
            <a:pPr algn="r"/>
            <a:r>
              <a:rPr lang="zh-CN" sz="900" dirty="0">
                <a:solidFill>
                  <a:srgbClr val="8A8A8A"/>
                </a:solidFill>
                <a:latin typeface="Calibri"/>
                <a:ea typeface="Microsoft YaHei"/>
                <a:cs typeface="Calibri"/>
              </a:rPr>
              <a:t>CON BASE 2018–2024</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191072"/>
            <a:ext cx="12192000" cy="6858000"/>
          </a:xfrm>
          <a:prstGeom prst="rect">
            <a:avLst/>
          </a:prstGeom>
          <a:solidFill>
            <a:srgbClr val="F8F7F4"/>
          </a:solidFill>
          <a:ln>
            <a:noFill/>
          </a:ln>
        </p:spPr>
        <p:txBody>
          <a:bodyPr/>
          <a:lstStyle/>
          <a:p>
            <a:endParaRPr lang="en-US"/>
          </a:p>
        </p:txBody>
      </p:sp>
      <p:sp>
        <p:nvSpPr>
          <p:cNvPr id="3" name="Rectangle 3"/>
          <p:cNvSpPr/>
          <p:nvPr/>
        </p:nvSpPr>
        <p:spPr>
          <a:xfrm>
            <a:off x="0" y="0"/>
            <a:ext cx="57150" cy="6858000"/>
          </a:xfrm>
          <a:prstGeom prst="rect">
            <a:avLst/>
          </a:prstGeom>
          <a:solidFill>
            <a:srgbClr val="2E7D52"/>
          </a:solidFill>
          <a:ln>
            <a:noFill/>
          </a:ln>
        </p:spPr>
        <p:txBody>
          <a:bodyPr/>
          <a:lstStyle/>
          <a:p>
            <a:endParaRPr lang="en-US"/>
          </a:p>
        </p:txBody>
      </p:sp>
      <p:sp>
        <p:nvSpPr>
          <p:cNvPr id="4" name="TextBox 4"/>
          <p:cNvSpPr txBox="1"/>
          <p:nvPr/>
        </p:nvSpPr>
        <p:spPr>
          <a:xfrm>
            <a:off x="748665" y="381952"/>
            <a:ext cx="2739859" cy="213360"/>
          </a:xfrm>
          <a:prstGeom prst="rect">
            <a:avLst/>
          </a:prstGeom>
          <a:noFill/>
          <a:ln>
            <a:noFill/>
          </a:ln>
        </p:spPr>
        <p:txBody>
          <a:bodyPr wrap="none" lIns="0" tIns="0" rIns="0" bIns="0" anchor="t" anchorCtr="0">
            <a:spAutoFit/>
          </a:bodyPr>
          <a:lstStyle/>
          <a:p>
            <a:pPr algn="l"/>
            <a:r>
              <a:rPr lang="zh-CN" sz="1050" b="1" dirty="0">
                <a:solidFill>
                  <a:srgbClr val="2E7D52"/>
                </a:solidFill>
                <a:latin typeface="Calibri"/>
                <a:ea typeface="Microsoft YaHei"/>
                <a:cs typeface="Calibri"/>
              </a:rPr>
              <a:t>BLOQUE 4 · LA VOZ DE LOS ACTORES</a:t>
            </a:r>
          </a:p>
        </p:txBody>
      </p:sp>
      <p:sp>
        <p:nvSpPr>
          <p:cNvPr id="5" name="TextBox 5"/>
          <p:cNvSpPr txBox="1"/>
          <p:nvPr/>
        </p:nvSpPr>
        <p:spPr>
          <a:xfrm>
            <a:off x="730568" y="628174"/>
            <a:ext cx="11506220" cy="502920"/>
          </a:xfrm>
          <a:prstGeom prst="rect">
            <a:avLst/>
          </a:prstGeom>
          <a:noFill/>
          <a:ln>
            <a:noFill/>
          </a:ln>
        </p:spPr>
        <p:txBody>
          <a:bodyPr wrap="none" lIns="0" tIns="0" rIns="0" bIns="0" anchor="t" anchorCtr="0">
            <a:spAutoFit/>
          </a:bodyPr>
          <a:lstStyle/>
          <a:p>
            <a:pPr algn="l"/>
            <a:r>
              <a:rPr lang="zh-CN" sz="2475" b="1" dirty="0">
                <a:solidFill>
                  <a:srgbClr val="1A4F8C"/>
                </a:solidFill>
                <a:latin typeface="Georgia"/>
                <a:ea typeface="SimSun"/>
                <a:cs typeface="Georgia"/>
              </a:rPr>
              <a:t>Familias: un actor que el programa no esperaba encontrar así</a:t>
            </a:r>
          </a:p>
        </p:txBody>
      </p:sp>
      <p:sp>
        <p:nvSpPr>
          <p:cNvPr id="6" name="Rectangle 6"/>
          <p:cNvSpPr/>
          <p:nvPr/>
        </p:nvSpPr>
        <p:spPr>
          <a:xfrm>
            <a:off x="762000" y="1009650"/>
            <a:ext cx="1695450" cy="266700"/>
          </a:xfrm>
          <a:prstGeom prst="roundRect">
            <a:avLst>
              <a:gd name="adj" fmla="val 50000"/>
            </a:avLst>
          </a:prstGeom>
          <a:solidFill>
            <a:srgbClr val="2E7D52"/>
          </a:solidFill>
          <a:ln>
            <a:noFill/>
          </a:ln>
        </p:spPr>
        <p:txBody>
          <a:bodyPr/>
          <a:lstStyle/>
          <a:p>
            <a:endParaRPr lang="en-US"/>
          </a:p>
        </p:txBody>
      </p:sp>
      <p:sp>
        <p:nvSpPr>
          <p:cNvPr id="7" name="Freeform 7"/>
          <p:cNvSpPr/>
          <p:nvPr/>
        </p:nvSpPr>
        <p:spPr>
          <a:xfrm>
            <a:off x="850080" y="1070867"/>
            <a:ext cx="147690" cy="143571"/>
          </a:xfrm>
          <a:custGeom>
            <a:avLst/>
            <a:gdLst/>
            <a:ahLst/>
            <a:cxnLst/>
            <a:rect l="l" t="t" r="r" b="b"/>
            <a:pathLst>
              <a:path w="147690" h="143571">
                <a:moveTo>
                  <a:pt x="78896" y="2789"/>
                </a:moveTo>
                <a:lnTo>
                  <a:pt x="143189" y="67083"/>
                </a:lnTo>
                <a:cubicBezTo>
                  <a:pt x="147690" y="71583"/>
                  <a:pt x="144504" y="79277"/>
                  <a:pt x="138139" y="79277"/>
                </a:cubicBezTo>
                <a:lnTo>
                  <a:pt x="130995" y="79277"/>
                </a:lnTo>
                <a:lnTo>
                  <a:pt x="130995" y="122139"/>
                </a:lnTo>
                <a:cubicBezTo>
                  <a:pt x="130995" y="133976"/>
                  <a:pt x="121400" y="143571"/>
                  <a:pt x="109564" y="143571"/>
                </a:cubicBezTo>
                <a:lnTo>
                  <a:pt x="102420" y="143571"/>
                </a:lnTo>
                <a:lnTo>
                  <a:pt x="102420" y="93564"/>
                </a:lnTo>
                <a:cubicBezTo>
                  <a:pt x="102421" y="82216"/>
                  <a:pt x="93575" y="72835"/>
                  <a:pt x="82246" y="72169"/>
                </a:cubicBezTo>
                <a:lnTo>
                  <a:pt x="80989" y="72133"/>
                </a:lnTo>
                <a:lnTo>
                  <a:pt x="66701" y="72133"/>
                </a:lnTo>
                <a:cubicBezTo>
                  <a:pt x="54865" y="72133"/>
                  <a:pt x="45270" y="81728"/>
                  <a:pt x="45270" y="93564"/>
                </a:cubicBezTo>
                <a:lnTo>
                  <a:pt x="45270" y="143571"/>
                </a:lnTo>
                <a:lnTo>
                  <a:pt x="38126" y="143571"/>
                </a:lnTo>
                <a:cubicBezTo>
                  <a:pt x="26290" y="143571"/>
                  <a:pt x="16695" y="133976"/>
                  <a:pt x="16695" y="122139"/>
                </a:cubicBezTo>
                <a:lnTo>
                  <a:pt x="16695" y="79277"/>
                </a:lnTo>
                <a:lnTo>
                  <a:pt x="9551" y="79277"/>
                </a:lnTo>
                <a:cubicBezTo>
                  <a:pt x="3193" y="79277"/>
                  <a:pt x="0" y="71583"/>
                  <a:pt x="4501" y="67083"/>
                </a:cubicBezTo>
                <a:lnTo>
                  <a:pt x="68794" y="2789"/>
                </a:lnTo>
                <a:cubicBezTo>
                  <a:pt x="71584" y="0"/>
                  <a:pt x="76106" y="0"/>
                  <a:pt x="78896" y="2789"/>
                </a:cubicBezTo>
                <a:moveTo>
                  <a:pt x="80989" y="86421"/>
                </a:moveTo>
                <a:cubicBezTo>
                  <a:pt x="84934" y="86421"/>
                  <a:pt x="88132" y="89619"/>
                  <a:pt x="88132" y="93564"/>
                </a:cubicBezTo>
                <a:lnTo>
                  <a:pt x="88132" y="143571"/>
                </a:lnTo>
                <a:lnTo>
                  <a:pt x="59557" y="143571"/>
                </a:lnTo>
                <a:lnTo>
                  <a:pt x="59557" y="93564"/>
                </a:lnTo>
                <a:cubicBezTo>
                  <a:pt x="59558" y="89943"/>
                  <a:pt x="62269" y="86894"/>
                  <a:pt x="65865" y="86471"/>
                </a:cubicBezTo>
                <a:lnTo>
                  <a:pt x="66701" y="86421"/>
                </a:lnTo>
                <a:close/>
              </a:path>
            </a:pathLst>
          </a:custGeom>
          <a:solidFill>
            <a:srgbClr val="FFFFFF"/>
          </a:solidFill>
          <a:ln>
            <a:noFill/>
          </a:ln>
        </p:spPr>
        <p:txBody>
          <a:bodyPr/>
          <a:lstStyle/>
          <a:p>
            <a:endParaRPr lang="en-US"/>
          </a:p>
        </p:txBody>
      </p:sp>
      <p:sp>
        <p:nvSpPr>
          <p:cNvPr id="8" name="TextBox 8"/>
          <p:cNvSpPr txBox="1"/>
          <p:nvPr/>
        </p:nvSpPr>
        <p:spPr>
          <a:xfrm>
            <a:off x="1177057" y="1077278"/>
            <a:ext cx="960587" cy="213360"/>
          </a:xfrm>
          <a:prstGeom prst="rect">
            <a:avLst/>
          </a:prstGeom>
          <a:noFill/>
          <a:ln>
            <a:noFill/>
          </a:ln>
        </p:spPr>
        <p:txBody>
          <a:bodyPr wrap="none" lIns="0" tIns="0" rIns="0" bIns="0" anchor="t" anchorCtr="0">
            <a:spAutoFit/>
          </a:bodyPr>
          <a:lstStyle/>
          <a:p>
            <a:pPr algn="ctr"/>
            <a:r>
              <a:rPr lang="zh-CN" sz="1050" b="1" dirty="0">
                <a:solidFill>
                  <a:srgbClr val="FFFFFF"/>
                </a:solidFill>
                <a:latin typeface="Calibri"/>
                <a:ea typeface="Microsoft YaHei"/>
                <a:cs typeface="Calibri"/>
              </a:rPr>
              <a:t>Voz familias</a:t>
            </a:r>
          </a:p>
        </p:txBody>
      </p:sp>
      <p:sp>
        <p:nvSpPr>
          <p:cNvPr id="9" name="Rectangle 9"/>
          <p:cNvSpPr/>
          <p:nvPr/>
        </p:nvSpPr>
        <p:spPr>
          <a:xfrm>
            <a:off x="762000" y="1409700"/>
            <a:ext cx="10668000" cy="1238250"/>
          </a:xfrm>
          <a:prstGeom prst="roundRect">
            <a:avLst>
              <a:gd name="adj" fmla="val 7692"/>
            </a:avLst>
          </a:prstGeom>
          <a:solidFill>
            <a:srgbClr val="F0F8F4"/>
          </a:solidFill>
          <a:ln>
            <a:noFill/>
          </a:ln>
        </p:spPr>
        <p:txBody>
          <a:bodyPr/>
          <a:lstStyle/>
          <a:p>
            <a:endParaRPr lang="en-US"/>
          </a:p>
        </p:txBody>
      </p:sp>
      <p:sp>
        <p:nvSpPr>
          <p:cNvPr id="10" name="Rectangle 10"/>
          <p:cNvSpPr/>
          <p:nvPr/>
        </p:nvSpPr>
        <p:spPr>
          <a:xfrm>
            <a:off x="762000" y="1409700"/>
            <a:ext cx="57150" cy="1238250"/>
          </a:xfrm>
          <a:prstGeom prst="roundRect">
            <a:avLst>
              <a:gd name="adj" fmla="val 50000"/>
            </a:avLst>
          </a:prstGeom>
          <a:solidFill>
            <a:srgbClr val="2E7D52"/>
          </a:solidFill>
          <a:ln>
            <a:noFill/>
          </a:ln>
        </p:spPr>
        <p:txBody>
          <a:bodyPr/>
          <a:lstStyle/>
          <a:p>
            <a:endParaRPr lang="en-US"/>
          </a:p>
        </p:txBody>
      </p:sp>
      <p:grpSp>
        <p:nvGrpSpPr>
          <p:cNvPr id="13" name="Group 13"/>
          <p:cNvGrpSpPr/>
          <p:nvPr/>
        </p:nvGrpSpPr>
        <p:grpSpPr>
          <a:xfrm>
            <a:off x="1022350" y="1625600"/>
            <a:ext cx="203200" cy="178558"/>
            <a:chOff x="1022350" y="1625600"/>
            <a:chExt cx="203200" cy="178558"/>
          </a:xfrm>
        </p:grpSpPr>
        <p:sp>
          <p:nvSpPr>
            <p:cNvPr id="11" name="Freeform 11"/>
            <p:cNvSpPr/>
            <p:nvPr/>
          </p:nvSpPr>
          <p:spPr>
            <a:xfrm>
              <a:off x="1022350" y="1625600"/>
              <a:ext cx="88900" cy="178558"/>
            </a:xfrm>
            <a:custGeom>
              <a:avLst/>
              <a:gdLst/>
              <a:ahLst/>
              <a:cxnLst/>
              <a:rect l="l" t="t" r="r" b="b"/>
              <a:pathLst>
                <a:path w="88900" h="178558">
                  <a:moveTo>
                    <a:pt x="63500" y="0"/>
                  </a:moveTo>
                  <a:cubicBezTo>
                    <a:pt x="77528" y="0"/>
                    <a:pt x="88900" y="11372"/>
                    <a:pt x="88900" y="25400"/>
                  </a:cubicBezTo>
                  <a:lnTo>
                    <a:pt x="88900" y="101600"/>
                  </a:lnTo>
                  <a:cubicBezTo>
                    <a:pt x="88900" y="141351"/>
                    <a:pt x="67945" y="167551"/>
                    <a:pt x="28486" y="177419"/>
                  </a:cubicBezTo>
                  <a:cubicBezTo>
                    <a:pt x="24072" y="178558"/>
                    <a:pt x="19386" y="177244"/>
                    <a:pt x="16207" y="173976"/>
                  </a:cubicBezTo>
                  <a:cubicBezTo>
                    <a:pt x="13029" y="170708"/>
                    <a:pt x="11846" y="165987"/>
                    <a:pt x="13108" y="161606"/>
                  </a:cubicBezTo>
                  <a:cubicBezTo>
                    <a:pt x="14371" y="157225"/>
                    <a:pt x="17884" y="153857"/>
                    <a:pt x="22314" y="152781"/>
                  </a:cubicBezTo>
                  <a:cubicBezTo>
                    <a:pt x="50597" y="145707"/>
                    <a:pt x="63500" y="129578"/>
                    <a:pt x="63500" y="101600"/>
                  </a:cubicBezTo>
                  <a:lnTo>
                    <a:pt x="63500" y="88900"/>
                  </a:lnTo>
                  <a:lnTo>
                    <a:pt x="25400" y="88900"/>
                  </a:lnTo>
                  <a:cubicBezTo>
                    <a:pt x="12108" y="88904"/>
                    <a:pt x="1060" y="78660"/>
                    <a:pt x="64" y="65405"/>
                  </a:cubicBezTo>
                  <a:lnTo>
                    <a:pt x="0" y="63500"/>
                  </a:lnTo>
                  <a:lnTo>
                    <a:pt x="0" y="25400"/>
                  </a:lnTo>
                  <a:cubicBezTo>
                    <a:pt x="0" y="11372"/>
                    <a:pt x="11372" y="0"/>
                    <a:pt x="25400" y="0"/>
                  </a:cubicBezTo>
                  <a:close/>
                </a:path>
              </a:pathLst>
            </a:custGeom>
            <a:solidFill>
              <a:srgbClr val="2E7D52"/>
            </a:solidFill>
            <a:ln>
              <a:noFill/>
            </a:ln>
          </p:spPr>
          <p:txBody>
            <a:bodyPr/>
            <a:lstStyle/>
            <a:p>
              <a:endParaRPr lang="en-US"/>
            </a:p>
          </p:txBody>
        </p:sp>
        <p:sp>
          <p:nvSpPr>
            <p:cNvPr id="12" name="Freeform 12"/>
            <p:cNvSpPr/>
            <p:nvPr/>
          </p:nvSpPr>
          <p:spPr>
            <a:xfrm>
              <a:off x="1136650" y="1625600"/>
              <a:ext cx="88900" cy="178558"/>
            </a:xfrm>
            <a:custGeom>
              <a:avLst/>
              <a:gdLst/>
              <a:ahLst/>
              <a:cxnLst/>
              <a:rect l="l" t="t" r="r" b="b"/>
              <a:pathLst>
                <a:path w="88900" h="178558">
                  <a:moveTo>
                    <a:pt x="63500" y="0"/>
                  </a:moveTo>
                  <a:cubicBezTo>
                    <a:pt x="77528" y="0"/>
                    <a:pt x="88900" y="11372"/>
                    <a:pt x="88900" y="25400"/>
                  </a:cubicBezTo>
                  <a:lnTo>
                    <a:pt x="88900" y="101600"/>
                  </a:lnTo>
                  <a:cubicBezTo>
                    <a:pt x="88900" y="141351"/>
                    <a:pt x="67945" y="167551"/>
                    <a:pt x="28486" y="177419"/>
                  </a:cubicBezTo>
                  <a:cubicBezTo>
                    <a:pt x="24072" y="178558"/>
                    <a:pt x="19386" y="177244"/>
                    <a:pt x="16207" y="173976"/>
                  </a:cubicBezTo>
                  <a:cubicBezTo>
                    <a:pt x="13029" y="170708"/>
                    <a:pt x="11846" y="165987"/>
                    <a:pt x="13108" y="161606"/>
                  </a:cubicBezTo>
                  <a:cubicBezTo>
                    <a:pt x="14371" y="157225"/>
                    <a:pt x="17884" y="153857"/>
                    <a:pt x="22314" y="152781"/>
                  </a:cubicBezTo>
                  <a:cubicBezTo>
                    <a:pt x="50597" y="145707"/>
                    <a:pt x="63500" y="129578"/>
                    <a:pt x="63500" y="101600"/>
                  </a:cubicBezTo>
                  <a:lnTo>
                    <a:pt x="63500" y="88900"/>
                  </a:lnTo>
                  <a:lnTo>
                    <a:pt x="25400" y="88900"/>
                  </a:lnTo>
                  <a:cubicBezTo>
                    <a:pt x="12108" y="88904"/>
                    <a:pt x="1060" y="78660"/>
                    <a:pt x="64" y="65405"/>
                  </a:cubicBezTo>
                  <a:lnTo>
                    <a:pt x="0" y="63500"/>
                  </a:lnTo>
                  <a:lnTo>
                    <a:pt x="0" y="25400"/>
                  </a:lnTo>
                  <a:cubicBezTo>
                    <a:pt x="0" y="11372"/>
                    <a:pt x="11372" y="0"/>
                    <a:pt x="25400" y="0"/>
                  </a:cubicBezTo>
                  <a:close/>
                </a:path>
              </a:pathLst>
            </a:custGeom>
            <a:solidFill>
              <a:srgbClr val="2E7D52"/>
            </a:solidFill>
            <a:ln>
              <a:noFill/>
            </a:ln>
          </p:spPr>
          <p:txBody>
            <a:bodyPr/>
            <a:lstStyle/>
            <a:p>
              <a:endParaRPr lang="en-US"/>
            </a:p>
          </p:txBody>
        </p:sp>
      </p:grpSp>
      <p:sp>
        <p:nvSpPr>
          <p:cNvPr id="14" name="TextBox 14"/>
          <p:cNvSpPr txBox="1"/>
          <p:nvPr/>
        </p:nvSpPr>
        <p:spPr>
          <a:xfrm>
            <a:off x="1408748" y="1563529"/>
            <a:ext cx="6917865" cy="320040"/>
          </a:xfrm>
          <a:prstGeom prst="rect">
            <a:avLst/>
          </a:prstGeom>
          <a:noFill/>
          <a:ln>
            <a:noFill/>
          </a:ln>
        </p:spPr>
        <p:txBody>
          <a:bodyPr wrap="none" lIns="0" tIns="0" rIns="0" bIns="0" anchor="t" anchorCtr="0">
            <a:spAutoFit/>
          </a:bodyPr>
          <a:lstStyle/>
          <a:p>
            <a:pPr algn="l"/>
            <a:r>
              <a:rPr lang="zh-CN" sz="1575" i="1" dirty="0">
                <a:solidFill>
                  <a:srgbClr val="2C2C2C"/>
                </a:solidFill>
                <a:latin typeface="Georgia"/>
                <a:ea typeface="SimSun"/>
                <a:cs typeface="Georgia"/>
              </a:rPr>
              <a:t>"Hicimos negocios simulados como colmados y supermercados,</a:t>
            </a:r>
          </a:p>
        </p:txBody>
      </p:sp>
      <p:sp>
        <p:nvSpPr>
          <p:cNvPr id="15" name="TextBox 15"/>
          <p:cNvSpPr txBox="1"/>
          <p:nvPr/>
        </p:nvSpPr>
        <p:spPr>
          <a:xfrm>
            <a:off x="1408748" y="1830229"/>
            <a:ext cx="5286704" cy="242374"/>
          </a:xfrm>
          <a:prstGeom prst="rect">
            <a:avLst/>
          </a:prstGeom>
          <a:noFill/>
          <a:ln>
            <a:noFill/>
          </a:ln>
        </p:spPr>
        <p:txBody>
          <a:bodyPr wrap="none" lIns="0" tIns="0" rIns="0" bIns="0" anchor="t" anchorCtr="0">
            <a:spAutoFit/>
          </a:bodyPr>
          <a:lstStyle/>
          <a:p>
            <a:pPr algn="l"/>
            <a:r>
              <a:rPr lang="zh-CN" sz="1575" i="1" dirty="0">
                <a:solidFill>
                  <a:srgbClr val="2C2C2C"/>
                </a:solidFill>
                <a:latin typeface="Georgia"/>
                <a:ea typeface="SimSun"/>
                <a:cs typeface="Georgia"/>
              </a:rPr>
              <a:t>y los niños estaban felices — aprendían desde su contexto</a:t>
            </a:r>
            <a:r>
              <a:rPr lang="en-US" altLang="zh-CN" sz="1575" i="1" dirty="0">
                <a:solidFill>
                  <a:srgbClr val="2C2C2C"/>
                </a:solidFill>
                <a:latin typeface="Georgia"/>
                <a:ea typeface="SimSun"/>
                <a:cs typeface="Georgia"/>
              </a:rPr>
              <a:t>”.</a:t>
            </a:r>
            <a:endParaRPr lang="zh-CN" sz="1575" i="1" dirty="0">
              <a:solidFill>
                <a:srgbClr val="2C2C2C"/>
              </a:solidFill>
              <a:latin typeface="Georgia"/>
              <a:ea typeface="SimSun"/>
              <a:cs typeface="Georgia"/>
            </a:endParaRPr>
          </a:p>
        </p:txBody>
      </p:sp>
      <p:sp>
        <p:nvSpPr>
          <p:cNvPr id="16" name="TextBox 16"/>
          <p:cNvSpPr txBox="1"/>
          <p:nvPr/>
        </p:nvSpPr>
        <p:spPr>
          <a:xfrm>
            <a:off x="1414462" y="2316956"/>
            <a:ext cx="6099691" cy="228600"/>
          </a:xfrm>
          <a:prstGeom prst="rect">
            <a:avLst/>
          </a:prstGeom>
          <a:noFill/>
          <a:ln>
            <a:noFill/>
          </a:ln>
        </p:spPr>
        <p:txBody>
          <a:bodyPr wrap="none" lIns="0" tIns="0" rIns="0" bIns="0" anchor="t" anchorCtr="0">
            <a:spAutoFit/>
          </a:bodyPr>
          <a:lstStyle/>
          <a:p>
            <a:pPr algn="l"/>
            <a:r>
              <a:rPr lang="zh-CN" sz="1125" dirty="0">
                <a:solidFill>
                  <a:srgbClr val="5A5A5A"/>
                </a:solidFill>
                <a:latin typeface="Calibri"/>
                <a:ea typeface="Microsoft YaHei"/>
                <a:cs typeface="Calibri"/>
              </a:rPr>
              <a:t>— Técnico distrital sobre participación familiar, comunicación personal 2024</a:t>
            </a:r>
          </a:p>
        </p:txBody>
      </p:sp>
      <p:sp>
        <p:nvSpPr>
          <p:cNvPr id="17" name="Rectangle 17"/>
          <p:cNvSpPr/>
          <p:nvPr/>
        </p:nvSpPr>
        <p:spPr>
          <a:xfrm>
            <a:off x="762000" y="2819400"/>
            <a:ext cx="5095875" cy="1047750"/>
          </a:xfrm>
          <a:prstGeom prst="roundRect">
            <a:avLst>
              <a:gd name="adj" fmla="val 9091"/>
            </a:avLst>
          </a:prstGeom>
          <a:solidFill>
            <a:srgbClr val="FFFFFF"/>
          </a:solidFill>
          <a:ln>
            <a:noFill/>
          </a:ln>
        </p:spPr>
        <p:txBody>
          <a:bodyPr/>
          <a:lstStyle/>
          <a:p>
            <a:endParaRPr lang="en-US"/>
          </a:p>
        </p:txBody>
      </p:sp>
      <p:sp>
        <p:nvSpPr>
          <p:cNvPr id="18" name="Rectangle 18"/>
          <p:cNvSpPr/>
          <p:nvPr/>
        </p:nvSpPr>
        <p:spPr>
          <a:xfrm>
            <a:off x="762000" y="2819400"/>
            <a:ext cx="5095875" cy="1047750"/>
          </a:xfrm>
          <a:prstGeom prst="roundRect">
            <a:avLst>
              <a:gd name="adj" fmla="val 9091"/>
            </a:avLst>
          </a:prstGeom>
          <a:noFill/>
          <a:ln w="9525">
            <a:solidFill>
              <a:srgbClr val="DDD9D4"/>
            </a:solidFill>
          </a:ln>
        </p:spPr>
        <p:txBody>
          <a:bodyPr/>
          <a:lstStyle/>
          <a:p>
            <a:endParaRPr lang="en-US"/>
          </a:p>
        </p:txBody>
      </p:sp>
      <p:sp>
        <p:nvSpPr>
          <p:cNvPr id="19" name="Rectangle 19"/>
          <p:cNvSpPr/>
          <p:nvPr/>
        </p:nvSpPr>
        <p:spPr>
          <a:xfrm>
            <a:off x="762000" y="2819400"/>
            <a:ext cx="47625" cy="1047750"/>
          </a:xfrm>
          <a:prstGeom prst="roundRect">
            <a:avLst>
              <a:gd name="adj" fmla="val 40000"/>
            </a:avLst>
          </a:prstGeom>
          <a:solidFill>
            <a:srgbClr val="2E7D52"/>
          </a:solidFill>
          <a:ln>
            <a:noFill/>
          </a:ln>
        </p:spPr>
        <p:txBody>
          <a:bodyPr/>
          <a:lstStyle/>
          <a:p>
            <a:endParaRPr lang="en-US"/>
          </a:p>
        </p:txBody>
      </p:sp>
      <p:sp>
        <p:nvSpPr>
          <p:cNvPr id="20" name="Freeform 20"/>
          <p:cNvSpPr/>
          <p:nvPr/>
        </p:nvSpPr>
        <p:spPr>
          <a:xfrm>
            <a:off x="970980" y="3011993"/>
            <a:ext cx="229740" cy="223332"/>
          </a:xfrm>
          <a:custGeom>
            <a:avLst/>
            <a:gdLst/>
            <a:ahLst/>
            <a:cxnLst/>
            <a:rect l="l" t="t" r="r" b="b"/>
            <a:pathLst>
              <a:path w="229740" h="223332">
                <a:moveTo>
                  <a:pt x="122726" y="4338"/>
                </a:moveTo>
                <a:lnTo>
                  <a:pt x="222739" y="104351"/>
                </a:lnTo>
                <a:cubicBezTo>
                  <a:pt x="229740" y="111351"/>
                  <a:pt x="224784" y="123320"/>
                  <a:pt x="214882" y="123320"/>
                </a:cubicBezTo>
                <a:lnTo>
                  <a:pt x="203770" y="123320"/>
                </a:lnTo>
                <a:lnTo>
                  <a:pt x="203770" y="189995"/>
                </a:lnTo>
                <a:cubicBezTo>
                  <a:pt x="203770" y="208406"/>
                  <a:pt x="188844" y="223332"/>
                  <a:pt x="170432" y="223332"/>
                </a:cubicBezTo>
                <a:lnTo>
                  <a:pt x="159320" y="223332"/>
                </a:lnTo>
                <a:lnTo>
                  <a:pt x="159320" y="145545"/>
                </a:lnTo>
                <a:cubicBezTo>
                  <a:pt x="159321" y="127892"/>
                  <a:pt x="145561" y="113298"/>
                  <a:pt x="127938" y="112263"/>
                </a:cubicBezTo>
                <a:lnTo>
                  <a:pt x="125982" y="112207"/>
                </a:lnTo>
                <a:lnTo>
                  <a:pt x="103757" y="112207"/>
                </a:lnTo>
                <a:cubicBezTo>
                  <a:pt x="85346" y="112207"/>
                  <a:pt x="70420" y="127133"/>
                  <a:pt x="70420" y="145545"/>
                </a:cubicBezTo>
                <a:lnTo>
                  <a:pt x="70420" y="223332"/>
                </a:lnTo>
                <a:lnTo>
                  <a:pt x="59307" y="223332"/>
                </a:lnTo>
                <a:cubicBezTo>
                  <a:pt x="40896" y="223332"/>
                  <a:pt x="25970" y="208406"/>
                  <a:pt x="25970" y="189995"/>
                </a:cubicBezTo>
                <a:lnTo>
                  <a:pt x="25970" y="123320"/>
                </a:lnTo>
                <a:lnTo>
                  <a:pt x="14857" y="123320"/>
                </a:lnTo>
                <a:cubicBezTo>
                  <a:pt x="4967" y="123320"/>
                  <a:pt x="0" y="111351"/>
                  <a:pt x="7001" y="104351"/>
                </a:cubicBezTo>
                <a:lnTo>
                  <a:pt x="107013" y="4338"/>
                </a:lnTo>
                <a:cubicBezTo>
                  <a:pt x="111353" y="0"/>
                  <a:pt x="118387" y="0"/>
                  <a:pt x="122726" y="4338"/>
                </a:cubicBezTo>
                <a:moveTo>
                  <a:pt x="125982" y="134432"/>
                </a:moveTo>
                <a:cubicBezTo>
                  <a:pt x="132120" y="134432"/>
                  <a:pt x="137095" y="139407"/>
                  <a:pt x="137095" y="145545"/>
                </a:cubicBezTo>
                <a:lnTo>
                  <a:pt x="137095" y="223332"/>
                </a:lnTo>
                <a:lnTo>
                  <a:pt x="92645" y="223332"/>
                </a:lnTo>
                <a:lnTo>
                  <a:pt x="92645" y="145545"/>
                </a:lnTo>
                <a:cubicBezTo>
                  <a:pt x="92646" y="139911"/>
                  <a:pt x="96862" y="135169"/>
                  <a:pt x="102457" y="134510"/>
                </a:cubicBezTo>
                <a:lnTo>
                  <a:pt x="103757" y="134432"/>
                </a:lnTo>
                <a:close/>
              </a:path>
            </a:pathLst>
          </a:custGeom>
          <a:solidFill>
            <a:srgbClr val="2E7D52"/>
          </a:solidFill>
          <a:ln>
            <a:noFill/>
          </a:ln>
        </p:spPr>
        <p:txBody>
          <a:bodyPr/>
          <a:lstStyle/>
          <a:p>
            <a:endParaRPr lang="en-US"/>
          </a:p>
        </p:txBody>
      </p:sp>
      <p:sp>
        <p:nvSpPr>
          <p:cNvPr id="21" name="TextBox 21"/>
          <p:cNvSpPr txBox="1"/>
          <p:nvPr/>
        </p:nvSpPr>
        <p:spPr>
          <a:xfrm>
            <a:off x="1356360" y="2899410"/>
            <a:ext cx="2836831" cy="243840"/>
          </a:xfrm>
          <a:prstGeom prst="rect">
            <a:avLst/>
          </a:prstGeom>
          <a:noFill/>
          <a:ln>
            <a:noFill/>
          </a:ln>
        </p:spPr>
        <p:txBody>
          <a:bodyPr wrap="none" lIns="0" tIns="0" rIns="0" bIns="0" anchor="t" anchorCtr="0">
            <a:spAutoFit/>
          </a:bodyPr>
          <a:lstStyle/>
          <a:p>
            <a:pPr algn="l"/>
            <a:r>
              <a:rPr lang="zh-CN" sz="1200" b="1" dirty="0">
                <a:solidFill>
                  <a:srgbClr val="1A4F8C"/>
                </a:solidFill>
                <a:latin typeface="Calibri"/>
                <a:ea typeface="Microsoft YaHei"/>
                <a:cs typeface="Calibri"/>
              </a:rPr>
              <a:t>Factor de refuerzo no previsto</a:t>
            </a:r>
          </a:p>
        </p:txBody>
      </p:sp>
      <p:sp>
        <p:nvSpPr>
          <p:cNvPr id="22" name="TextBox 22"/>
          <p:cNvSpPr txBox="1"/>
          <p:nvPr/>
        </p:nvSpPr>
        <p:spPr>
          <a:xfrm>
            <a:off x="1002535" y="3274457"/>
            <a:ext cx="3109317"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La participación familiar emergió como</a:t>
            </a:r>
          </a:p>
        </p:txBody>
      </p:sp>
      <p:sp>
        <p:nvSpPr>
          <p:cNvPr id="23" name="TextBox 23"/>
          <p:cNvSpPr txBox="1"/>
          <p:nvPr/>
        </p:nvSpPr>
        <p:spPr>
          <a:xfrm>
            <a:off x="1002536" y="3503057"/>
            <a:ext cx="2390740" cy="346249"/>
          </a:xfrm>
          <a:prstGeom prst="rect">
            <a:avLst/>
          </a:prstGeom>
          <a:noFill/>
          <a:ln>
            <a:noFill/>
          </a:ln>
        </p:spPr>
        <p:txBody>
          <a:bodyPr wrap="square" lIns="0" tIns="0" rIns="0" bIns="0" anchor="t" anchorCtr="0">
            <a:spAutoFit/>
          </a:bodyPr>
          <a:lstStyle/>
          <a:p>
            <a:pPr algn="l"/>
            <a:r>
              <a:rPr lang="zh-CN" sz="1125" dirty="0">
                <a:solidFill>
                  <a:srgbClr val="2C2C2C"/>
                </a:solidFill>
                <a:latin typeface="Calibri"/>
                <a:ea typeface="Microsoft YaHei"/>
                <a:cs typeface="Calibri"/>
              </a:rPr>
              <a:t>potenciador del aprendizaje — más allá de lo esperado.</a:t>
            </a:r>
          </a:p>
        </p:txBody>
      </p:sp>
      <p:sp>
        <p:nvSpPr>
          <p:cNvPr id="24" name="Rectangle 24"/>
          <p:cNvSpPr/>
          <p:nvPr/>
        </p:nvSpPr>
        <p:spPr>
          <a:xfrm>
            <a:off x="6048375" y="2819400"/>
            <a:ext cx="5381625" cy="1047750"/>
          </a:xfrm>
          <a:prstGeom prst="roundRect">
            <a:avLst>
              <a:gd name="adj" fmla="val 9091"/>
            </a:avLst>
          </a:prstGeom>
          <a:solidFill>
            <a:srgbClr val="FFFFFF"/>
          </a:solidFill>
          <a:ln>
            <a:noFill/>
          </a:ln>
        </p:spPr>
        <p:txBody>
          <a:bodyPr/>
          <a:lstStyle/>
          <a:p>
            <a:endParaRPr lang="en-US"/>
          </a:p>
        </p:txBody>
      </p:sp>
      <p:sp>
        <p:nvSpPr>
          <p:cNvPr id="25" name="Rectangle 25"/>
          <p:cNvSpPr/>
          <p:nvPr/>
        </p:nvSpPr>
        <p:spPr>
          <a:xfrm>
            <a:off x="6048375" y="2819400"/>
            <a:ext cx="5381625" cy="1047750"/>
          </a:xfrm>
          <a:prstGeom prst="roundRect">
            <a:avLst>
              <a:gd name="adj" fmla="val 9091"/>
            </a:avLst>
          </a:prstGeom>
          <a:noFill/>
          <a:ln w="9525">
            <a:solidFill>
              <a:srgbClr val="DDD9D4"/>
            </a:solidFill>
          </a:ln>
        </p:spPr>
        <p:txBody>
          <a:bodyPr/>
          <a:lstStyle/>
          <a:p>
            <a:endParaRPr lang="en-US"/>
          </a:p>
        </p:txBody>
      </p:sp>
      <p:sp>
        <p:nvSpPr>
          <p:cNvPr id="26" name="Rectangle 26"/>
          <p:cNvSpPr/>
          <p:nvPr/>
        </p:nvSpPr>
        <p:spPr>
          <a:xfrm>
            <a:off x="6048375" y="2819400"/>
            <a:ext cx="47625" cy="1047750"/>
          </a:xfrm>
          <a:prstGeom prst="roundRect">
            <a:avLst>
              <a:gd name="adj" fmla="val 40000"/>
            </a:avLst>
          </a:prstGeom>
          <a:solidFill>
            <a:srgbClr val="2E7D52"/>
          </a:solidFill>
          <a:ln>
            <a:noFill/>
          </a:ln>
        </p:spPr>
        <p:txBody>
          <a:bodyPr/>
          <a:lstStyle/>
          <a:p>
            <a:endParaRPr lang="en-US"/>
          </a:p>
        </p:txBody>
      </p:sp>
      <p:sp>
        <p:nvSpPr>
          <p:cNvPr id="27" name="Freeform 27"/>
          <p:cNvSpPr/>
          <p:nvPr/>
        </p:nvSpPr>
        <p:spPr>
          <a:xfrm>
            <a:off x="6256513" y="3021616"/>
            <a:ext cx="231124" cy="203685"/>
          </a:xfrm>
          <a:custGeom>
            <a:avLst/>
            <a:gdLst/>
            <a:ahLst/>
            <a:cxnLst/>
            <a:rect l="l" t="t" r="r" b="b"/>
            <a:pathLst>
              <a:path w="231124" h="203685">
                <a:moveTo>
                  <a:pt x="59916" y="3394"/>
                </a:moveTo>
                <a:cubicBezTo>
                  <a:pt x="79837" y="0"/>
                  <a:pt x="100223" y="5824"/>
                  <a:pt x="115345" y="19230"/>
                </a:cubicBezTo>
                <a:lnTo>
                  <a:pt x="115756" y="19596"/>
                </a:lnTo>
                <a:lnTo>
                  <a:pt x="116134" y="19263"/>
                </a:lnTo>
                <a:cubicBezTo>
                  <a:pt x="130549" y="6613"/>
                  <a:pt x="149712" y="783"/>
                  <a:pt x="168730" y="3261"/>
                </a:cubicBezTo>
                <a:lnTo>
                  <a:pt x="171463" y="3661"/>
                </a:lnTo>
                <a:cubicBezTo>
                  <a:pt x="195604" y="7829"/>
                  <a:pt x="215514" y="24900"/>
                  <a:pt x="223319" y="48120"/>
                </a:cubicBezTo>
                <a:cubicBezTo>
                  <a:pt x="231124" y="71341"/>
                  <a:pt x="225567" y="96972"/>
                  <a:pt x="208846" y="114875"/>
                </a:cubicBezTo>
                <a:lnTo>
                  <a:pt x="206845" y="116931"/>
                </a:lnTo>
                <a:lnTo>
                  <a:pt x="206312" y="117386"/>
                </a:lnTo>
                <a:lnTo>
                  <a:pt x="123524" y="199385"/>
                </a:lnTo>
                <a:cubicBezTo>
                  <a:pt x="119573" y="203296"/>
                  <a:pt x="113340" y="203685"/>
                  <a:pt x="108933" y="200297"/>
                </a:cubicBezTo>
                <a:lnTo>
                  <a:pt x="107889" y="199385"/>
                </a:lnTo>
                <a:lnTo>
                  <a:pt x="24623" y="116909"/>
                </a:lnTo>
                <a:cubicBezTo>
                  <a:pt x="6636" y="99408"/>
                  <a:pt x="0" y="73290"/>
                  <a:pt x="7451" y="49326"/>
                </a:cubicBezTo>
                <a:cubicBezTo>
                  <a:pt x="14902" y="25362"/>
                  <a:pt x="35177" y="7611"/>
                  <a:pt x="59916" y="3394"/>
                </a:cubicBezTo>
                <a:close/>
              </a:path>
            </a:pathLst>
          </a:custGeom>
          <a:solidFill>
            <a:srgbClr val="C26B4F"/>
          </a:solidFill>
          <a:ln>
            <a:noFill/>
          </a:ln>
        </p:spPr>
        <p:txBody>
          <a:bodyPr/>
          <a:lstStyle/>
          <a:p>
            <a:endParaRPr lang="en-US"/>
          </a:p>
        </p:txBody>
      </p:sp>
      <p:sp>
        <p:nvSpPr>
          <p:cNvPr id="28" name="TextBox 28"/>
          <p:cNvSpPr txBox="1"/>
          <p:nvPr/>
        </p:nvSpPr>
        <p:spPr>
          <a:xfrm>
            <a:off x="6642735" y="2899410"/>
            <a:ext cx="2422779" cy="243840"/>
          </a:xfrm>
          <a:prstGeom prst="rect">
            <a:avLst/>
          </a:prstGeom>
          <a:noFill/>
          <a:ln>
            <a:noFill/>
          </a:ln>
        </p:spPr>
        <p:txBody>
          <a:bodyPr wrap="none" lIns="0" tIns="0" rIns="0" bIns="0" anchor="t" anchorCtr="0">
            <a:spAutoFit/>
          </a:bodyPr>
          <a:lstStyle/>
          <a:p>
            <a:pPr algn="l"/>
            <a:r>
              <a:rPr lang="zh-CN" sz="1200" b="1" dirty="0">
                <a:solidFill>
                  <a:srgbClr val="1A4F8C"/>
                </a:solidFill>
                <a:latin typeface="Calibri"/>
                <a:ea typeface="Microsoft YaHei"/>
                <a:cs typeface="Calibri"/>
              </a:rPr>
              <a:t>Aprendizaje socioemocional</a:t>
            </a:r>
          </a:p>
        </p:txBody>
      </p:sp>
      <p:sp>
        <p:nvSpPr>
          <p:cNvPr id="29" name="TextBox 29"/>
          <p:cNvSpPr txBox="1"/>
          <p:nvPr/>
        </p:nvSpPr>
        <p:spPr>
          <a:xfrm>
            <a:off x="6391780" y="3264356"/>
            <a:ext cx="3561159"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Involucramiento en dimensión socioemocional</a:t>
            </a:r>
          </a:p>
        </p:txBody>
      </p:sp>
      <p:sp>
        <p:nvSpPr>
          <p:cNvPr id="30" name="TextBox 30"/>
          <p:cNvSpPr txBox="1"/>
          <p:nvPr/>
        </p:nvSpPr>
        <p:spPr>
          <a:xfrm>
            <a:off x="6391780" y="3454856"/>
            <a:ext cx="2731413"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y en la vinculación escuela–hogar.</a:t>
            </a:r>
          </a:p>
        </p:txBody>
      </p:sp>
      <p:sp>
        <p:nvSpPr>
          <p:cNvPr id="31" name="Rectangle 31"/>
          <p:cNvSpPr/>
          <p:nvPr/>
        </p:nvSpPr>
        <p:spPr>
          <a:xfrm>
            <a:off x="762000" y="4000500"/>
            <a:ext cx="5095875" cy="1047750"/>
          </a:xfrm>
          <a:prstGeom prst="roundRect">
            <a:avLst>
              <a:gd name="adj" fmla="val 9091"/>
            </a:avLst>
          </a:prstGeom>
          <a:solidFill>
            <a:srgbClr val="FFFFFF"/>
          </a:solidFill>
          <a:ln>
            <a:noFill/>
          </a:ln>
        </p:spPr>
        <p:txBody>
          <a:bodyPr/>
          <a:lstStyle/>
          <a:p>
            <a:endParaRPr lang="en-US"/>
          </a:p>
        </p:txBody>
      </p:sp>
      <p:sp>
        <p:nvSpPr>
          <p:cNvPr id="32" name="Rectangle 32"/>
          <p:cNvSpPr/>
          <p:nvPr/>
        </p:nvSpPr>
        <p:spPr>
          <a:xfrm>
            <a:off x="762000" y="4000500"/>
            <a:ext cx="5095875" cy="1047750"/>
          </a:xfrm>
          <a:prstGeom prst="roundRect">
            <a:avLst>
              <a:gd name="adj" fmla="val 9091"/>
            </a:avLst>
          </a:prstGeom>
          <a:noFill/>
          <a:ln w="9525">
            <a:solidFill>
              <a:srgbClr val="DDD9D4"/>
            </a:solidFill>
          </a:ln>
        </p:spPr>
        <p:txBody>
          <a:bodyPr/>
          <a:lstStyle/>
          <a:p>
            <a:endParaRPr lang="en-US"/>
          </a:p>
        </p:txBody>
      </p:sp>
      <p:sp>
        <p:nvSpPr>
          <p:cNvPr id="33" name="Rectangle 33"/>
          <p:cNvSpPr/>
          <p:nvPr/>
        </p:nvSpPr>
        <p:spPr>
          <a:xfrm>
            <a:off x="762000" y="4000500"/>
            <a:ext cx="47625" cy="1047750"/>
          </a:xfrm>
          <a:prstGeom prst="roundRect">
            <a:avLst>
              <a:gd name="adj" fmla="val 40000"/>
            </a:avLst>
          </a:prstGeom>
          <a:solidFill>
            <a:srgbClr val="D4921E"/>
          </a:solidFill>
          <a:ln>
            <a:noFill/>
          </a:ln>
        </p:spPr>
        <p:txBody>
          <a:bodyPr/>
          <a:lstStyle/>
          <a:p>
            <a:endParaRPr lang="en-US"/>
          </a:p>
        </p:txBody>
      </p:sp>
      <p:grpSp>
        <p:nvGrpSpPr>
          <p:cNvPr id="41" name="Group 41"/>
          <p:cNvGrpSpPr/>
          <p:nvPr/>
        </p:nvGrpSpPr>
        <p:grpSpPr>
          <a:xfrm>
            <a:off x="974412" y="4194175"/>
            <a:ext cx="222876" cy="222250"/>
            <a:chOff x="974412" y="4194175"/>
            <a:chExt cx="222876" cy="222250"/>
          </a:xfrm>
        </p:grpSpPr>
        <p:sp>
          <p:nvSpPr>
            <p:cNvPr id="34" name="Freeform 34"/>
            <p:cNvSpPr/>
            <p:nvPr/>
          </p:nvSpPr>
          <p:spPr>
            <a:xfrm>
              <a:off x="974412" y="4294188"/>
              <a:ext cx="33964" cy="22225"/>
            </a:xfrm>
            <a:custGeom>
              <a:avLst/>
              <a:gdLst/>
              <a:ahLst/>
              <a:cxnLst/>
              <a:rect l="l" t="t" r="r" b="b"/>
              <a:pathLst>
                <a:path w="33964" h="22225">
                  <a:moveTo>
                    <a:pt x="22538" y="0"/>
                  </a:moveTo>
                  <a:cubicBezTo>
                    <a:pt x="28418" y="7"/>
                    <a:pt x="33275" y="4592"/>
                    <a:pt x="33619" y="10461"/>
                  </a:cubicBezTo>
                  <a:cubicBezTo>
                    <a:pt x="33964" y="16331"/>
                    <a:pt x="29677" y="21453"/>
                    <a:pt x="23838" y="22147"/>
                  </a:cubicBezTo>
                  <a:lnTo>
                    <a:pt x="22538" y="22225"/>
                  </a:lnTo>
                  <a:lnTo>
                    <a:pt x="11426" y="22225"/>
                  </a:lnTo>
                  <a:cubicBezTo>
                    <a:pt x="5546" y="22218"/>
                    <a:pt x="689" y="17633"/>
                    <a:pt x="345" y="11764"/>
                  </a:cubicBezTo>
                  <a:cubicBezTo>
                    <a:pt x="0" y="5894"/>
                    <a:pt x="4287" y="772"/>
                    <a:pt x="10125" y="78"/>
                  </a:cubicBezTo>
                  <a:lnTo>
                    <a:pt x="11426" y="0"/>
                  </a:lnTo>
                  <a:lnTo>
                    <a:pt x="22538" y="0"/>
                  </a:lnTo>
                  <a:close/>
                </a:path>
              </a:pathLst>
            </a:custGeom>
            <a:solidFill>
              <a:srgbClr val="D4921E"/>
            </a:solidFill>
            <a:ln>
              <a:noFill/>
            </a:ln>
          </p:spPr>
          <p:txBody>
            <a:bodyPr/>
            <a:lstStyle/>
            <a:p>
              <a:endParaRPr lang="en-US"/>
            </a:p>
          </p:txBody>
        </p:sp>
        <p:sp>
          <p:nvSpPr>
            <p:cNvPr id="35" name="Freeform 35"/>
            <p:cNvSpPr/>
            <p:nvPr/>
          </p:nvSpPr>
          <p:spPr>
            <a:xfrm>
              <a:off x="1074738" y="4194175"/>
              <a:ext cx="22225" cy="33651"/>
            </a:xfrm>
            <a:custGeom>
              <a:avLst/>
              <a:gdLst/>
              <a:ahLst/>
              <a:cxnLst/>
              <a:rect l="l" t="t" r="r" b="b"/>
              <a:pathLst>
                <a:path w="22225" h="33651">
                  <a:moveTo>
                    <a:pt x="11113" y="0"/>
                  </a:moveTo>
                  <a:cubicBezTo>
                    <a:pt x="16746" y="1"/>
                    <a:pt x="21488" y="4217"/>
                    <a:pt x="22147" y="9812"/>
                  </a:cubicBezTo>
                  <a:lnTo>
                    <a:pt x="22225" y="11113"/>
                  </a:lnTo>
                  <a:lnTo>
                    <a:pt x="22225" y="22225"/>
                  </a:lnTo>
                  <a:cubicBezTo>
                    <a:pt x="22218" y="28105"/>
                    <a:pt x="17633" y="32962"/>
                    <a:pt x="11764" y="33306"/>
                  </a:cubicBezTo>
                  <a:cubicBezTo>
                    <a:pt x="5894" y="33651"/>
                    <a:pt x="772" y="29364"/>
                    <a:pt x="78" y="23525"/>
                  </a:cubicBezTo>
                  <a:lnTo>
                    <a:pt x="0" y="22225"/>
                  </a:lnTo>
                  <a:lnTo>
                    <a:pt x="0" y="11113"/>
                  </a:lnTo>
                  <a:cubicBezTo>
                    <a:pt x="0" y="4975"/>
                    <a:pt x="4975" y="0"/>
                    <a:pt x="11113" y="0"/>
                  </a:cubicBezTo>
                  <a:close/>
                </a:path>
              </a:pathLst>
            </a:custGeom>
            <a:solidFill>
              <a:srgbClr val="D4921E"/>
            </a:solidFill>
            <a:ln>
              <a:noFill/>
            </a:ln>
          </p:spPr>
          <p:txBody>
            <a:bodyPr/>
            <a:lstStyle/>
            <a:p>
              <a:endParaRPr lang="en-US"/>
            </a:p>
          </p:txBody>
        </p:sp>
        <p:sp>
          <p:nvSpPr>
            <p:cNvPr id="36" name="Freeform 36"/>
            <p:cNvSpPr/>
            <p:nvPr/>
          </p:nvSpPr>
          <p:spPr>
            <a:xfrm>
              <a:off x="1163324" y="4294188"/>
              <a:ext cx="33964" cy="22225"/>
            </a:xfrm>
            <a:custGeom>
              <a:avLst/>
              <a:gdLst/>
              <a:ahLst/>
              <a:cxnLst/>
              <a:rect l="l" t="t" r="r" b="b"/>
              <a:pathLst>
                <a:path w="33964" h="22225">
                  <a:moveTo>
                    <a:pt x="22538" y="0"/>
                  </a:moveTo>
                  <a:cubicBezTo>
                    <a:pt x="28418" y="7"/>
                    <a:pt x="33275" y="4592"/>
                    <a:pt x="33619" y="10461"/>
                  </a:cubicBezTo>
                  <a:cubicBezTo>
                    <a:pt x="33964" y="16331"/>
                    <a:pt x="29677" y="21453"/>
                    <a:pt x="23838" y="22147"/>
                  </a:cubicBezTo>
                  <a:lnTo>
                    <a:pt x="22538" y="22225"/>
                  </a:lnTo>
                  <a:lnTo>
                    <a:pt x="11426" y="22225"/>
                  </a:lnTo>
                  <a:cubicBezTo>
                    <a:pt x="5546" y="22218"/>
                    <a:pt x="689" y="17633"/>
                    <a:pt x="345" y="11764"/>
                  </a:cubicBezTo>
                  <a:cubicBezTo>
                    <a:pt x="0" y="5894"/>
                    <a:pt x="4287" y="772"/>
                    <a:pt x="10125" y="78"/>
                  </a:cubicBezTo>
                  <a:lnTo>
                    <a:pt x="11426" y="0"/>
                  </a:lnTo>
                  <a:lnTo>
                    <a:pt x="22538" y="0"/>
                  </a:lnTo>
                  <a:close/>
                </a:path>
              </a:pathLst>
            </a:custGeom>
            <a:solidFill>
              <a:srgbClr val="D4921E"/>
            </a:solidFill>
            <a:ln>
              <a:noFill/>
            </a:ln>
          </p:spPr>
          <p:txBody>
            <a:bodyPr/>
            <a:lstStyle/>
            <a:p>
              <a:endParaRPr lang="en-US"/>
            </a:p>
          </p:txBody>
        </p:sp>
        <p:sp>
          <p:nvSpPr>
            <p:cNvPr id="37" name="Freeform 37"/>
            <p:cNvSpPr/>
            <p:nvPr/>
          </p:nvSpPr>
          <p:spPr>
            <a:xfrm>
              <a:off x="1002535" y="4221970"/>
              <a:ext cx="32169" cy="32352"/>
            </a:xfrm>
            <a:custGeom>
              <a:avLst/>
              <a:gdLst/>
              <a:ahLst/>
              <a:cxnLst/>
              <a:rect l="l" t="t" r="r" b="b"/>
              <a:pathLst>
                <a:path w="32169" h="32352">
                  <a:moveTo>
                    <a:pt x="4338" y="4354"/>
                  </a:moveTo>
                  <a:cubicBezTo>
                    <a:pt x="8297" y="395"/>
                    <a:pt x="14583" y="0"/>
                    <a:pt x="19007" y="3432"/>
                  </a:cubicBezTo>
                  <a:lnTo>
                    <a:pt x="20051" y="4354"/>
                  </a:lnTo>
                  <a:lnTo>
                    <a:pt x="27830" y="12133"/>
                  </a:lnTo>
                  <a:cubicBezTo>
                    <a:pt x="31966" y="16283"/>
                    <a:pt x="32169" y="22932"/>
                    <a:pt x="28294" y="27327"/>
                  </a:cubicBezTo>
                  <a:cubicBezTo>
                    <a:pt x="24419" y="31721"/>
                    <a:pt x="17797" y="32352"/>
                    <a:pt x="13161" y="28768"/>
                  </a:cubicBezTo>
                  <a:lnTo>
                    <a:pt x="12117" y="27846"/>
                  </a:lnTo>
                  <a:lnTo>
                    <a:pt x="4338" y="20067"/>
                  </a:lnTo>
                  <a:cubicBezTo>
                    <a:pt x="0" y="15728"/>
                    <a:pt x="0" y="8693"/>
                    <a:pt x="4338" y="4354"/>
                  </a:cubicBezTo>
                  <a:close/>
                </a:path>
              </a:pathLst>
            </a:custGeom>
            <a:solidFill>
              <a:srgbClr val="D4921E"/>
            </a:solidFill>
            <a:ln>
              <a:noFill/>
            </a:ln>
          </p:spPr>
          <p:txBody>
            <a:bodyPr/>
            <a:lstStyle/>
            <a:p>
              <a:endParaRPr lang="en-US"/>
            </a:p>
          </p:txBody>
        </p:sp>
        <p:sp>
          <p:nvSpPr>
            <p:cNvPr id="38" name="Freeform 38"/>
            <p:cNvSpPr/>
            <p:nvPr/>
          </p:nvSpPr>
          <p:spPr>
            <a:xfrm>
              <a:off x="1136828" y="4221984"/>
              <a:ext cx="32505" cy="32170"/>
            </a:xfrm>
            <a:custGeom>
              <a:avLst/>
              <a:gdLst/>
              <a:ahLst/>
              <a:cxnLst/>
              <a:rect l="l" t="t" r="r" b="b"/>
              <a:pathLst>
                <a:path w="32505" h="32170">
                  <a:moveTo>
                    <a:pt x="12285" y="4339"/>
                  </a:moveTo>
                  <a:cubicBezTo>
                    <a:pt x="16436" y="203"/>
                    <a:pt x="23084" y="0"/>
                    <a:pt x="27479" y="3875"/>
                  </a:cubicBezTo>
                  <a:cubicBezTo>
                    <a:pt x="31874" y="7751"/>
                    <a:pt x="32505" y="14372"/>
                    <a:pt x="28921" y="19008"/>
                  </a:cubicBezTo>
                  <a:lnTo>
                    <a:pt x="27998" y="20052"/>
                  </a:lnTo>
                  <a:lnTo>
                    <a:pt x="20220" y="27831"/>
                  </a:lnTo>
                  <a:cubicBezTo>
                    <a:pt x="16069" y="31967"/>
                    <a:pt x="9421" y="32170"/>
                    <a:pt x="5026" y="28295"/>
                  </a:cubicBezTo>
                  <a:cubicBezTo>
                    <a:pt x="631" y="24420"/>
                    <a:pt x="0" y="17798"/>
                    <a:pt x="3584" y="13163"/>
                  </a:cubicBezTo>
                  <a:lnTo>
                    <a:pt x="4507" y="12118"/>
                  </a:lnTo>
                  <a:lnTo>
                    <a:pt x="12285" y="4339"/>
                  </a:lnTo>
                  <a:close/>
                </a:path>
              </a:pathLst>
            </a:custGeom>
            <a:solidFill>
              <a:srgbClr val="D4921E"/>
            </a:solidFill>
            <a:ln>
              <a:noFill/>
            </a:ln>
          </p:spPr>
          <p:txBody>
            <a:bodyPr/>
            <a:lstStyle/>
            <a:p>
              <a:endParaRPr lang="en-US"/>
            </a:p>
          </p:txBody>
        </p:sp>
        <p:sp>
          <p:nvSpPr>
            <p:cNvPr id="39" name="Freeform 39"/>
            <p:cNvSpPr/>
            <p:nvPr/>
          </p:nvSpPr>
          <p:spPr>
            <a:xfrm>
              <a:off x="1052512" y="4371975"/>
              <a:ext cx="66675" cy="44450"/>
            </a:xfrm>
            <a:custGeom>
              <a:avLst/>
              <a:gdLst/>
              <a:ahLst/>
              <a:cxnLst/>
              <a:rect l="l" t="t" r="r" b="b"/>
              <a:pathLst>
                <a:path w="66675" h="44450">
                  <a:moveTo>
                    <a:pt x="55563" y="0"/>
                  </a:moveTo>
                  <a:cubicBezTo>
                    <a:pt x="61700" y="0"/>
                    <a:pt x="66675" y="4975"/>
                    <a:pt x="66675" y="11113"/>
                  </a:cubicBezTo>
                  <a:cubicBezTo>
                    <a:pt x="66675" y="29524"/>
                    <a:pt x="51749" y="44450"/>
                    <a:pt x="33338" y="44450"/>
                  </a:cubicBezTo>
                  <a:cubicBezTo>
                    <a:pt x="14926" y="44450"/>
                    <a:pt x="0" y="29524"/>
                    <a:pt x="0" y="11113"/>
                  </a:cubicBezTo>
                  <a:cubicBezTo>
                    <a:pt x="1" y="5479"/>
                    <a:pt x="4217" y="737"/>
                    <a:pt x="9812" y="78"/>
                  </a:cubicBezTo>
                  <a:lnTo>
                    <a:pt x="11113" y="0"/>
                  </a:lnTo>
                  <a:lnTo>
                    <a:pt x="55563" y="0"/>
                  </a:lnTo>
                  <a:close/>
                </a:path>
              </a:pathLst>
            </a:custGeom>
            <a:solidFill>
              <a:srgbClr val="D4921E"/>
            </a:solidFill>
            <a:ln>
              <a:noFill/>
            </a:ln>
          </p:spPr>
          <p:txBody>
            <a:bodyPr/>
            <a:lstStyle/>
            <a:p>
              <a:endParaRPr lang="en-US"/>
            </a:p>
          </p:txBody>
        </p:sp>
        <p:sp>
          <p:nvSpPr>
            <p:cNvPr id="40" name="Freeform 40"/>
            <p:cNvSpPr/>
            <p:nvPr/>
          </p:nvSpPr>
          <p:spPr>
            <a:xfrm>
              <a:off x="1013521" y="4238625"/>
              <a:ext cx="144658" cy="122237"/>
            </a:xfrm>
            <a:custGeom>
              <a:avLst/>
              <a:gdLst/>
              <a:ahLst/>
              <a:cxnLst/>
              <a:rect l="l" t="t" r="r" b="b"/>
              <a:pathLst>
                <a:path w="144658" h="122237">
                  <a:moveTo>
                    <a:pt x="72329" y="0"/>
                  </a:moveTo>
                  <a:cubicBezTo>
                    <a:pt x="101028" y="0"/>
                    <a:pt x="126507" y="18364"/>
                    <a:pt x="135582" y="45591"/>
                  </a:cubicBezTo>
                  <a:cubicBezTo>
                    <a:pt x="144658" y="72817"/>
                    <a:pt x="135293" y="102796"/>
                    <a:pt x="112334" y="120015"/>
                  </a:cubicBezTo>
                  <a:cubicBezTo>
                    <a:pt x="110802" y="121165"/>
                    <a:pt x="108999" y="121900"/>
                    <a:pt x="107100" y="122149"/>
                  </a:cubicBezTo>
                  <a:lnTo>
                    <a:pt x="105666" y="122237"/>
                  </a:lnTo>
                  <a:lnTo>
                    <a:pt x="38991" y="122237"/>
                  </a:lnTo>
                  <a:cubicBezTo>
                    <a:pt x="36587" y="122237"/>
                    <a:pt x="34247" y="121458"/>
                    <a:pt x="32324" y="120015"/>
                  </a:cubicBezTo>
                  <a:cubicBezTo>
                    <a:pt x="9365" y="102796"/>
                    <a:pt x="0" y="72817"/>
                    <a:pt x="9075" y="45591"/>
                  </a:cubicBezTo>
                  <a:cubicBezTo>
                    <a:pt x="18151" y="18364"/>
                    <a:pt x="43630" y="0"/>
                    <a:pt x="72329" y="0"/>
                  </a:cubicBezTo>
                  <a:close/>
                </a:path>
              </a:pathLst>
            </a:custGeom>
            <a:solidFill>
              <a:srgbClr val="D4921E"/>
            </a:solidFill>
            <a:ln>
              <a:noFill/>
            </a:ln>
          </p:spPr>
          <p:txBody>
            <a:bodyPr/>
            <a:lstStyle/>
            <a:p>
              <a:endParaRPr lang="en-US"/>
            </a:p>
          </p:txBody>
        </p:sp>
      </p:grpSp>
      <p:sp>
        <p:nvSpPr>
          <p:cNvPr id="42" name="TextBox 42"/>
          <p:cNvSpPr txBox="1"/>
          <p:nvPr/>
        </p:nvSpPr>
        <p:spPr>
          <a:xfrm>
            <a:off x="1356360" y="4080510"/>
            <a:ext cx="2974848" cy="243840"/>
          </a:xfrm>
          <a:prstGeom prst="rect">
            <a:avLst/>
          </a:prstGeom>
          <a:noFill/>
          <a:ln>
            <a:noFill/>
          </a:ln>
        </p:spPr>
        <p:txBody>
          <a:bodyPr wrap="none" lIns="0" tIns="0" rIns="0" bIns="0" anchor="t" anchorCtr="0">
            <a:spAutoFit/>
          </a:bodyPr>
          <a:lstStyle/>
          <a:p>
            <a:pPr algn="l"/>
            <a:r>
              <a:rPr lang="zh-CN" sz="1200" b="1" dirty="0">
                <a:solidFill>
                  <a:srgbClr val="1A4F8C"/>
                </a:solidFill>
                <a:latin typeface="Calibri"/>
                <a:ea typeface="Microsoft YaHei"/>
                <a:cs typeface="Calibri"/>
              </a:rPr>
              <a:t>Familias que también aprendieron</a:t>
            </a:r>
          </a:p>
        </p:txBody>
      </p:sp>
      <p:sp>
        <p:nvSpPr>
          <p:cNvPr id="43" name="TextBox 43"/>
          <p:cNvSpPr txBox="1"/>
          <p:nvPr/>
        </p:nvSpPr>
        <p:spPr>
          <a:xfrm>
            <a:off x="997770" y="4442301"/>
            <a:ext cx="2196114" cy="173124"/>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"Aprendemos junto a nuestros hijos</a:t>
            </a:r>
            <a:r>
              <a:rPr lang="en-US" altLang="zh-CN" sz="1125" dirty="0">
                <a:solidFill>
                  <a:srgbClr val="2C2C2C"/>
                </a:solidFill>
                <a:latin typeface="Calibri"/>
                <a:ea typeface="Microsoft YaHei"/>
                <a:cs typeface="Calibri"/>
              </a:rPr>
              <a:t>”.</a:t>
            </a:r>
            <a:endParaRPr lang="zh-CN" sz="1125" dirty="0">
              <a:solidFill>
                <a:srgbClr val="2C2C2C"/>
              </a:solidFill>
              <a:latin typeface="Calibri"/>
              <a:ea typeface="Microsoft YaHei"/>
              <a:cs typeface="Calibri"/>
            </a:endParaRPr>
          </a:p>
        </p:txBody>
      </p:sp>
      <p:sp>
        <p:nvSpPr>
          <p:cNvPr id="44" name="TextBox 44"/>
          <p:cNvSpPr txBox="1"/>
          <p:nvPr/>
        </p:nvSpPr>
        <p:spPr>
          <a:xfrm>
            <a:off x="997770" y="4632801"/>
            <a:ext cx="3544729"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La escuela dejó de ser solo de los maestros.</a:t>
            </a:r>
          </a:p>
        </p:txBody>
      </p:sp>
      <p:sp>
        <p:nvSpPr>
          <p:cNvPr id="45" name="Rectangle 45"/>
          <p:cNvSpPr/>
          <p:nvPr/>
        </p:nvSpPr>
        <p:spPr>
          <a:xfrm>
            <a:off x="6048375" y="4000500"/>
            <a:ext cx="5381625" cy="1047750"/>
          </a:xfrm>
          <a:prstGeom prst="roundRect">
            <a:avLst>
              <a:gd name="adj" fmla="val 9091"/>
            </a:avLst>
          </a:prstGeom>
          <a:solidFill>
            <a:srgbClr val="FFFFFF"/>
          </a:solidFill>
          <a:ln>
            <a:noFill/>
          </a:ln>
        </p:spPr>
        <p:txBody>
          <a:bodyPr/>
          <a:lstStyle/>
          <a:p>
            <a:endParaRPr lang="en-US"/>
          </a:p>
        </p:txBody>
      </p:sp>
      <p:sp>
        <p:nvSpPr>
          <p:cNvPr id="46" name="Rectangle 46"/>
          <p:cNvSpPr/>
          <p:nvPr/>
        </p:nvSpPr>
        <p:spPr>
          <a:xfrm>
            <a:off x="6048375" y="4000500"/>
            <a:ext cx="5381625" cy="1047750"/>
          </a:xfrm>
          <a:prstGeom prst="roundRect">
            <a:avLst>
              <a:gd name="adj" fmla="val 9091"/>
            </a:avLst>
          </a:prstGeom>
          <a:noFill/>
          <a:ln w="9525">
            <a:solidFill>
              <a:srgbClr val="DDD9D4"/>
            </a:solidFill>
          </a:ln>
        </p:spPr>
        <p:txBody>
          <a:bodyPr/>
          <a:lstStyle/>
          <a:p>
            <a:endParaRPr lang="en-US"/>
          </a:p>
        </p:txBody>
      </p:sp>
      <p:sp>
        <p:nvSpPr>
          <p:cNvPr id="47" name="Rectangle 47"/>
          <p:cNvSpPr/>
          <p:nvPr/>
        </p:nvSpPr>
        <p:spPr>
          <a:xfrm>
            <a:off x="6048375" y="4000500"/>
            <a:ext cx="47625" cy="1047750"/>
          </a:xfrm>
          <a:prstGeom prst="roundRect">
            <a:avLst>
              <a:gd name="adj" fmla="val 40000"/>
            </a:avLst>
          </a:prstGeom>
          <a:solidFill>
            <a:srgbClr val="C26B4F"/>
          </a:solidFill>
          <a:ln>
            <a:noFill/>
          </a:ln>
        </p:spPr>
        <p:txBody>
          <a:bodyPr/>
          <a:lstStyle/>
          <a:p>
            <a:endParaRPr lang="en-US"/>
          </a:p>
        </p:txBody>
      </p:sp>
      <p:sp>
        <p:nvSpPr>
          <p:cNvPr id="48" name="Freeform 48"/>
          <p:cNvSpPr/>
          <p:nvPr/>
        </p:nvSpPr>
        <p:spPr>
          <a:xfrm>
            <a:off x="6248413" y="4190508"/>
            <a:ext cx="247495" cy="214760"/>
          </a:xfrm>
          <a:custGeom>
            <a:avLst/>
            <a:gdLst/>
            <a:ahLst/>
            <a:cxnLst/>
            <a:rect l="l" t="t" r="r" b="b"/>
            <a:pathLst>
              <a:path w="247495" h="214760">
                <a:moveTo>
                  <a:pt x="123812" y="0"/>
                </a:moveTo>
                <a:cubicBezTo>
                  <a:pt x="134425" y="0"/>
                  <a:pt x="144315" y="5190"/>
                  <a:pt x="150371" y="13857"/>
                </a:cubicBezTo>
                <a:lnTo>
                  <a:pt x="151538" y="15635"/>
                </a:lnTo>
                <a:lnTo>
                  <a:pt x="241705" y="166187"/>
                </a:lnTo>
                <a:cubicBezTo>
                  <a:pt x="247275" y="175835"/>
                  <a:pt x="247495" y="187668"/>
                  <a:pt x="242288" y="197516"/>
                </a:cubicBezTo>
                <a:cubicBezTo>
                  <a:pt x="237081" y="207363"/>
                  <a:pt x="227177" y="213843"/>
                  <a:pt x="216068" y="214671"/>
                </a:cubicBezTo>
                <a:lnTo>
                  <a:pt x="213901" y="214760"/>
                </a:lnTo>
                <a:lnTo>
                  <a:pt x="33601" y="214760"/>
                </a:lnTo>
                <a:cubicBezTo>
                  <a:pt x="22481" y="214635"/>
                  <a:pt x="12203" y="208813"/>
                  <a:pt x="6379" y="199339"/>
                </a:cubicBezTo>
                <a:cubicBezTo>
                  <a:pt x="555" y="189866"/>
                  <a:pt x="0" y="178066"/>
                  <a:pt x="4908" y="168088"/>
                </a:cubicBezTo>
                <a:lnTo>
                  <a:pt x="6009" y="166032"/>
                </a:lnTo>
                <a:lnTo>
                  <a:pt x="96131" y="15591"/>
                </a:lnTo>
                <a:cubicBezTo>
                  <a:pt x="101999" y="5914"/>
                  <a:pt x="112495" y="2"/>
                  <a:pt x="123812" y="0"/>
                </a:cubicBezTo>
                <a:close/>
                <a:moveTo>
                  <a:pt x="123923" y="148130"/>
                </a:moveTo>
                <a:lnTo>
                  <a:pt x="122512" y="148207"/>
                </a:lnTo>
                <a:cubicBezTo>
                  <a:pt x="116922" y="148872"/>
                  <a:pt x="112712" y="153613"/>
                  <a:pt x="112712" y="159242"/>
                </a:cubicBezTo>
                <a:cubicBezTo>
                  <a:pt x="112712" y="164872"/>
                  <a:pt x="116922" y="169612"/>
                  <a:pt x="122512" y="170277"/>
                </a:cubicBezTo>
                <a:lnTo>
                  <a:pt x="123812" y="170355"/>
                </a:lnTo>
                <a:lnTo>
                  <a:pt x="125223" y="170277"/>
                </a:lnTo>
                <a:cubicBezTo>
                  <a:pt x="130814" y="169612"/>
                  <a:pt x="135023" y="164872"/>
                  <a:pt x="135023" y="159242"/>
                </a:cubicBezTo>
                <a:cubicBezTo>
                  <a:pt x="135023" y="153613"/>
                  <a:pt x="130814" y="148872"/>
                  <a:pt x="125223" y="148207"/>
                </a:cubicBezTo>
                <a:lnTo>
                  <a:pt x="123923" y="148130"/>
                </a:lnTo>
                <a:close/>
                <a:moveTo>
                  <a:pt x="123812" y="70342"/>
                </a:moveTo>
                <a:cubicBezTo>
                  <a:pt x="118178" y="70343"/>
                  <a:pt x="113437" y="74559"/>
                  <a:pt x="112777" y="80154"/>
                </a:cubicBezTo>
                <a:lnTo>
                  <a:pt x="112700" y="81455"/>
                </a:lnTo>
                <a:lnTo>
                  <a:pt x="112700" y="125905"/>
                </a:lnTo>
                <a:lnTo>
                  <a:pt x="112777" y="127205"/>
                </a:lnTo>
                <a:cubicBezTo>
                  <a:pt x="113442" y="132795"/>
                  <a:pt x="118183" y="137005"/>
                  <a:pt x="123812" y="137005"/>
                </a:cubicBezTo>
                <a:cubicBezTo>
                  <a:pt x="129442" y="137005"/>
                  <a:pt x="134182" y="132795"/>
                  <a:pt x="134847" y="127205"/>
                </a:cubicBezTo>
                <a:lnTo>
                  <a:pt x="134925" y="125905"/>
                </a:lnTo>
                <a:lnTo>
                  <a:pt x="134925" y="81455"/>
                </a:lnTo>
                <a:lnTo>
                  <a:pt x="134847" y="80154"/>
                </a:lnTo>
                <a:cubicBezTo>
                  <a:pt x="134188" y="74559"/>
                  <a:pt x="129446" y="70343"/>
                  <a:pt x="123812" y="70342"/>
                </a:cubicBezTo>
                <a:close/>
              </a:path>
            </a:pathLst>
          </a:custGeom>
          <a:solidFill>
            <a:srgbClr val="C26B4F"/>
          </a:solidFill>
          <a:ln>
            <a:noFill/>
          </a:ln>
        </p:spPr>
        <p:txBody>
          <a:bodyPr/>
          <a:lstStyle/>
          <a:p>
            <a:endParaRPr lang="en-US"/>
          </a:p>
        </p:txBody>
      </p:sp>
      <p:sp>
        <p:nvSpPr>
          <p:cNvPr id="49" name="TextBox 49"/>
          <p:cNvSpPr txBox="1"/>
          <p:nvPr/>
        </p:nvSpPr>
        <p:spPr>
          <a:xfrm>
            <a:off x="6642735" y="4080510"/>
            <a:ext cx="1861509" cy="243840"/>
          </a:xfrm>
          <a:prstGeom prst="rect">
            <a:avLst/>
          </a:prstGeom>
          <a:noFill/>
          <a:ln>
            <a:noFill/>
          </a:ln>
        </p:spPr>
        <p:txBody>
          <a:bodyPr wrap="none" lIns="0" tIns="0" rIns="0" bIns="0" anchor="t" anchorCtr="0">
            <a:spAutoFit/>
          </a:bodyPr>
          <a:lstStyle/>
          <a:p>
            <a:pPr algn="l"/>
            <a:r>
              <a:rPr lang="zh-CN" sz="1200" b="1" dirty="0">
                <a:solidFill>
                  <a:srgbClr val="C26B4F"/>
                </a:solidFill>
                <a:latin typeface="Calibri"/>
                <a:ea typeface="Microsoft YaHei"/>
                <a:cs typeface="Calibri"/>
              </a:rPr>
              <a:t>Desafíos pendientes</a:t>
            </a:r>
          </a:p>
        </p:txBody>
      </p:sp>
      <p:sp>
        <p:nvSpPr>
          <p:cNvPr id="50" name="TextBox 50"/>
          <p:cNvSpPr txBox="1"/>
          <p:nvPr/>
        </p:nvSpPr>
        <p:spPr>
          <a:xfrm>
            <a:off x="6391780" y="4451558"/>
            <a:ext cx="3109317"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Estrategias culturalmente adecuadas,</a:t>
            </a:r>
          </a:p>
        </p:txBody>
      </p:sp>
      <p:sp>
        <p:nvSpPr>
          <p:cNvPr id="51" name="TextBox 51"/>
          <p:cNvSpPr txBox="1"/>
          <p:nvPr/>
        </p:nvSpPr>
        <p:spPr>
          <a:xfrm>
            <a:off x="6391780" y="4642058"/>
            <a:ext cx="4530566"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diversificar canales, comunidades rurales y multigrado.</a:t>
            </a:r>
          </a:p>
        </p:txBody>
      </p:sp>
      <p:sp>
        <p:nvSpPr>
          <p:cNvPr id="52" name="Rectangle 52"/>
          <p:cNvSpPr/>
          <p:nvPr/>
        </p:nvSpPr>
        <p:spPr>
          <a:xfrm>
            <a:off x="762000" y="5200650"/>
            <a:ext cx="10668000" cy="495300"/>
          </a:xfrm>
          <a:prstGeom prst="roundRect">
            <a:avLst>
              <a:gd name="adj" fmla="val 15385"/>
            </a:avLst>
          </a:prstGeom>
          <a:solidFill>
            <a:srgbClr val="F0F8F4"/>
          </a:solidFill>
          <a:ln>
            <a:noFill/>
          </a:ln>
        </p:spPr>
        <p:txBody>
          <a:bodyPr/>
          <a:lstStyle/>
          <a:p>
            <a:endParaRPr lang="en-US"/>
          </a:p>
        </p:txBody>
      </p:sp>
      <p:sp>
        <p:nvSpPr>
          <p:cNvPr id="53" name="Rectangle 53"/>
          <p:cNvSpPr/>
          <p:nvPr/>
        </p:nvSpPr>
        <p:spPr>
          <a:xfrm>
            <a:off x="762000" y="5200650"/>
            <a:ext cx="47625" cy="495300"/>
          </a:xfrm>
          <a:prstGeom prst="roundRect">
            <a:avLst>
              <a:gd name="adj" fmla="val 40000"/>
            </a:avLst>
          </a:prstGeom>
          <a:solidFill>
            <a:srgbClr val="2E7D52"/>
          </a:solidFill>
          <a:ln>
            <a:noFill/>
          </a:ln>
        </p:spPr>
        <p:txBody>
          <a:bodyPr/>
          <a:lstStyle/>
          <a:p>
            <a:endParaRPr lang="en-US"/>
          </a:p>
        </p:txBody>
      </p:sp>
      <p:sp>
        <p:nvSpPr>
          <p:cNvPr id="54" name="TextBox 54"/>
          <p:cNvSpPr txBox="1"/>
          <p:nvPr/>
        </p:nvSpPr>
        <p:spPr>
          <a:xfrm>
            <a:off x="974408" y="5282089"/>
            <a:ext cx="6475381" cy="259080"/>
          </a:xfrm>
          <a:prstGeom prst="rect">
            <a:avLst/>
          </a:prstGeom>
          <a:noFill/>
          <a:ln>
            <a:noFill/>
          </a:ln>
        </p:spPr>
        <p:txBody>
          <a:bodyPr wrap="none" lIns="0" tIns="0" rIns="0" bIns="0" anchor="t" anchorCtr="0">
            <a:spAutoFit/>
          </a:bodyPr>
          <a:lstStyle/>
          <a:p>
            <a:pPr algn="l"/>
            <a:r>
              <a:rPr lang="zh-CN" sz="1275" dirty="0">
                <a:solidFill>
                  <a:srgbClr val="2E7D52"/>
                </a:solidFill>
                <a:latin typeface="Calibri"/>
                <a:ea typeface="Microsoft YaHei"/>
                <a:cs typeface="Calibri"/>
              </a:rPr>
              <a:t>Cuando la familia entra al proceso educativo, cambia algo fundamental:</a:t>
            </a:r>
          </a:p>
        </p:txBody>
      </p:sp>
      <p:sp>
        <p:nvSpPr>
          <p:cNvPr id="55" name="TextBox 55"/>
          <p:cNvSpPr txBox="1"/>
          <p:nvPr/>
        </p:nvSpPr>
        <p:spPr>
          <a:xfrm>
            <a:off x="974408" y="5472589"/>
            <a:ext cx="9203412"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la escuela deja de ser solo de los maestros — y se convierte en un espacio comunitario de aprendizaje.</a:t>
            </a:r>
          </a:p>
        </p:txBody>
      </p:sp>
      <p:sp>
        <p:nvSpPr>
          <p:cNvPr id="56" name="Rectangle 56"/>
          <p:cNvSpPr/>
          <p:nvPr/>
        </p:nvSpPr>
        <p:spPr>
          <a:xfrm>
            <a:off x="0" y="6534150"/>
            <a:ext cx="12192000" cy="9525"/>
          </a:xfrm>
          <a:prstGeom prst="rect">
            <a:avLst/>
          </a:prstGeom>
          <a:solidFill>
            <a:srgbClr val="DDD9D4"/>
          </a:solidFill>
          <a:ln>
            <a:noFill/>
          </a:ln>
        </p:spPr>
        <p:txBody>
          <a:bodyPr/>
          <a:lstStyle/>
          <a:p>
            <a:endParaRPr lang="en-US"/>
          </a:p>
        </p:txBody>
      </p:sp>
      <p:sp>
        <p:nvSpPr>
          <p:cNvPr id="57" name="TextBox 57"/>
          <p:cNvSpPr txBox="1"/>
          <p:nvPr/>
        </p:nvSpPr>
        <p:spPr>
          <a:xfrm>
            <a:off x="750570" y="6627495"/>
            <a:ext cx="969264" cy="182880"/>
          </a:xfrm>
          <a:prstGeom prst="rect">
            <a:avLst/>
          </a:prstGeom>
          <a:noFill/>
          <a:ln>
            <a:noFill/>
          </a:ln>
        </p:spPr>
        <p:txBody>
          <a:bodyPr wrap="none" lIns="0" tIns="0" rIns="0" bIns="0" anchor="t" anchorCtr="0">
            <a:spAutoFit/>
          </a:bodyPr>
          <a:lstStyle/>
          <a:p>
            <a:pPr algn="l"/>
            <a:r>
              <a:rPr lang="zh-CN" sz="900" dirty="0">
                <a:solidFill>
                  <a:srgbClr val="8A8A8A"/>
                </a:solidFill>
                <a:latin typeface="Calibri"/>
                <a:ea typeface="Microsoft YaHei"/>
                <a:cs typeface="Calibri"/>
              </a:rPr>
              <a:t>MINERD | UNICEF</a:t>
            </a:r>
          </a:p>
        </p:txBody>
      </p:sp>
      <p:sp>
        <p:nvSpPr>
          <p:cNvPr id="58" name="TextBox 58"/>
          <p:cNvSpPr txBox="1"/>
          <p:nvPr/>
        </p:nvSpPr>
        <p:spPr>
          <a:xfrm>
            <a:off x="6028706" y="6627495"/>
            <a:ext cx="134588" cy="182880"/>
          </a:xfrm>
          <a:prstGeom prst="rect">
            <a:avLst/>
          </a:prstGeom>
          <a:noFill/>
          <a:ln>
            <a:noFill/>
          </a:ln>
        </p:spPr>
        <p:txBody>
          <a:bodyPr wrap="none" lIns="0" tIns="0" rIns="0" bIns="0" anchor="t" anchorCtr="0">
            <a:spAutoFit/>
          </a:bodyPr>
          <a:lstStyle/>
          <a:p>
            <a:pPr algn="ctr"/>
            <a:r>
              <a:rPr lang="zh-CN" sz="900" dirty="0">
                <a:solidFill>
                  <a:srgbClr val="8A8A8A"/>
                </a:solidFill>
                <a:latin typeface="Calibri"/>
                <a:ea typeface="Microsoft YaHei"/>
                <a:cs typeface="Calibri"/>
              </a:rPr>
              <a:t>15</a:t>
            </a:r>
          </a:p>
        </p:txBody>
      </p:sp>
      <p:sp>
        <p:nvSpPr>
          <p:cNvPr id="59" name="TextBox 59"/>
          <p:cNvSpPr txBox="1"/>
          <p:nvPr/>
        </p:nvSpPr>
        <p:spPr>
          <a:xfrm>
            <a:off x="10189559" y="6627495"/>
            <a:ext cx="1251871" cy="182880"/>
          </a:xfrm>
          <a:prstGeom prst="rect">
            <a:avLst/>
          </a:prstGeom>
          <a:noFill/>
          <a:ln>
            <a:noFill/>
          </a:ln>
        </p:spPr>
        <p:txBody>
          <a:bodyPr wrap="none" lIns="0" tIns="0" rIns="0" bIns="0" anchor="t" anchorCtr="0">
            <a:spAutoFit/>
          </a:bodyPr>
          <a:lstStyle/>
          <a:p>
            <a:pPr algn="r"/>
            <a:r>
              <a:rPr lang="zh-CN" sz="900" dirty="0">
                <a:solidFill>
                  <a:srgbClr val="8A8A8A"/>
                </a:solidFill>
                <a:latin typeface="Calibri"/>
                <a:ea typeface="Microsoft YaHei"/>
                <a:cs typeface="Calibri"/>
              </a:rPr>
              <a:t>CON BASE 2018–2024</a:t>
            </a:r>
          </a:p>
        </p:txBody>
      </p:sp>
      <p:sp>
        <p:nvSpPr>
          <p:cNvPr id="60" name="Text 6">
            <a:extLst>
              <a:ext uri="{FF2B5EF4-FFF2-40B4-BE49-F238E27FC236}">
                <a16:creationId xmlns:a16="http://schemas.microsoft.com/office/drawing/2014/main" id="{E09FE9DE-7629-62DB-EB22-90C3863B2BD1}"/>
              </a:ext>
            </a:extLst>
          </p:cNvPr>
          <p:cNvSpPr/>
          <p:nvPr/>
        </p:nvSpPr>
        <p:spPr>
          <a:xfrm>
            <a:off x="3636288" y="3089751"/>
            <a:ext cx="2095857" cy="640080"/>
          </a:xfrm>
          <a:prstGeom prst="rect">
            <a:avLst/>
          </a:prstGeom>
          <a:noFill/>
          <a:ln/>
        </p:spPr>
        <p:txBody>
          <a:bodyPr wrap="square" lIns="0" tIns="0" rIns="0" bIns="0" rtlCol="0" anchor="ctr"/>
          <a:lstStyle/>
          <a:p>
            <a:pPr marL="0" indent="0">
              <a:buNone/>
            </a:pPr>
            <a:r>
              <a:rPr lang="en-US" sz="1125" dirty="0">
                <a:solidFill>
                  <a:srgbClr val="2C2C2C"/>
                </a:solidFill>
                <a:latin typeface="Calibri"/>
                <a:ea typeface="Microsoft YaHei"/>
                <a:cs typeface="Calibri"/>
              </a:rPr>
              <a:t>"Si la escuela es un 50, yo tengo que ser </a:t>
            </a:r>
            <a:r>
              <a:rPr lang="en-US" sz="1125" dirty="0" err="1">
                <a:solidFill>
                  <a:srgbClr val="2C2C2C"/>
                </a:solidFill>
                <a:latin typeface="Calibri"/>
                <a:ea typeface="Microsoft YaHei"/>
                <a:cs typeface="Calibri"/>
              </a:rPr>
              <a:t>responsable</a:t>
            </a:r>
            <a:r>
              <a:rPr lang="en-US" sz="1125" dirty="0">
                <a:solidFill>
                  <a:srgbClr val="2C2C2C"/>
                </a:solidFill>
                <a:latin typeface="Calibri"/>
                <a:ea typeface="Microsoft YaHei"/>
                <a:cs typeface="Calibri"/>
              </a:rPr>
              <a:t> también de mi 50" — madre, grupo focal.</a:t>
            </a:r>
          </a:p>
        </p:txBody>
      </p:sp>
      <p:sp>
        <p:nvSpPr>
          <p:cNvPr id="61" name="Shape 15">
            <a:extLst>
              <a:ext uri="{FF2B5EF4-FFF2-40B4-BE49-F238E27FC236}">
                <a16:creationId xmlns:a16="http://schemas.microsoft.com/office/drawing/2014/main" id="{D2EA4E97-5C58-E182-801E-5B33AAD1EBF6}"/>
              </a:ext>
            </a:extLst>
          </p:cNvPr>
          <p:cNvSpPr/>
          <p:nvPr/>
        </p:nvSpPr>
        <p:spPr>
          <a:xfrm>
            <a:off x="783907" y="5845231"/>
            <a:ext cx="10681335" cy="688920"/>
          </a:xfrm>
          <a:prstGeom prst="rect">
            <a:avLst/>
          </a:prstGeom>
          <a:solidFill>
            <a:srgbClr val="0A3D5C"/>
          </a:solidFill>
          <a:ln/>
        </p:spPr>
        <p:txBody>
          <a:bodyPr/>
          <a:lstStyle/>
          <a:p>
            <a:endParaRPr lang="es-DO" sz="1400"/>
          </a:p>
        </p:txBody>
      </p:sp>
      <p:pic>
        <p:nvPicPr>
          <p:cNvPr id="62" name="Image 3" descr="preencoded.png">
            <a:extLst>
              <a:ext uri="{FF2B5EF4-FFF2-40B4-BE49-F238E27FC236}">
                <a16:creationId xmlns:a16="http://schemas.microsoft.com/office/drawing/2014/main" id="{D4F31AD0-6D07-3C99-6440-1742F280F687}"/>
              </a:ext>
            </a:extLst>
          </p:cNvPr>
          <p:cNvPicPr>
            <a:picLocks noChangeAspect="1"/>
          </p:cNvPicPr>
          <p:nvPr/>
        </p:nvPicPr>
        <p:blipFill>
          <a:blip r:embed="rId3"/>
          <a:stretch>
            <a:fillRect/>
          </a:stretch>
        </p:blipFill>
        <p:spPr>
          <a:xfrm>
            <a:off x="977265" y="5924293"/>
            <a:ext cx="365760" cy="365760"/>
          </a:xfrm>
          <a:prstGeom prst="rect">
            <a:avLst/>
          </a:prstGeom>
        </p:spPr>
      </p:pic>
      <p:sp>
        <p:nvSpPr>
          <p:cNvPr id="63" name="Text 16">
            <a:extLst>
              <a:ext uri="{FF2B5EF4-FFF2-40B4-BE49-F238E27FC236}">
                <a16:creationId xmlns:a16="http://schemas.microsoft.com/office/drawing/2014/main" id="{36CD36BE-32CA-95A7-09AA-C0CBB67C6EE1}"/>
              </a:ext>
            </a:extLst>
          </p:cNvPr>
          <p:cNvSpPr/>
          <p:nvPr/>
        </p:nvSpPr>
        <p:spPr>
          <a:xfrm>
            <a:off x="1517838" y="5701038"/>
            <a:ext cx="9688830" cy="640080"/>
          </a:xfrm>
          <a:prstGeom prst="rect">
            <a:avLst/>
          </a:prstGeom>
          <a:noFill/>
          <a:ln/>
        </p:spPr>
        <p:txBody>
          <a:bodyPr wrap="square" lIns="0" tIns="0" rIns="0" bIns="0" rtlCol="0" anchor="ctr"/>
          <a:lstStyle/>
          <a:p>
            <a:pPr marL="0" indent="0">
              <a:buNone/>
            </a:pPr>
            <a:r>
              <a:rPr lang="en-US" sz="1200" i="1" dirty="0">
                <a:solidFill>
                  <a:srgbClr val="FFFFFF"/>
                </a:solidFill>
                <a:latin typeface="Georgia" pitchFamily="34" charset="0"/>
                <a:ea typeface="Georgia" pitchFamily="34" charset="-122"/>
                <a:cs typeface="Georgia" pitchFamily="34" charset="-120"/>
              </a:rPr>
              <a:t>"A mí se me salían hasta las lágrimas cuando yo vi a mi hija haciendo eso, porque son cosas que yo </a:t>
            </a:r>
            <a:r>
              <a:rPr lang="en-US" sz="1200" i="1" dirty="0" err="1">
                <a:solidFill>
                  <a:srgbClr val="FFFFFF"/>
                </a:solidFill>
                <a:latin typeface="Georgia" pitchFamily="34" charset="0"/>
                <a:ea typeface="Georgia" pitchFamily="34" charset="-122"/>
                <a:cs typeface="Georgia" pitchFamily="34" charset="-120"/>
              </a:rPr>
              <a:t>nunca</a:t>
            </a:r>
            <a:r>
              <a:rPr lang="en-US" sz="1200" i="1" dirty="0">
                <a:solidFill>
                  <a:srgbClr val="FFFFFF"/>
                </a:solidFill>
                <a:latin typeface="Georgia" pitchFamily="34" charset="0"/>
                <a:ea typeface="Georgia" pitchFamily="34" charset="-122"/>
                <a:cs typeface="Georgia" pitchFamily="34" charset="-120"/>
              </a:rPr>
              <a:t> </a:t>
            </a:r>
            <a:r>
              <a:rPr lang="en-US" sz="1200" i="1" dirty="0" err="1">
                <a:solidFill>
                  <a:srgbClr val="FFFFFF"/>
                </a:solidFill>
                <a:latin typeface="Georgia" pitchFamily="34" charset="0"/>
                <a:ea typeface="Georgia" pitchFamily="34" charset="-122"/>
                <a:cs typeface="Georgia" pitchFamily="34" charset="-120"/>
              </a:rPr>
              <a:t>tuve</a:t>
            </a:r>
            <a:r>
              <a:rPr lang="en-US" sz="1200" i="1" dirty="0">
                <a:solidFill>
                  <a:srgbClr val="FFFFFF"/>
                </a:solidFill>
                <a:latin typeface="Georgia" pitchFamily="34" charset="0"/>
                <a:ea typeface="Georgia" pitchFamily="34" charset="-122"/>
                <a:cs typeface="Georgia" pitchFamily="34" charset="-120"/>
              </a:rPr>
              <a:t>”.</a:t>
            </a:r>
            <a:endParaRPr lang="en-US" sz="1200" dirty="0"/>
          </a:p>
        </p:txBody>
      </p:sp>
      <p:sp>
        <p:nvSpPr>
          <p:cNvPr id="64" name="Shape 17">
            <a:extLst>
              <a:ext uri="{FF2B5EF4-FFF2-40B4-BE49-F238E27FC236}">
                <a16:creationId xmlns:a16="http://schemas.microsoft.com/office/drawing/2014/main" id="{2A006131-93B9-8E41-677F-96CF2CCFD8F3}"/>
              </a:ext>
            </a:extLst>
          </p:cNvPr>
          <p:cNvSpPr/>
          <p:nvPr/>
        </p:nvSpPr>
        <p:spPr>
          <a:xfrm>
            <a:off x="1529744" y="6177898"/>
            <a:ext cx="365760" cy="27432"/>
          </a:xfrm>
          <a:prstGeom prst="rect">
            <a:avLst/>
          </a:prstGeom>
          <a:solidFill>
            <a:srgbClr val="E0A458"/>
          </a:solidFill>
          <a:ln/>
        </p:spPr>
        <p:txBody>
          <a:bodyPr/>
          <a:lstStyle/>
          <a:p>
            <a:endParaRPr lang="es-DO" sz="1400"/>
          </a:p>
        </p:txBody>
      </p:sp>
      <p:sp>
        <p:nvSpPr>
          <p:cNvPr id="65" name="Text 18">
            <a:extLst>
              <a:ext uri="{FF2B5EF4-FFF2-40B4-BE49-F238E27FC236}">
                <a16:creationId xmlns:a16="http://schemas.microsoft.com/office/drawing/2014/main" id="{1E389954-B3C1-9900-97DB-958B2702A3E5}"/>
              </a:ext>
            </a:extLst>
          </p:cNvPr>
          <p:cNvSpPr/>
          <p:nvPr/>
        </p:nvSpPr>
        <p:spPr>
          <a:xfrm>
            <a:off x="1515174" y="6272617"/>
            <a:ext cx="7269480" cy="256032"/>
          </a:xfrm>
          <a:prstGeom prst="rect">
            <a:avLst/>
          </a:prstGeom>
          <a:noFill/>
          <a:ln/>
        </p:spPr>
        <p:txBody>
          <a:bodyPr wrap="square" lIns="0" tIns="0" rIns="0" bIns="0" rtlCol="0" anchor="ctr"/>
          <a:lstStyle/>
          <a:p>
            <a:pPr marL="0" indent="0">
              <a:buNone/>
            </a:pPr>
            <a:r>
              <a:rPr lang="en-US" sz="1000" b="1" dirty="0">
                <a:solidFill>
                  <a:srgbClr val="E0A458"/>
                </a:solidFill>
                <a:latin typeface="Calibri" pitchFamily="34" charset="0"/>
                <a:ea typeface="Calibri" pitchFamily="34" charset="-122"/>
                <a:cs typeface="Calibri" pitchFamily="34" charset="-120"/>
              </a:rPr>
              <a:t>Madre — Grupo focal, 2024</a:t>
            </a:r>
            <a:endParaRPr lang="en-US" sz="1000"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p:cNvPicPr>
            <a:picLocks noChangeAspect="1"/>
          </p:cNvPicPr>
          <p:nvPr/>
        </p:nvPicPr>
        <p:blipFill>
          <a:blip r:embed="rId3"/>
          <a:srcRect t="7156" b="7156"/>
          <a:stretch>
            <a:fillRect/>
          </a:stretch>
        </p:blipFill>
        <p:spPr>
          <a:xfrm>
            <a:off x="0" y="0"/>
            <a:ext cx="12192000" cy="6858000"/>
          </a:xfrm>
          <a:prstGeom prst="rect">
            <a:avLst/>
          </a:prstGeom>
        </p:spPr>
      </p:pic>
      <p:sp>
        <p:nvSpPr>
          <p:cNvPr id="3" name="Rectangle 3"/>
          <p:cNvSpPr/>
          <p:nvPr/>
        </p:nvSpPr>
        <p:spPr>
          <a:xfrm>
            <a:off x="0" y="0"/>
            <a:ext cx="12192000" cy="6858000"/>
          </a:xfrm>
          <a:prstGeom prst="rect">
            <a:avLst/>
          </a:prstGeom>
          <a:gradFill>
            <a:gsLst>
              <a:gs pos="0">
                <a:srgbClr val="1A4F8C">
                  <a:alpha val="45000"/>
                </a:srgbClr>
              </a:gs>
              <a:gs pos="100000">
                <a:srgbClr val="0A1F3C">
                  <a:alpha val="88000"/>
                </a:srgbClr>
              </a:gs>
            </a:gsLst>
            <a:lin ang="5400000" scaled="1"/>
          </a:gradFill>
          <a:ln>
            <a:noFill/>
          </a:ln>
        </p:spPr>
        <p:txBody>
          <a:bodyPr/>
          <a:lstStyle/>
          <a:p>
            <a:endParaRPr lang="en-US"/>
          </a:p>
        </p:txBody>
      </p:sp>
      <p:sp>
        <p:nvSpPr>
          <p:cNvPr id="4" name="Rectangle 4"/>
          <p:cNvSpPr/>
          <p:nvPr/>
        </p:nvSpPr>
        <p:spPr>
          <a:xfrm>
            <a:off x="0" y="0"/>
            <a:ext cx="12192000" cy="6858000"/>
          </a:xfrm>
          <a:prstGeom prst="rect">
            <a:avLst/>
          </a:prstGeom>
          <a:gradFill>
            <a:gsLst>
              <a:gs pos="0">
                <a:srgbClr val="0A1F3C">
                  <a:alpha val="55000"/>
                </a:srgbClr>
              </a:gs>
              <a:gs pos="55000">
                <a:srgbClr val="0A1F3C">
                  <a:alpha val="0"/>
                </a:srgbClr>
              </a:gs>
            </a:gsLst>
            <a:lin ang="0" scaled="1"/>
          </a:gradFill>
          <a:ln>
            <a:noFill/>
          </a:ln>
        </p:spPr>
        <p:txBody>
          <a:bodyPr/>
          <a:lstStyle/>
          <a:p>
            <a:endParaRPr lang="en-US"/>
          </a:p>
        </p:txBody>
      </p:sp>
      <p:grpSp>
        <p:nvGrpSpPr>
          <p:cNvPr id="12" name="Group 12"/>
          <p:cNvGrpSpPr/>
          <p:nvPr/>
        </p:nvGrpSpPr>
        <p:grpSpPr>
          <a:xfrm>
            <a:off x="10396559" y="644525"/>
            <a:ext cx="1114382" cy="1111250"/>
            <a:chOff x="10396559" y="644525"/>
            <a:chExt cx="1114382" cy="1111250"/>
          </a:xfrm>
        </p:grpSpPr>
        <p:sp>
          <p:nvSpPr>
            <p:cNvPr id="5" name="Freeform 5"/>
            <p:cNvSpPr/>
            <p:nvPr/>
          </p:nvSpPr>
          <p:spPr>
            <a:xfrm>
              <a:off x="10396559" y="1144588"/>
              <a:ext cx="169819" cy="111125"/>
            </a:xfrm>
            <a:custGeom>
              <a:avLst/>
              <a:gdLst/>
              <a:ahLst/>
              <a:cxnLst/>
              <a:rect l="l" t="t" r="r" b="b"/>
              <a:pathLst>
                <a:path w="169819" h="111125">
                  <a:moveTo>
                    <a:pt x="112691" y="0"/>
                  </a:moveTo>
                  <a:cubicBezTo>
                    <a:pt x="142088" y="33"/>
                    <a:pt x="166373" y="22959"/>
                    <a:pt x="168096" y="52306"/>
                  </a:cubicBezTo>
                  <a:cubicBezTo>
                    <a:pt x="169819" y="81653"/>
                    <a:pt x="148384" y="107264"/>
                    <a:pt x="119192" y="110736"/>
                  </a:cubicBezTo>
                  <a:lnTo>
                    <a:pt x="112691" y="111125"/>
                  </a:lnTo>
                  <a:lnTo>
                    <a:pt x="57128" y="111125"/>
                  </a:lnTo>
                  <a:cubicBezTo>
                    <a:pt x="27730" y="111092"/>
                    <a:pt x="3446" y="88166"/>
                    <a:pt x="1723" y="58819"/>
                  </a:cubicBezTo>
                  <a:cubicBezTo>
                    <a:pt x="0" y="29472"/>
                    <a:pt x="21435" y="3861"/>
                    <a:pt x="50627" y="389"/>
                  </a:cubicBezTo>
                  <a:lnTo>
                    <a:pt x="57128" y="0"/>
                  </a:lnTo>
                  <a:lnTo>
                    <a:pt x="112691" y="0"/>
                  </a:lnTo>
                  <a:close/>
                </a:path>
              </a:pathLst>
            </a:custGeom>
            <a:solidFill>
              <a:srgbClr val="FFFFFF"/>
            </a:solidFill>
            <a:ln>
              <a:noFill/>
            </a:ln>
          </p:spPr>
          <p:txBody>
            <a:bodyPr/>
            <a:lstStyle/>
            <a:p>
              <a:endParaRPr lang="en-US"/>
            </a:p>
          </p:txBody>
        </p:sp>
        <p:sp>
          <p:nvSpPr>
            <p:cNvPr id="6" name="Freeform 6"/>
            <p:cNvSpPr/>
            <p:nvPr/>
          </p:nvSpPr>
          <p:spPr>
            <a:xfrm>
              <a:off x="10898188" y="644525"/>
              <a:ext cx="111125" cy="168253"/>
            </a:xfrm>
            <a:custGeom>
              <a:avLst/>
              <a:gdLst/>
              <a:ahLst/>
              <a:cxnLst/>
              <a:rect l="l" t="t" r="r" b="b"/>
              <a:pathLst>
                <a:path w="111125" h="168253">
                  <a:moveTo>
                    <a:pt x="55562" y="0"/>
                  </a:moveTo>
                  <a:cubicBezTo>
                    <a:pt x="83731" y="4"/>
                    <a:pt x="107440" y="21086"/>
                    <a:pt x="110736" y="49062"/>
                  </a:cubicBezTo>
                  <a:lnTo>
                    <a:pt x="111125" y="55562"/>
                  </a:lnTo>
                  <a:lnTo>
                    <a:pt x="111125" y="111125"/>
                  </a:lnTo>
                  <a:cubicBezTo>
                    <a:pt x="111092" y="140523"/>
                    <a:pt x="88166" y="164808"/>
                    <a:pt x="58819" y="166530"/>
                  </a:cubicBezTo>
                  <a:cubicBezTo>
                    <a:pt x="29472" y="168253"/>
                    <a:pt x="3861" y="146818"/>
                    <a:pt x="389" y="117626"/>
                  </a:cubicBezTo>
                  <a:lnTo>
                    <a:pt x="0" y="111125"/>
                  </a:lnTo>
                  <a:lnTo>
                    <a:pt x="0" y="55562"/>
                  </a:lnTo>
                  <a:cubicBezTo>
                    <a:pt x="0" y="24876"/>
                    <a:pt x="24876" y="0"/>
                    <a:pt x="55562" y="0"/>
                  </a:cubicBezTo>
                  <a:close/>
                </a:path>
              </a:pathLst>
            </a:custGeom>
            <a:solidFill>
              <a:srgbClr val="FFFFFF"/>
            </a:solidFill>
            <a:ln>
              <a:noFill/>
            </a:ln>
          </p:spPr>
          <p:txBody>
            <a:bodyPr/>
            <a:lstStyle/>
            <a:p>
              <a:endParaRPr lang="en-US"/>
            </a:p>
          </p:txBody>
        </p:sp>
        <p:sp>
          <p:nvSpPr>
            <p:cNvPr id="7" name="Freeform 7"/>
            <p:cNvSpPr/>
            <p:nvPr/>
          </p:nvSpPr>
          <p:spPr>
            <a:xfrm>
              <a:off x="11341122" y="1144588"/>
              <a:ext cx="169819" cy="111125"/>
            </a:xfrm>
            <a:custGeom>
              <a:avLst/>
              <a:gdLst/>
              <a:ahLst/>
              <a:cxnLst/>
              <a:rect l="l" t="t" r="r" b="b"/>
              <a:pathLst>
                <a:path w="169819" h="111125">
                  <a:moveTo>
                    <a:pt x="112691" y="0"/>
                  </a:moveTo>
                  <a:cubicBezTo>
                    <a:pt x="142088" y="33"/>
                    <a:pt x="166373" y="22959"/>
                    <a:pt x="168096" y="52306"/>
                  </a:cubicBezTo>
                  <a:cubicBezTo>
                    <a:pt x="169819" y="81653"/>
                    <a:pt x="148384" y="107264"/>
                    <a:pt x="119192" y="110736"/>
                  </a:cubicBezTo>
                  <a:lnTo>
                    <a:pt x="112691" y="111125"/>
                  </a:lnTo>
                  <a:lnTo>
                    <a:pt x="57128" y="111125"/>
                  </a:lnTo>
                  <a:cubicBezTo>
                    <a:pt x="27730" y="111092"/>
                    <a:pt x="3446" y="88166"/>
                    <a:pt x="1723" y="58819"/>
                  </a:cubicBezTo>
                  <a:cubicBezTo>
                    <a:pt x="0" y="29472"/>
                    <a:pt x="21435" y="3861"/>
                    <a:pt x="50627" y="389"/>
                  </a:cubicBezTo>
                  <a:lnTo>
                    <a:pt x="57128" y="0"/>
                  </a:lnTo>
                  <a:lnTo>
                    <a:pt x="112691" y="0"/>
                  </a:lnTo>
                  <a:close/>
                </a:path>
              </a:pathLst>
            </a:custGeom>
            <a:solidFill>
              <a:srgbClr val="FFFFFF"/>
            </a:solidFill>
            <a:ln>
              <a:noFill/>
            </a:ln>
          </p:spPr>
          <p:txBody>
            <a:bodyPr/>
            <a:lstStyle/>
            <a:p>
              <a:endParaRPr lang="en-US"/>
            </a:p>
          </p:txBody>
        </p:sp>
        <p:sp>
          <p:nvSpPr>
            <p:cNvPr id="8" name="Freeform 8"/>
            <p:cNvSpPr/>
            <p:nvPr/>
          </p:nvSpPr>
          <p:spPr>
            <a:xfrm>
              <a:off x="10537177" y="783498"/>
              <a:ext cx="160846" cy="161761"/>
            </a:xfrm>
            <a:custGeom>
              <a:avLst/>
              <a:gdLst/>
              <a:ahLst/>
              <a:cxnLst/>
              <a:rect l="l" t="t" r="r" b="b"/>
              <a:pathLst>
                <a:path w="160846" h="161761">
                  <a:moveTo>
                    <a:pt x="21691" y="21770"/>
                  </a:moveTo>
                  <a:cubicBezTo>
                    <a:pt x="41486" y="1976"/>
                    <a:pt x="72914" y="0"/>
                    <a:pt x="95033" y="17158"/>
                  </a:cubicBezTo>
                  <a:lnTo>
                    <a:pt x="100256" y="21770"/>
                  </a:lnTo>
                  <a:lnTo>
                    <a:pt x="139150" y="60663"/>
                  </a:lnTo>
                  <a:cubicBezTo>
                    <a:pt x="159831" y="81415"/>
                    <a:pt x="160846" y="114658"/>
                    <a:pt x="141470" y="136633"/>
                  </a:cubicBezTo>
                  <a:cubicBezTo>
                    <a:pt x="122093" y="158607"/>
                    <a:pt x="88984" y="161761"/>
                    <a:pt x="65807" y="143840"/>
                  </a:cubicBezTo>
                  <a:lnTo>
                    <a:pt x="60584" y="139229"/>
                  </a:lnTo>
                  <a:lnTo>
                    <a:pt x="21691" y="100335"/>
                  </a:lnTo>
                  <a:cubicBezTo>
                    <a:pt x="0" y="78638"/>
                    <a:pt x="0" y="43467"/>
                    <a:pt x="21691" y="21770"/>
                  </a:cubicBezTo>
                  <a:close/>
                </a:path>
              </a:pathLst>
            </a:custGeom>
            <a:solidFill>
              <a:srgbClr val="FFFFFF"/>
            </a:solidFill>
            <a:ln>
              <a:noFill/>
            </a:ln>
          </p:spPr>
          <p:txBody>
            <a:bodyPr/>
            <a:lstStyle/>
            <a:p>
              <a:endParaRPr lang="en-US"/>
            </a:p>
          </p:txBody>
        </p:sp>
        <p:sp>
          <p:nvSpPr>
            <p:cNvPr id="9" name="Freeform 9"/>
            <p:cNvSpPr/>
            <p:nvPr/>
          </p:nvSpPr>
          <p:spPr>
            <a:xfrm>
              <a:off x="11208641" y="783571"/>
              <a:ext cx="162524" cy="160851"/>
            </a:xfrm>
            <a:custGeom>
              <a:avLst/>
              <a:gdLst/>
              <a:ahLst/>
              <a:cxnLst/>
              <a:rect l="l" t="t" r="r" b="b"/>
              <a:pathLst>
                <a:path w="162524" h="160851">
                  <a:moveTo>
                    <a:pt x="61426" y="21696"/>
                  </a:moveTo>
                  <a:cubicBezTo>
                    <a:pt x="82178" y="1015"/>
                    <a:pt x="115421" y="0"/>
                    <a:pt x="137396" y="19376"/>
                  </a:cubicBezTo>
                  <a:cubicBezTo>
                    <a:pt x="159370" y="38753"/>
                    <a:pt x="162524" y="71862"/>
                    <a:pt x="144603" y="95039"/>
                  </a:cubicBezTo>
                  <a:lnTo>
                    <a:pt x="139992" y="100261"/>
                  </a:lnTo>
                  <a:lnTo>
                    <a:pt x="101098" y="139155"/>
                  </a:lnTo>
                  <a:cubicBezTo>
                    <a:pt x="80347" y="159836"/>
                    <a:pt x="47103" y="160851"/>
                    <a:pt x="25128" y="141475"/>
                  </a:cubicBezTo>
                  <a:cubicBezTo>
                    <a:pt x="3154" y="122099"/>
                    <a:pt x="0" y="88989"/>
                    <a:pt x="17921" y="65813"/>
                  </a:cubicBezTo>
                  <a:lnTo>
                    <a:pt x="22533" y="60590"/>
                  </a:lnTo>
                  <a:lnTo>
                    <a:pt x="61426" y="21696"/>
                  </a:lnTo>
                  <a:close/>
                </a:path>
              </a:pathLst>
            </a:custGeom>
            <a:solidFill>
              <a:srgbClr val="FFFFFF"/>
            </a:solidFill>
            <a:ln>
              <a:noFill/>
            </a:ln>
          </p:spPr>
          <p:txBody>
            <a:bodyPr/>
            <a:lstStyle/>
            <a:p>
              <a:endParaRPr lang="en-US"/>
            </a:p>
          </p:txBody>
        </p:sp>
        <p:sp>
          <p:nvSpPr>
            <p:cNvPr id="10" name="Freeform 10"/>
            <p:cNvSpPr/>
            <p:nvPr/>
          </p:nvSpPr>
          <p:spPr>
            <a:xfrm>
              <a:off x="10787062" y="1533525"/>
              <a:ext cx="333375" cy="222250"/>
            </a:xfrm>
            <a:custGeom>
              <a:avLst/>
              <a:gdLst/>
              <a:ahLst/>
              <a:cxnLst/>
              <a:rect l="l" t="t" r="r" b="b"/>
              <a:pathLst>
                <a:path w="333375" h="222250">
                  <a:moveTo>
                    <a:pt x="277813" y="0"/>
                  </a:moveTo>
                  <a:cubicBezTo>
                    <a:pt x="308499" y="0"/>
                    <a:pt x="333375" y="24876"/>
                    <a:pt x="333375" y="55562"/>
                  </a:cubicBezTo>
                  <a:cubicBezTo>
                    <a:pt x="333375" y="147621"/>
                    <a:pt x="258746" y="222250"/>
                    <a:pt x="166688" y="222250"/>
                  </a:cubicBezTo>
                  <a:cubicBezTo>
                    <a:pt x="74629" y="222250"/>
                    <a:pt x="0" y="147621"/>
                    <a:pt x="0" y="55562"/>
                  </a:cubicBezTo>
                  <a:cubicBezTo>
                    <a:pt x="4" y="27394"/>
                    <a:pt x="21086" y="3685"/>
                    <a:pt x="49062" y="389"/>
                  </a:cubicBezTo>
                  <a:lnTo>
                    <a:pt x="55562" y="0"/>
                  </a:lnTo>
                  <a:lnTo>
                    <a:pt x="277813" y="0"/>
                  </a:lnTo>
                  <a:close/>
                </a:path>
              </a:pathLst>
            </a:custGeom>
            <a:solidFill>
              <a:srgbClr val="FFFFFF"/>
            </a:solidFill>
            <a:ln>
              <a:noFill/>
            </a:ln>
          </p:spPr>
          <p:txBody>
            <a:bodyPr/>
            <a:lstStyle/>
            <a:p>
              <a:endParaRPr lang="en-US"/>
            </a:p>
          </p:txBody>
        </p:sp>
        <p:sp>
          <p:nvSpPr>
            <p:cNvPr id="11" name="Freeform 11"/>
            <p:cNvSpPr/>
            <p:nvPr/>
          </p:nvSpPr>
          <p:spPr>
            <a:xfrm>
              <a:off x="10592106" y="866775"/>
              <a:ext cx="723289" cy="611187"/>
            </a:xfrm>
            <a:custGeom>
              <a:avLst/>
              <a:gdLst/>
              <a:ahLst/>
              <a:cxnLst/>
              <a:rect l="l" t="t" r="r" b="b"/>
              <a:pathLst>
                <a:path w="723289" h="611187">
                  <a:moveTo>
                    <a:pt x="361644" y="0"/>
                  </a:moveTo>
                  <a:cubicBezTo>
                    <a:pt x="505139" y="0"/>
                    <a:pt x="632535" y="91822"/>
                    <a:pt x="677912" y="227953"/>
                  </a:cubicBezTo>
                  <a:cubicBezTo>
                    <a:pt x="723289" y="364084"/>
                    <a:pt x="676465" y="513978"/>
                    <a:pt x="561669" y="600075"/>
                  </a:cubicBezTo>
                  <a:cubicBezTo>
                    <a:pt x="554011" y="605827"/>
                    <a:pt x="544996" y="609502"/>
                    <a:pt x="535499" y="610743"/>
                  </a:cubicBezTo>
                  <a:lnTo>
                    <a:pt x="528332" y="611187"/>
                  </a:lnTo>
                  <a:lnTo>
                    <a:pt x="194957" y="611187"/>
                  </a:lnTo>
                  <a:cubicBezTo>
                    <a:pt x="182935" y="611187"/>
                    <a:pt x="171237" y="607288"/>
                    <a:pt x="161619" y="600075"/>
                  </a:cubicBezTo>
                  <a:cubicBezTo>
                    <a:pt x="46824" y="513978"/>
                    <a:pt x="0" y="364084"/>
                    <a:pt x="45377" y="227953"/>
                  </a:cubicBezTo>
                  <a:cubicBezTo>
                    <a:pt x="90754" y="91822"/>
                    <a:pt x="218150" y="0"/>
                    <a:pt x="361644" y="0"/>
                  </a:cubicBezTo>
                  <a:close/>
                </a:path>
              </a:pathLst>
            </a:custGeom>
            <a:solidFill>
              <a:srgbClr val="FFFFFF"/>
            </a:solidFill>
            <a:ln>
              <a:noFill/>
            </a:ln>
          </p:spPr>
          <p:txBody>
            <a:bodyPr/>
            <a:lstStyle/>
            <a:p>
              <a:endParaRPr lang="en-US"/>
            </a:p>
          </p:txBody>
        </p:sp>
      </p:grpSp>
      <p:sp>
        <p:nvSpPr>
          <p:cNvPr id="13" name="TextBox 13"/>
          <p:cNvSpPr txBox="1"/>
          <p:nvPr/>
        </p:nvSpPr>
        <p:spPr>
          <a:xfrm>
            <a:off x="685800" y="1790700"/>
            <a:ext cx="1164526" cy="1219200"/>
          </a:xfrm>
          <a:prstGeom prst="rect">
            <a:avLst/>
          </a:prstGeom>
          <a:noFill/>
          <a:ln>
            <a:noFill/>
          </a:ln>
        </p:spPr>
        <p:txBody>
          <a:bodyPr wrap="none" lIns="0" tIns="0" rIns="0" bIns="0" anchor="t" anchorCtr="0">
            <a:spAutoFit/>
          </a:bodyPr>
          <a:lstStyle/>
          <a:p>
            <a:pPr algn="l"/>
            <a:r>
              <a:rPr lang="zh-CN" sz="6000" b="1" dirty="0">
                <a:solidFill>
                  <a:srgbClr val="D4921E">
                    <a:alpha val="92000"/>
                  </a:srgbClr>
                </a:solidFill>
                <a:latin typeface="Georgia"/>
                <a:ea typeface="SimSun"/>
                <a:cs typeface="Georgia"/>
              </a:rPr>
              <a:t>05</a:t>
            </a:r>
          </a:p>
        </p:txBody>
      </p:sp>
      <p:sp>
        <p:nvSpPr>
          <p:cNvPr id="14" name="TextBox 14"/>
          <p:cNvSpPr txBox="1"/>
          <p:nvPr/>
        </p:nvSpPr>
        <p:spPr>
          <a:xfrm>
            <a:off x="704850" y="2828925"/>
            <a:ext cx="10845141" cy="914400"/>
          </a:xfrm>
          <a:prstGeom prst="rect">
            <a:avLst/>
          </a:prstGeom>
          <a:noFill/>
          <a:ln>
            <a:noFill/>
          </a:ln>
        </p:spPr>
        <p:txBody>
          <a:bodyPr wrap="none" lIns="0" tIns="0" rIns="0" bIns="0" anchor="t" anchorCtr="0">
            <a:spAutoFit/>
          </a:bodyPr>
          <a:lstStyle/>
          <a:p>
            <a:pPr algn="l"/>
            <a:r>
              <a:rPr lang="zh-CN" sz="4500" b="1" dirty="0">
                <a:solidFill>
                  <a:srgbClr val="FFFFFF"/>
                </a:solidFill>
                <a:latin typeface="Georgia"/>
                <a:ea typeface="SimSun"/>
                <a:cs typeface="Georgia"/>
              </a:rPr>
              <a:t>Aprendizajes y agenda pendiente</a:t>
            </a:r>
          </a:p>
        </p:txBody>
      </p:sp>
      <p:sp>
        <p:nvSpPr>
          <p:cNvPr id="15" name="Rectangle 15"/>
          <p:cNvSpPr/>
          <p:nvPr/>
        </p:nvSpPr>
        <p:spPr>
          <a:xfrm>
            <a:off x="762000" y="3467100"/>
            <a:ext cx="6477000" cy="28575"/>
          </a:xfrm>
          <a:prstGeom prst="rect">
            <a:avLst/>
          </a:prstGeom>
          <a:solidFill>
            <a:srgbClr val="D4921E">
              <a:alpha val="80000"/>
            </a:srgbClr>
          </a:solidFill>
          <a:ln>
            <a:noFill/>
          </a:ln>
        </p:spPr>
        <p:txBody>
          <a:bodyPr/>
          <a:lstStyle/>
          <a:p>
            <a:endParaRPr lang="en-US"/>
          </a:p>
        </p:txBody>
      </p:sp>
      <p:sp>
        <p:nvSpPr>
          <p:cNvPr id="16" name="TextBox 16"/>
          <p:cNvSpPr txBox="1"/>
          <p:nvPr/>
        </p:nvSpPr>
        <p:spPr>
          <a:xfrm>
            <a:off x="737235" y="3732848"/>
            <a:ext cx="4299062" cy="300082"/>
          </a:xfrm>
          <a:prstGeom prst="rect">
            <a:avLst/>
          </a:prstGeom>
          <a:noFill/>
          <a:ln>
            <a:noFill/>
          </a:ln>
        </p:spPr>
        <p:txBody>
          <a:bodyPr wrap="none" lIns="0" tIns="0" rIns="0" bIns="0" anchor="t" anchorCtr="0">
            <a:spAutoFit/>
          </a:bodyPr>
          <a:lstStyle/>
          <a:p>
            <a:pPr algn="l"/>
            <a:r>
              <a:rPr lang="zh-CN" sz="1950" dirty="0">
                <a:solidFill>
                  <a:srgbClr val="B8D9F5">
                    <a:alpha val="92000"/>
                  </a:srgbClr>
                </a:solidFill>
                <a:latin typeface="Calibri"/>
                <a:ea typeface="Microsoft YaHei"/>
                <a:cs typeface="Calibri"/>
              </a:rPr>
              <a:t>Lo que funcionó y lo que todavía debemos</a:t>
            </a:r>
          </a:p>
        </p:txBody>
      </p:sp>
      <p:sp>
        <p:nvSpPr>
          <p:cNvPr id="19" name="TextBox 19"/>
          <p:cNvSpPr txBox="1"/>
          <p:nvPr/>
        </p:nvSpPr>
        <p:spPr>
          <a:xfrm>
            <a:off x="6028706" y="6570345"/>
            <a:ext cx="134588" cy="182880"/>
          </a:xfrm>
          <a:prstGeom prst="rect">
            <a:avLst/>
          </a:prstGeom>
          <a:noFill/>
          <a:ln>
            <a:noFill/>
          </a:ln>
        </p:spPr>
        <p:txBody>
          <a:bodyPr wrap="none" lIns="0" tIns="0" rIns="0" bIns="0" anchor="t" anchorCtr="0">
            <a:spAutoFit/>
          </a:bodyPr>
          <a:lstStyle/>
          <a:p>
            <a:pPr algn="ctr"/>
            <a:r>
              <a:rPr lang="zh-CN" sz="900" dirty="0">
                <a:solidFill>
                  <a:srgbClr val="FFFFFF">
                    <a:alpha val="35000"/>
                  </a:srgbClr>
                </a:solidFill>
                <a:latin typeface="Calibri"/>
                <a:ea typeface="Microsoft YaHei"/>
                <a:cs typeface="Calibri"/>
              </a:rPr>
              <a:t>16</a:t>
            </a:r>
          </a:p>
        </p:txBody>
      </p:sp>
      <p:sp>
        <p:nvSpPr>
          <p:cNvPr id="20" name="TextBox 20"/>
          <p:cNvSpPr txBox="1"/>
          <p:nvPr/>
        </p:nvSpPr>
        <p:spPr>
          <a:xfrm>
            <a:off x="9989582" y="6719888"/>
            <a:ext cx="2116693" cy="152400"/>
          </a:xfrm>
          <a:prstGeom prst="rect">
            <a:avLst/>
          </a:prstGeom>
          <a:noFill/>
          <a:ln>
            <a:noFill/>
          </a:ln>
        </p:spPr>
        <p:txBody>
          <a:bodyPr wrap="none" lIns="0" tIns="0" rIns="0" bIns="0" anchor="t" anchorCtr="0">
            <a:spAutoFit/>
          </a:bodyPr>
          <a:lstStyle/>
          <a:p>
            <a:pPr algn="r"/>
            <a:r>
              <a:rPr lang="zh-CN" sz="750" dirty="0">
                <a:solidFill>
                  <a:srgbClr val="FFFFFF">
                    <a:alpha val="45000"/>
                  </a:srgbClr>
                </a:solidFill>
                <a:latin typeface="Calibri"/>
                <a:ea typeface="Microsoft YaHei"/>
                <a:cs typeface="Calibri"/>
              </a:rPr>
              <a:t>Foto: Wikimedia Commons, CC BY-SA 4.0</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497" y="5813063"/>
            <a:ext cx="4847882" cy="2259552"/>
            <a:chOff x="0" y="0"/>
            <a:chExt cx="9695764" cy="4519104"/>
          </a:xfrm>
        </p:grpSpPr>
        <p:sp>
          <p:nvSpPr>
            <p:cNvPr id="3" name="Freeform 3"/>
            <p:cNvSpPr/>
            <p:nvPr/>
          </p:nvSpPr>
          <p:spPr>
            <a:xfrm>
              <a:off x="0" y="0"/>
              <a:ext cx="9695815" cy="4519168"/>
            </a:xfrm>
            <a:custGeom>
              <a:avLst/>
              <a:gdLst/>
              <a:ahLst/>
              <a:cxnLst/>
              <a:rect l="l" t="t" r="r" b="b"/>
              <a:pathLst>
                <a:path w="9695815" h="4519168">
                  <a:moveTo>
                    <a:pt x="0" y="2259584"/>
                  </a:moveTo>
                  <a:lnTo>
                    <a:pt x="4847844" y="0"/>
                  </a:lnTo>
                  <a:lnTo>
                    <a:pt x="9695815" y="2259584"/>
                  </a:lnTo>
                  <a:lnTo>
                    <a:pt x="4847844" y="4519168"/>
                  </a:lnTo>
                  <a:close/>
                </a:path>
              </a:pathLst>
            </a:custGeom>
            <a:solidFill>
              <a:srgbClr val="EE3B42"/>
            </a:solidFill>
          </p:spPr>
          <p:txBody>
            <a:bodyPr/>
            <a:lstStyle/>
            <a:p>
              <a:endParaRPr lang="en-DO" sz="1200"/>
            </a:p>
          </p:txBody>
        </p:sp>
      </p:grpSp>
      <p:grpSp>
        <p:nvGrpSpPr>
          <p:cNvPr id="4" name="Group 4"/>
          <p:cNvGrpSpPr/>
          <p:nvPr/>
        </p:nvGrpSpPr>
        <p:grpSpPr>
          <a:xfrm>
            <a:off x="1483792" y="6064313"/>
            <a:ext cx="4847882" cy="3264948"/>
            <a:chOff x="0" y="0"/>
            <a:chExt cx="9695764" cy="6529896"/>
          </a:xfrm>
        </p:grpSpPr>
        <p:sp>
          <p:nvSpPr>
            <p:cNvPr id="5" name="Freeform 5"/>
            <p:cNvSpPr/>
            <p:nvPr/>
          </p:nvSpPr>
          <p:spPr>
            <a:xfrm>
              <a:off x="0" y="0"/>
              <a:ext cx="9695815" cy="6529959"/>
            </a:xfrm>
            <a:custGeom>
              <a:avLst/>
              <a:gdLst/>
              <a:ahLst/>
              <a:cxnLst/>
              <a:rect l="l" t="t" r="r" b="b"/>
              <a:pathLst>
                <a:path w="9695815" h="6529959">
                  <a:moveTo>
                    <a:pt x="0" y="3264916"/>
                  </a:moveTo>
                  <a:lnTo>
                    <a:pt x="4847844" y="0"/>
                  </a:lnTo>
                  <a:lnTo>
                    <a:pt x="9695815" y="3264916"/>
                  </a:lnTo>
                  <a:lnTo>
                    <a:pt x="4847844" y="6529959"/>
                  </a:lnTo>
                  <a:close/>
                </a:path>
              </a:pathLst>
            </a:custGeom>
            <a:solidFill>
              <a:srgbClr val="207FC2"/>
            </a:solidFill>
          </p:spPr>
          <p:txBody>
            <a:bodyPr/>
            <a:lstStyle/>
            <a:p>
              <a:endParaRPr lang="en-DO" sz="1200"/>
            </a:p>
          </p:txBody>
        </p:sp>
      </p:grpSp>
      <p:grpSp>
        <p:nvGrpSpPr>
          <p:cNvPr id="6" name="Group 6"/>
          <p:cNvGrpSpPr/>
          <p:nvPr/>
        </p:nvGrpSpPr>
        <p:grpSpPr>
          <a:xfrm>
            <a:off x="9409843" y="5728221"/>
            <a:ext cx="4847882" cy="2259552"/>
            <a:chOff x="0" y="0"/>
            <a:chExt cx="9695764" cy="4519104"/>
          </a:xfrm>
        </p:grpSpPr>
        <p:sp>
          <p:nvSpPr>
            <p:cNvPr id="7" name="Freeform 7"/>
            <p:cNvSpPr/>
            <p:nvPr/>
          </p:nvSpPr>
          <p:spPr>
            <a:xfrm>
              <a:off x="0" y="0"/>
              <a:ext cx="9695815" cy="4519168"/>
            </a:xfrm>
            <a:custGeom>
              <a:avLst/>
              <a:gdLst/>
              <a:ahLst/>
              <a:cxnLst/>
              <a:rect l="l" t="t" r="r" b="b"/>
              <a:pathLst>
                <a:path w="9695815" h="4519168">
                  <a:moveTo>
                    <a:pt x="0" y="2259584"/>
                  </a:moveTo>
                  <a:lnTo>
                    <a:pt x="4847844" y="0"/>
                  </a:lnTo>
                  <a:lnTo>
                    <a:pt x="9695815" y="2259584"/>
                  </a:lnTo>
                  <a:lnTo>
                    <a:pt x="4847844" y="4519168"/>
                  </a:lnTo>
                  <a:close/>
                </a:path>
              </a:pathLst>
            </a:custGeom>
            <a:solidFill>
              <a:srgbClr val="F99E24"/>
            </a:solidFill>
          </p:spPr>
          <p:txBody>
            <a:bodyPr/>
            <a:lstStyle/>
            <a:p>
              <a:endParaRPr lang="en-DO" sz="1200"/>
            </a:p>
          </p:txBody>
        </p:sp>
      </p:grpSp>
      <p:grpSp>
        <p:nvGrpSpPr>
          <p:cNvPr id="8" name="Group 8"/>
          <p:cNvGrpSpPr/>
          <p:nvPr/>
        </p:nvGrpSpPr>
        <p:grpSpPr>
          <a:xfrm>
            <a:off x="9768059" y="-768089"/>
            <a:ext cx="4847882" cy="1536173"/>
            <a:chOff x="0" y="0"/>
            <a:chExt cx="9695764" cy="3072346"/>
          </a:xfrm>
        </p:grpSpPr>
        <p:sp>
          <p:nvSpPr>
            <p:cNvPr id="9" name="Freeform 9"/>
            <p:cNvSpPr/>
            <p:nvPr/>
          </p:nvSpPr>
          <p:spPr>
            <a:xfrm>
              <a:off x="0" y="0"/>
              <a:ext cx="9695815" cy="3072384"/>
            </a:xfrm>
            <a:custGeom>
              <a:avLst/>
              <a:gdLst/>
              <a:ahLst/>
              <a:cxnLst/>
              <a:rect l="l" t="t" r="r" b="b"/>
              <a:pathLst>
                <a:path w="9695815" h="3072384">
                  <a:moveTo>
                    <a:pt x="0" y="1536192"/>
                  </a:moveTo>
                  <a:lnTo>
                    <a:pt x="4847844" y="0"/>
                  </a:lnTo>
                  <a:lnTo>
                    <a:pt x="9695815" y="1536192"/>
                  </a:lnTo>
                  <a:lnTo>
                    <a:pt x="4847844" y="3072384"/>
                  </a:lnTo>
                  <a:close/>
                </a:path>
              </a:pathLst>
            </a:custGeom>
            <a:solidFill>
              <a:srgbClr val="EE3B42"/>
            </a:solidFill>
          </p:spPr>
          <p:txBody>
            <a:bodyPr/>
            <a:lstStyle/>
            <a:p>
              <a:endParaRPr lang="en-DO" sz="1200"/>
            </a:p>
          </p:txBody>
        </p:sp>
      </p:grpSp>
      <p:grpSp>
        <p:nvGrpSpPr>
          <p:cNvPr id="10" name="Group 10"/>
          <p:cNvGrpSpPr/>
          <p:nvPr/>
        </p:nvGrpSpPr>
        <p:grpSpPr>
          <a:xfrm>
            <a:off x="-2423941" y="-1145648"/>
            <a:ext cx="4847882" cy="1536173"/>
            <a:chOff x="0" y="0"/>
            <a:chExt cx="9695764" cy="3072346"/>
          </a:xfrm>
        </p:grpSpPr>
        <p:sp>
          <p:nvSpPr>
            <p:cNvPr id="11" name="Freeform 11"/>
            <p:cNvSpPr/>
            <p:nvPr/>
          </p:nvSpPr>
          <p:spPr>
            <a:xfrm>
              <a:off x="0" y="0"/>
              <a:ext cx="9695815" cy="3072384"/>
            </a:xfrm>
            <a:custGeom>
              <a:avLst/>
              <a:gdLst/>
              <a:ahLst/>
              <a:cxnLst/>
              <a:rect l="l" t="t" r="r" b="b"/>
              <a:pathLst>
                <a:path w="9695815" h="3072384">
                  <a:moveTo>
                    <a:pt x="0" y="1536192"/>
                  </a:moveTo>
                  <a:lnTo>
                    <a:pt x="4847844" y="0"/>
                  </a:lnTo>
                  <a:lnTo>
                    <a:pt x="9695815" y="1536192"/>
                  </a:lnTo>
                  <a:lnTo>
                    <a:pt x="4847844" y="3072384"/>
                  </a:lnTo>
                  <a:close/>
                </a:path>
              </a:pathLst>
            </a:custGeom>
            <a:solidFill>
              <a:srgbClr val="FFCA6A"/>
            </a:solidFill>
          </p:spPr>
          <p:txBody>
            <a:bodyPr/>
            <a:lstStyle/>
            <a:p>
              <a:endParaRPr lang="en-DO" sz="1200"/>
            </a:p>
          </p:txBody>
        </p:sp>
      </p:grpSp>
      <p:sp>
        <p:nvSpPr>
          <p:cNvPr id="14" name="TextBox 14"/>
          <p:cNvSpPr txBox="1"/>
          <p:nvPr/>
        </p:nvSpPr>
        <p:spPr>
          <a:xfrm>
            <a:off x="1780805" y="1803645"/>
            <a:ext cx="8630364" cy="1037525"/>
          </a:xfrm>
          <a:prstGeom prst="rect">
            <a:avLst/>
          </a:prstGeom>
        </p:spPr>
        <p:txBody>
          <a:bodyPr lIns="0" tIns="0" rIns="0" bIns="0" rtlCol="0" anchor="b"/>
          <a:lstStyle/>
          <a:p>
            <a:pPr algn="ctr"/>
            <a:r>
              <a:rPr lang="en-US" sz="4000" b="1" spc="200" dirty="0">
                <a:solidFill>
                  <a:srgbClr val="25AAE1"/>
                </a:solidFill>
                <a:latin typeface="Arial" panose="020B0604020202020204" pitchFamily="34" charset="0"/>
                <a:ea typeface="Arial Bold"/>
                <a:cs typeface="Arial" panose="020B0604020202020204" pitchFamily="34" charset="0"/>
                <a:sym typeface="Arial Bold"/>
              </a:rPr>
              <a:t>CONSTRUYENDO LA BASE DE LOS APRENDIZAJES</a:t>
            </a:r>
          </a:p>
        </p:txBody>
      </p:sp>
      <p:sp>
        <p:nvSpPr>
          <p:cNvPr id="23" name="TextBox 22">
            <a:extLst>
              <a:ext uri="{FF2B5EF4-FFF2-40B4-BE49-F238E27FC236}">
                <a16:creationId xmlns:a16="http://schemas.microsoft.com/office/drawing/2014/main" id="{156CC80F-4333-2B1C-6196-38A7FFBFEDAF}"/>
              </a:ext>
            </a:extLst>
          </p:cNvPr>
          <p:cNvSpPr txBox="1"/>
          <p:nvPr/>
        </p:nvSpPr>
        <p:spPr>
          <a:xfrm>
            <a:off x="3535845" y="3171804"/>
            <a:ext cx="5120311" cy="338554"/>
          </a:xfrm>
          <a:prstGeom prst="rect">
            <a:avLst/>
          </a:prstGeom>
          <a:noFill/>
        </p:spPr>
        <p:txBody>
          <a:bodyPr wrap="none" rtlCol="0">
            <a:spAutoFit/>
          </a:bodyPr>
          <a:lstStyle/>
          <a:p>
            <a:pPr algn="ctr"/>
            <a:r>
              <a:rPr lang="en-US" sz="1600" dirty="0">
                <a:solidFill>
                  <a:schemeClr val="tx2"/>
                </a:solidFill>
                <a:latin typeface="Arial" panose="020B0604020202020204" pitchFamily="34" charset="0"/>
                <a:cs typeface="Arial" panose="020B0604020202020204" pitchFamily="34" charset="0"/>
              </a:rPr>
              <a:t>Logros, aprendizajes y agenda pendiente (2018-2024</a:t>
            </a:r>
            <a:r>
              <a:rPr lang="en-US" sz="1600" dirty="0">
                <a:latin typeface="Arial" panose="020B0604020202020204" pitchFamily="34" charset="0"/>
                <a:cs typeface="Arial" panose="020B0604020202020204" pitchFamily="34" charset="0"/>
              </a:rPr>
              <a:t>)</a:t>
            </a:r>
          </a:p>
        </p:txBody>
      </p:sp>
      <p:sp>
        <p:nvSpPr>
          <p:cNvPr id="24" name="TextBox 23">
            <a:extLst>
              <a:ext uri="{FF2B5EF4-FFF2-40B4-BE49-F238E27FC236}">
                <a16:creationId xmlns:a16="http://schemas.microsoft.com/office/drawing/2014/main" id="{16CA4FBB-93EF-1DB3-496B-ECB58E72A4AE}"/>
              </a:ext>
            </a:extLst>
          </p:cNvPr>
          <p:cNvSpPr txBox="1"/>
          <p:nvPr/>
        </p:nvSpPr>
        <p:spPr>
          <a:xfrm>
            <a:off x="3009258" y="3527513"/>
            <a:ext cx="6173485" cy="369332"/>
          </a:xfrm>
          <a:prstGeom prst="rect">
            <a:avLst/>
          </a:prstGeom>
          <a:noFill/>
        </p:spPr>
        <p:txBody>
          <a:bodyPr wrap="none" rtlCol="0">
            <a:spAutoFit/>
          </a:bodyPr>
          <a:lstStyle/>
          <a:p>
            <a:pPr algn="ctr"/>
            <a:r>
              <a:rPr lang="en-US" dirty="0">
                <a:solidFill>
                  <a:srgbClr val="00B0F0"/>
                </a:solidFill>
                <a:latin typeface="Arial" panose="020B0604020202020204" pitchFamily="34" charset="0"/>
                <a:cs typeface="Arial" panose="020B0604020202020204" pitchFamily="34" charset="0"/>
              </a:rPr>
              <a:t>Diálogo Público MINERD – UNICEF / 12 de mayo de 2026</a:t>
            </a:r>
          </a:p>
        </p:txBody>
      </p:sp>
      <p:sp>
        <p:nvSpPr>
          <p:cNvPr id="25" name="TextBox 24">
            <a:extLst>
              <a:ext uri="{FF2B5EF4-FFF2-40B4-BE49-F238E27FC236}">
                <a16:creationId xmlns:a16="http://schemas.microsoft.com/office/drawing/2014/main" id="{75639A58-7AC5-888F-08EE-52D98A1BFCEE}"/>
              </a:ext>
            </a:extLst>
          </p:cNvPr>
          <p:cNvSpPr txBox="1"/>
          <p:nvPr/>
        </p:nvSpPr>
        <p:spPr>
          <a:xfrm>
            <a:off x="4067239" y="3891725"/>
            <a:ext cx="4057522" cy="338554"/>
          </a:xfrm>
          <a:prstGeom prst="rect">
            <a:avLst/>
          </a:prstGeom>
          <a:noFill/>
        </p:spPr>
        <p:txBody>
          <a:bodyPr wrap="none" rtlCol="0">
            <a:spAutoFit/>
          </a:bodyPr>
          <a:lstStyle/>
          <a:p>
            <a:pPr algn="ctr"/>
            <a:r>
              <a:rPr lang="en-US" sz="1600" dirty="0">
                <a:solidFill>
                  <a:schemeClr val="tx2"/>
                </a:solidFill>
                <a:latin typeface="Arial" panose="020B0604020202020204" pitchFamily="34" charset="0"/>
                <a:cs typeface="Arial" panose="020B0604020202020204" pitchFamily="34" charset="0"/>
              </a:rPr>
              <a:t>Serie de Diálogos sobre Política Educativa</a:t>
            </a:r>
            <a:endParaRPr lang="en-US" sz="16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8F7F4"/>
          </a:solidFill>
          <a:ln>
            <a:noFill/>
          </a:ln>
        </p:spPr>
        <p:txBody>
          <a:bodyPr/>
          <a:lstStyle/>
          <a:p>
            <a:endParaRPr lang="en-US"/>
          </a:p>
        </p:txBody>
      </p:sp>
      <p:sp>
        <p:nvSpPr>
          <p:cNvPr id="3" name="Rectangle 3"/>
          <p:cNvSpPr/>
          <p:nvPr/>
        </p:nvSpPr>
        <p:spPr>
          <a:xfrm>
            <a:off x="0" y="0"/>
            <a:ext cx="57150" cy="6858000"/>
          </a:xfrm>
          <a:prstGeom prst="rect">
            <a:avLst/>
          </a:prstGeom>
          <a:solidFill>
            <a:srgbClr val="D4921E"/>
          </a:solidFill>
          <a:ln>
            <a:noFill/>
          </a:ln>
        </p:spPr>
        <p:txBody>
          <a:bodyPr/>
          <a:lstStyle/>
          <a:p>
            <a:endParaRPr lang="en-US"/>
          </a:p>
        </p:txBody>
      </p:sp>
      <p:sp>
        <p:nvSpPr>
          <p:cNvPr id="4" name="TextBox 4"/>
          <p:cNvSpPr txBox="1"/>
          <p:nvPr/>
        </p:nvSpPr>
        <p:spPr>
          <a:xfrm>
            <a:off x="748665" y="381952"/>
            <a:ext cx="3488603" cy="213360"/>
          </a:xfrm>
          <a:prstGeom prst="rect">
            <a:avLst/>
          </a:prstGeom>
          <a:noFill/>
          <a:ln>
            <a:noFill/>
          </a:ln>
        </p:spPr>
        <p:txBody>
          <a:bodyPr wrap="none" lIns="0" tIns="0" rIns="0" bIns="0" anchor="t" anchorCtr="0">
            <a:spAutoFit/>
          </a:bodyPr>
          <a:lstStyle/>
          <a:p>
            <a:pPr algn="l"/>
            <a:r>
              <a:rPr lang="zh-CN" sz="1050" b="1" dirty="0">
                <a:solidFill>
                  <a:srgbClr val="D4921E"/>
                </a:solidFill>
                <a:latin typeface="Calibri"/>
                <a:ea typeface="Microsoft YaHei"/>
                <a:cs typeface="Calibri"/>
              </a:rPr>
              <a:t>BLOQUE 5 · APRENDIZAJES Y AGENDA PENDIENTE</a:t>
            </a:r>
          </a:p>
        </p:txBody>
      </p:sp>
      <p:sp>
        <p:nvSpPr>
          <p:cNvPr id="5" name="TextBox 5"/>
          <p:cNvSpPr txBox="1"/>
          <p:nvPr/>
        </p:nvSpPr>
        <p:spPr>
          <a:xfrm>
            <a:off x="727710" y="603885"/>
            <a:ext cx="9840201" cy="548640"/>
          </a:xfrm>
          <a:prstGeom prst="rect">
            <a:avLst/>
          </a:prstGeom>
          <a:noFill/>
          <a:ln>
            <a:noFill/>
          </a:ln>
        </p:spPr>
        <p:txBody>
          <a:bodyPr wrap="none" lIns="0" tIns="0" rIns="0" bIns="0" anchor="t" anchorCtr="0">
            <a:spAutoFit/>
          </a:bodyPr>
          <a:lstStyle/>
          <a:p>
            <a:pPr algn="l"/>
            <a:r>
              <a:rPr lang="zh-CN" sz="2700" b="1" dirty="0">
                <a:solidFill>
                  <a:srgbClr val="1A4F8C"/>
                </a:solidFill>
                <a:latin typeface="Georgia"/>
                <a:ea typeface="SimSun"/>
                <a:cs typeface="Georgia"/>
              </a:rPr>
              <a:t>Lo que hizo funcionar a CON BASE: cinco palancas</a:t>
            </a:r>
          </a:p>
        </p:txBody>
      </p:sp>
      <p:sp>
        <p:nvSpPr>
          <p:cNvPr id="6" name="TextBox 6"/>
          <p:cNvSpPr txBox="1"/>
          <p:nvPr/>
        </p:nvSpPr>
        <p:spPr>
          <a:xfrm>
            <a:off x="743902" y="1046321"/>
            <a:ext cx="9495306" cy="289560"/>
          </a:xfrm>
          <a:prstGeom prst="rect">
            <a:avLst/>
          </a:prstGeom>
          <a:noFill/>
          <a:ln>
            <a:noFill/>
          </a:ln>
        </p:spPr>
        <p:txBody>
          <a:bodyPr wrap="none" lIns="0" tIns="0" rIns="0" bIns="0" anchor="t" anchorCtr="0">
            <a:spAutoFit/>
          </a:bodyPr>
          <a:lstStyle/>
          <a:p>
            <a:pPr algn="l"/>
            <a:r>
              <a:rPr lang="zh-CN" sz="1425" dirty="0">
                <a:solidFill>
                  <a:srgbClr val="5A5A5A"/>
                </a:solidFill>
                <a:latin typeface="Calibri"/>
                <a:ea typeface="Microsoft YaHei"/>
                <a:cs typeface="Calibri"/>
              </a:rPr>
              <a:t>Ninguna palanca funciona sola — el cambio sistémico requiere las cinco activas al mismo tiempo</a:t>
            </a:r>
          </a:p>
        </p:txBody>
      </p:sp>
      <p:sp>
        <p:nvSpPr>
          <p:cNvPr id="7" name="Rectangle 7"/>
          <p:cNvSpPr/>
          <p:nvPr/>
        </p:nvSpPr>
        <p:spPr>
          <a:xfrm>
            <a:off x="762000" y="1314450"/>
            <a:ext cx="3619500" cy="19050"/>
          </a:xfrm>
          <a:prstGeom prst="rect">
            <a:avLst/>
          </a:prstGeom>
          <a:solidFill>
            <a:srgbClr val="D4921E">
              <a:alpha val="50000"/>
            </a:srgbClr>
          </a:solidFill>
          <a:ln>
            <a:noFill/>
          </a:ln>
        </p:spPr>
        <p:txBody>
          <a:bodyPr/>
          <a:lstStyle/>
          <a:p>
            <a:endParaRPr lang="en-US"/>
          </a:p>
        </p:txBody>
      </p:sp>
      <p:sp>
        <p:nvSpPr>
          <p:cNvPr id="8" name="Rectangle 8"/>
          <p:cNvSpPr/>
          <p:nvPr/>
        </p:nvSpPr>
        <p:spPr>
          <a:xfrm>
            <a:off x="790575" y="1543050"/>
            <a:ext cx="2057400" cy="4457700"/>
          </a:xfrm>
          <a:prstGeom prst="roundRect">
            <a:avLst>
              <a:gd name="adj" fmla="val 5556"/>
            </a:avLst>
          </a:prstGeom>
          <a:solidFill>
            <a:srgbClr val="2C2C2C">
              <a:alpha val="5000"/>
            </a:srgbClr>
          </a:solidFill>
          <a:ln>
            <a:noFill/>
          </a:ln>
        </p:spPr>
        <p:txBody>
          <a:bodyPr/>
          <a:lstStyle/>
          <a:p>
            <a:endParaRPr lang="en-US"/>
          </a:p>
        </p:txBody>
      </p:sp>
      <p:sp>
        <p:nvSpPr>
          <p:cNvPr id="9" name="Rectangle 9"/>
          <p:cNvSpPr/>
          <p:nvPr/>
        </p:nvSpPr>
        <p:spPr>
          <a:xfrm>
            <a:off x="762000" y="1504950"/>
            <a:ext cx="2057400" cy="4457700"/>
          </a:xfrm>
          <a:prstGeom prst="roundRect">
            <a:avLst>
              <a:gd name="adj" fmla="val 5556"/>
            </a:avLst>
          </a:prstGeom>
          <a:solidFill>
            <a:srgbClr val="FFFFFF"/>
          </a:solidFill>
          <a:ln>
            <a:noFill/>
          </a:ln>
        </p:spPr>
        <p:txBody>
          <a:bodyPr/>
          <a:lstStyle/>
          <a:p>
            <a:endParaRPr lang="en-US"/>
          </a:p>
        </p:txBody>
      </p:sp>
      <p:sp>
        <p:nvSpPr>
          <p:cNvPr id="10" name="Rectangle 10"/>
          <p:cNvSpPr/>
          <p:nvPr/>
        </p:nvSpPr>
        <p:spPr>
          <a:xfrm>
            <a:off x="762000" y="1504950"/>
            <a:ext cx="2057400" cy="4457700"/>
          </a:xfrm>
          <a:prstGeom prst="roundRect">
            <a:avLst>
              <a:gd name="adj" fmla="val 5556"/>
            </a:avLst>
          </a:prstGeom>
          <a:noFill/>
          <a:ln w="11430">
            <a:solidFill>
              <a:srgbClr val="DDD9D4"/>
            </a:solidFill>
          </a:ln>
        </p:spPr>
        <p:txBody>
          <a:bodyPr/>
          <a:lstStyle/>
          <a:p>
            <a:endParaRPr lang="en-US"/>
          </a:p>
        </p:txBody>
      </p:sp>
      <p:sp>
        <p:nvSpPr>
          <p:cNvPr id="11" name="Rectangle 11"/>
          <p:cNvSpPr/>
          <p:nvPr/>
        </p:nvSpPr>
        <p:spPr>
          <a:xfrm>
            <a:off x="762000" y="1504950"/>
            <a:ext cx="2057400" cy="76200"/>
          </a:xfrm>
          <a:prstGeom prst="roundRect">
            <a:avLst>
              <a:gd name="adj" fmla="val 50000"/>
            </a:avLst>
          </a:prstGeom>
          <a:solidFill>
            <a:srgbClr val="1A4F8C"/>
          </a:solidFill>
          <a:ln>
            <a:noFill/>
          </a:ln>
        </p:spPr>
        <p:txBody>
          <a:bodyPr/>
          <a:lstStyle/>
          <a:p>
            <a:endParaRPr lang="en-US"/>
          </a:p>
        </p:txBody>
      </p:sp>
      <p:sp>
        <p:nvSpPr>
          <p:cNvPr id="12" name="Rectangle 12"/>
          <p:cNvSpPr/>
          <p:nvPr/>
        </p:nvSpPr>
        <p:spPr>
          <a:xfrm>
            <a:off x="762000" y="1543050"/>
            <a:ext cx="2057400" cy="38100"/>
          </a:xfrm>
          <a:prstGeom prst="rect">
            <a:avLst/>
          </a:prstGeom>
          <a:solidFill>
            <a:srgbClr val="1A4F8C"/>
          </a:solidFill>
          <a:ln>
            <a:noFill/>
          </a:ln>
        </p:spPr>
        <p:txBody>
          <a:bodyPr/>
          <a:lstStyle/>
          <a:p>
            <a:endParaRPr lang="en-US"/>
          </a:p>
        </p:txBody>
      </p:sp>
      <p:sp>
        <p:nvSpPr>
          <p:cNvPr id="13" name="Ellipse 13"/>
          <p:cNvSpPr/>
          <p:nvPr/>
        </p:nvSpPr>
        <p:spPr>
          <a:xfrm>
            <a:off x="1085850" y="1885950"/>
            <a:ext cx="533400" cy="533400"/>
          </a:xfrm>
          <a:prstGeom prst="ellipse">
            <a:avLst/>
          </a:prstGeom>
          <a:solidFill>
            <a:srgbClr val="EEF4FB"/>
          </a:solidFill>
          <a:ln>
            <a:noFill/>
          </a:ln>
        </p:spPr>
        <p:txBody>
          <a:bodyPr/>
          <a:lstStyle/>
          <a:p>
            <a:endParaRPr lang="en-US"/>
          </a:p>
        </p:txBody>
      </p:sp>
      <p:sp>
        <p:nvSpPr>
          <p:cNvPr id="14" name="TextBox 14"/>
          <p:cNvSpPr txBox="1"/>
          <p:nvPr/>
        </p:nvSpPr>
        <p:spPr>
          <a:xfrm>
            <a:off x="1288285" y="2034540"/>
            <a:ext cx="128530" cy="365760"/>
          </a:xfrm>
          <a:prstGeom prst="rect">
            <a:avLst/>
          </a:prstGeom>
          <a:noFill/>
          <a:ln>
            <a:noFill/>
          </a:ln>
        </p:spPr>
        <p:txBody>
          <a:bodyPr wrap="none" lIns="0" tIns="0" rIns="0" bIns="0" anchor="t" anchorCtr="0">
            <a:spAutoFit/>
          </a:bodyPr>
          <a:lstStyle/>
          <a:p>
            <a:pPr algn="ctr"/>
            <a:r>
              <a:rPr lang="zh-CN" sz="1800" b="1" dirty="0">
                <a:solidFill>
                  <a:srgbClr val="1A4F8C"/>
                </a:solidFill>
                <a:latin typeface="Georgia"/>
                <a:ea typeface="SimSun"/>
                <a:cs typeface="Georgia"/>
              </a:rPr>
              <a:t>1</a:t>
            </a:r>
          </a:p>
        </p:txBody>
      </p:sp>
      <p:sp>
        <p:nvSpPr>
          <p:cNvPr id="15" name="Freeform 15"/>
          <p:cNvSpPr/>
          <p:nvPr/>
        </p:nvSpPr>
        <p:spPr>
          <a:xfrm>
            <a:off x="1631950" y="1977727"/>
            <a:ext cx="317500" cy="264531"/>
          </a:xfrm>
          <a:custGeom>
            <a:avLst/>
            <a:gdLst/>
            <a:ahLst/>
            <a:cxnLst/>
            <a:rect l="l" t="t" r="r" b="b"/>
            <a:pathLst>
              <a:path w="317500" h="264531">
                <a:moveTo>
                  <a:pt x="309562" y="27825"/>
                </a:moveTo>
                <a:cubicBezTo>
                  <a:pt x="313898" y="30328"/>
                  <a:pt x="316798" y="34729"/>
                  <a:pt x="317389" y="39700"/>
                </a:cubicBezTo>
                <a:lnTo>
                  <a:pt x="317500" y="41573"/>
                </a:lnTo>
                <a:lnTo>
                  <a:pt x="317500" y="247948"/>
                </a:lnTo>
                <a:cubicBezTo>
                  <a:pt x="317500" y="253619"/>
                  <a:pt x="314474" y="258860"/>
                  <a:pt x="309562" y="261696"/>
                </a:cubicBezTo>
                <a:cubicBezTo>
                  <a:pt x="304651" y="264531"/>
                  <a:pt x="298599" y="264531"/>
                  <a:pt x="293688" y="261696"/>
                </a:cubicBezTo>
                <a:cubicBezTo>
                  <a:pt x="257163" y="240605"/>
                  <a:pt x="212552" y="239023"/>
                  <a:pt x="174625" y="257473"/>
                </a:cubicBezTo>
                <a:lnTo>
                  <a:pt x="174625" y="16586"/>
                </a:lnTo>
                <a:cubicBezTo>
                  <a:pt x="219027" y="0"/>
                  <a:pt x="268517" y="4122"/>
                  <a:pt x="309562" y="27825"/>
                </a:cubicBezTo>
                <a:moveTo>
                  <a:pt x="142875" y="16601"/>
                </a:moveTo>
                <a:lnTo>
                  <a:pt x="142891" y="257489"/>
                </a:lnTo>
                <a:cubicBezTo>
                  <a:pt x="106502" y="239774"/>
                  <a:pt x="63848" y="240464"/>
                  <a:pt x="28051" y="259346"/>
                </a:cubicBezTo>
                <a:lnTo>
                  <a:pt x="22860" y="262204"/>
                </a:lnTo>
                <a:lnTo>
                  <a:pt x="21225" y="262902"/>
                </a:lnTo>
                <a:lnTo>
                  <a:pt x="20447" y="263156"/>
                </a:lnTo>
                <a:lnTo>
                  <a:pt x="18701" y="263569"/>
                </a:lnTo>
                <a:lnTo>
                  <a:pt x="17732" y="263728"/>
                </a:lnTo>
                <a:lnTo>
                  <a:pt x="15875" y="263823"/>
                </a:lnTo>
                <a:lnTo>
                  <a:pt x="15208" y="263823"/>
                </a:lnTo>
                <a:lnTo>
                  <a:pt x="13462" y="263632"/>
                </a:lnTo>
                <a:lnTo>
                  <a:pt x="12240" y="263410"/>
                </a:lnTo>
                <a:lnTo>
                  <a:pt x="10525" y="262902"/>
                </a:lnTo>
                <a:lnTo>
                  <a:pt x="8525" y="262013"/>
                </a:lnTo>
                <a:lnTo>
                  <a:pt x="7017" y="261124"/>
                </a:lnTo>
                <a:lnTo>
                  <a:pt x="5604" y="260060"/>
                </a:lnTo>
                <a:lnTo>
                  <a:pt x="4651" y="259171"/>
                </a:lnTo>
                <a:lnTo>
                  <a:pt x="3492" y="257870"/>
                </a:lnTo>
                <a:lnTo>
                  <a:pt x="2476" y="256457"/>
                </a:lnTo>
                <a:lnTo>
                  <a:pt x="2127" y="255885"/>
                </a:lnTo>
                <a:lnTo>
                  <a:pt x="1619" y="254933"/>
                </a:lnTo>
                <a:lnTo>
                  <a:pt x="921" y="253298"/>
                </a:lnTo>
                <a:lnTo>
                  <a:pt x="667" y="252520"/>
                </a:lnTo>
                <a:lnTo>
                  <a:pt x="254" y="250774"/>
                </a:lnTo>
                <a:lnTo>
                  <a:pt x="95" y="249805"/>
                </a:lnTo>
                <a:lnTo>
                  <a:pt x="32" y="249027"/>
                </a:lnTo>
                <a:lnTo>
                  <a:pt x="0" y="41573"/>
                </a:lnTo>
                <a:cubicBezTo>
                  <a:pt x="0" y="35901"/>
                  <a:pt x="3026" y="30661"/>
                  <a:pt x="7937" y="27825"/>
                </a:cubicBezTo>
                <a:cubicBezTo>
                  <a:pt x="48986" y="4127"/>
                  <a:pt x="98476" y="11"/>
                  <a:pt x="142875" y="16601"/>
                </a:cubicBezTo>
              </a:path>
            </a:pathLst>
          </a:custGeom>
          <a:solidFill>
            <a:srgbClr val="1A4F8C"/>
          </a:solidFill>
          <a:ln>
            <a:noFill/>
          </a:ln>
        </p:spPr>
        <p:txBody>
          <a:bodyPr/>
          <a:lstStyle/>
          <a:p>
            <a:endParaRPr lang="en-US"/>
          </a:p>
        </p:txBody>
      </p:sp>
      <p:sp>
        <p:nvSpPr>
          <p:cNvPr id="16" name="TextBox 16"/>
          <p:cNvSpPr txBox="1"/>
          <p:nvPr/>
        </p:nvSpPr>
        <p:spPr>
          <a:xfrm>
            <a:off x="1295473" y="2586514"/>
            <a:ext cx="990455" cy="259080"/>
          </a:xfrm>
          <a:prstGeom prst="rect">
            <a:avLst/>
          </a:prstGeom>
          <a:noFill/>
          <a:ln>
            <a:noFill/>
          </a:ln>
        </p:spPr>
        <p:txBody>
          <a:bodyPr wrap="none" lIns="0" tIns="0" rIns="0" bIns="0" anchor="t" anchorCtr="0">
            <a:spAutoFit/>
          </a:bodyPr>
          <a:lstStyle/>
          <a:p>
            <a:pPr algn="ctr"/>
            <a:r>
              <a:rPr lang="zh-CN" sz="1275" b="1" dirty="0">
                <a:solidFill>
                  <a:srgbClr val="1A4F8C"/>
                </a:solidFill>
                <a:latin typeface="Georgia"/>
                <a:ea typeface="SimSun"/>
                <a:cs typeface="Georgia"/>
              </a:rPr>
              <a:t>Formación</a:t>
            </a:r>
          </a:p>
        </p:txBody>
      </p:sp>
      <p:sp>
        <p:nvSpPr>
          <p:cNvPr id="17" name="TextBox 17"/>
          <p:cNvSpPr txBox="1"/>
          <p:nvPr/>
        </p:nvSpPr>
        <p:spPr>
          <a:xfrm>
            <a:off x="987522" y="2796064"/>
            <a:ext cx="1606357" cy="259080"/>
          </a:xfrm>
          <a:prstGeom prst="rect">
            <a:avLst/>
          </a:prstGeom>
          <a:noFill/>
          <a:ln>
            <a:noFill/>
          </a:ln>
        </p:spPr>
        <p:txBody>
          <a:bodyPr wrap="none" lIns="0" tIns="0" rIns="0" bIns="0" anchor="t" anchorCtr="0">
            <a:spAutoFit/>
          </a:bodyPr>
          <a:lstStyle/>
          <a:p>
            <a:pPr algn="ctr"/>
            <a:r>
              <a:rPr lang="zh-CN" sz="1275" b="1" dirty="0">
                <a:solidFill>
                  <a:srgbClr val="1A4F8C"/>
                </a:solidFill>
                <a:latin typeface="Georgia"/>
                <a:ea typeface="SimSun"/>
                <a:cs typeface="Georgia"/>
              </a:rPr>
              <a:t>continua situada</a:t>
            </a:r>
          </a:p>
        </p:txBody>
      </p:sp>
      <p:sp>
        <p:nvSpPr>
          <p:cNvPr id="18" name="Rectangle 18"/>
          <p:cNvSpPr/>
          <p:nvPr/>
        </p:nvSpPr>
        <p:spPr>
          <a:xfrm>
            <a:off x="990600" y="3067050"/>
            <a:ext cx="1600200" cy="14288"/>
          </a:xfrm>
          <a:prstGeom prst="rect">
            <a:avLst/>
          </a:prstGeom>
          <a:solidFill>
            <a:srgbClr val="DDD9D4"/>
          </a:solidFill>
          <a:ln>
            <a:noFill/>
          </a:ln>
        </p:spPr>
        <p:txBody>
          <a:bodyPr/>
          <a:lstStyle/>
          <a:p>
            <a:endParaRPr lang="en-US"/>
          </a:p>
        </p:txBody>
      </p:sp>
      <p:sp>
        <p:nvSpPr>
          <p:cNvPr id="19" name="TextBox 19"/>
          <p:cNvSpPr txBox="1"/>
          <p:nvPr/>
        </p:nvSpPr>
        <p:spPr>
          <a:xfrm>
            <a:off x="794683" y="3174206"/>
            <a:ext cx="1992035"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No talleres esporádicos:</a:t>
            </a:r>
          </a:p>
        </p:txBody>
      </p:sp>
      <p:sp>
        <p:nvSpPr>
          <p:cNvPr id="20" name="TextBox 20"/>
          <p:cNvSpPr txBox="1"/>
          <p:nvPr/>
        </p:nvSpPr>
        <p:spPr>
          <a:xfrm>
            <a:off x="1131510" y="3364706"/>
            <a:ext cx="1318379"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acompañamiento</a:t>
            </a:r>
          </a:p>
        </p:txBody>
      </p:sp>
      <p:sp>
        <p:nvSpPr>
          <p:cNvPr id="21" name="TextBox 21"/>
          <p:cNvSpPr txBox="1"/>
          <p:nvPr/>
        </p:nvSpPr>
        <p:spPr>
          <a:xfrm>
            <a:off x="1028819" y="3555206"/>
            <a:ext cx="1523762"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constante, retro-</a:t>
            </a:r>
          </a:p>
        </p:txBody>
      </p:sp>
      <p:sp>
        <p:nvSpPr>
          <p:cNvPr id="22" name="TextBox 22"/>
          <p:cNvSpPr txBox="1"/>
          <p:nvPr/>
        </p:nvSpPr>
        <p:spPr>
          <a:xfrm>
            <a:off x="1209556" y="3745706"/>
            <a:ext cx="1162288"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alimentación y</a:t>
            </a:r>
          </a:p>
        </p:txBody>
      </p:sp>
      <p:sp>
        <p:nvSpPr>
          <p:cNvPr id="23" name="TextBox 23"/>
          <p:cNvSpPr txBox="1"/>
          <p:nvPr/>
        </p:nvSpPr>
        <p:spPr>
          <a:xfrm>
            <a:off x="1168479" y="3936206"/>
            <a:ext cx="1244441"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comunidades de</a:t>
            </a:r>
          </a:p>
        </p:txBody>
      </p:sp>
      <p:sp>
        <p:nvSpPr>
          <p:cNvPr id="24" name="TextBox 24"/>
          <p:cNvSpPr txBox="1"/>
          <p:nvPr/>
        </p:nvSpPr>
        <p:spPr>
          <a:xfrm>
            <a:off x="885051" y="4126706"/>
            <a:ext cx="1811298"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práctica en territorio</a:t>
            </a:r>
          </a:p>
        </p:txBody>
      </p:sp>
      <p:sp>
        <p:nvSpPr>
          <p:cNvPr id="25" name="Rectangle 25"/>
          <p:cNvSpPr/>
          <p:nvPr/>
        </p:nvSpPr>
        <p:spPr>
          <a:xfrm>
            <a:off x="2981325" y="1543050"/>
            <a:ext cx="2057400" cy="4457700"/>
          </a:xfrm>
          <a:prstGeom prst="roundRect">
            <a:avLst>
              <a:gd name="adj" fmla="val 5556"/>
            </a:avLst>
          </a:prstGeom>
          <a:solidFill>
            <a:srgbClr val="2C2C2C">
              <a:alpha val="5000"/>
            </a:srgbClr>
          </a:solidFill>
          <a:ln>
            <a:noFill/>
          </a:ln>
        </p:spPr>
        <p:txBody>
          <a:bodyPr/>
          <a:lstStyle/>
          <a:p>
            <a:endParaRPr lang="en-US"/>
          </a:p>
        </p:txBody>
      </p:sp>
      <p:sp>
        <p:nvSpPr>
          <p:cNvPr id="26" name="Rectangle 26"/>
          <p:cNvSpPr/>
          <p:nvPr/>
        </p:nvSpPr>
        <p:spPr>
          <a:xfrm>
            <a:off x="2952750" y="1504950"/>
            <a:ext cx="2057400" cy="4457700"/>
          </a:xfrm>
          <a:prstGeom prst="roundRect">
            <a:avLst>
              <a:gd name="adj" fmla="val 5556"/>
            </a:avLst>
          </a:prstGeom>
          <a:solidFill>
            <a:srgbClr val="FFFFFF"/>
          </a:solidFill>
          <a:ln>
            <a:noFill/>
          </a:ln>
        </p:spPr>
        <p:txBody>
          <a:bodyPr/>
          <a:lstStyle/>
          <a:p>
            <a:endParaRPr lang="en-US"/>
          </a:p>
        </p:txBody>
      </p:sp>
      <p:sp>
        <p:nvSpPr>
          <p:cNvPr id="27" name="Rectangle 27"/>
          <p:cNvSpPr/>
          <p:nvPr/>
        </p:nvSpPr>
        <p:spPr>
          <a:xfrm>
            <a:off x="2952750" y="1504950"/>
            <a:ext cx="2057400" cy="4457700"/>
          </a:xfrm>
          <a:prstGeom prst="roundRect">
            <a:avLst>
              <a:gd name="adj" fmla="val 5556"/>
            </a:avLst>
          </a:prstGeom>
          <a:noFill/>
          <a:ln w="11430">
            <a:solidFill>
              <a:srgbClr val="DDD9D4"/>
            </a:solidFill>
          </a:ln>
        </p:spPr>
        <p:txBody>
          <a:bodyPr/>
          <a:lstStyle/>
          <a:p>
            <a:endParaRPr lang="en-US"/>
          </a:p>
        </p:txBody>
      </p:sp>
      <p:sp>
        <p:nvSpPr>
          <p:cNvPr id="28" name="Rectangle 28"/>
          <p:cNvSpPr/>
          <p:nvPr/>
        </p:nvSpPr>
        <p:spPr>
          <a:xfrm>
            <a:off x="2952750" y="1504950"/>
            <a:ext cx="2057400" cy="76200"/>
          </a:xfrm>
          <a:prstGeom prst="roundRect">
            <a:avLst>
              <a:gd name="adj" fmla="val 50000"/>
            </a:avLst>
          </a:prstGeom>
          <a:solidFill>
            <a:srgbClr val="00AEEF"/>
          </a:solidFill>
          <a:ln>
            <a:noFill/>
          </a:ln>
        </p:spPr>
        <p:txBody>
          <a:bodyPr/>
          <a:lstStyle/>
          <a:p>
            <a:endParaRPr lang="en-US"/>
          </a:p>
        </p:txBody>
      </p:sp>
      <p:sp>
        <p:nvSpPr>
          <p:cNvPr id="29" name="Rectangle 29"/>
          <p:cNvSpPr/>
          <p:nvPr/>
        </p:nvSpPr>
        <p:spPr>
          <a:xfrm>
            <a:off x="2952750" y="1543050"/>
            <a:ext cx="2057400" cy="38100"/>
          </a:xfrm>
          <a:prstGeom prst="rect">
            <a:avLst/>
          </a:prstGeom>
          <a:solidFill>
            <a:srgbClr val="00AEEF"/>
          </a:solidFill>
          <a:ln>
            <a:noFill/>
          </a:ln>
        </p:spPr>
        <p:txBody>
          <a:bodyPr/>
          <a:lstStyle/>
          <a:p>
            <a:endParaRPr lang="en-US"/>
          </a:p>
        </p:txBody>
      </p:sp>
      <p:sp>
        <p:nvSpPr>
          <p:cNvPr id="30" name="Ellipse 30"/>
          <p:cNvSpPr/>
          <p:nvPr/>
        </p:nvSpPr>
        <p:spPr>
          <a:xfrm>
            <a:off x="3276600" y="1885950"/>
            <a:ext cx="533400" cy="533400"/>
          </a:xfrm>
          <a:prstGeom prst="ellipse">
            <a:avLst/>
          </a:prstGeom>
          <a:solidFill>
            <a:srgbClr val="EEF4FB"/>
          </a:solidFill>
          <a:ln>
            <a:noFill/>
          </a:ln>
        </p:spPr>
        <p:txBody>
          <a:bodyPr/>
          <a:lstStyle/>
          <a:p>
            <a:endParaRPr lang="en-US"/>
          </a:p>
        </p:txBody>
      </p:sp>
      <p:sp>
        <p:nvSpPr>
          <p:cNvPr id="31" name="TextBox 31"/>
          <p:cNvSpPr txBox="1"/>
          <p:nvPr/>
        </p:nvSpPr>
        <p:spPr>
          <a:xfrm>
            <a:off x="3444531" y="2034540"/>
            <a:ext cx="197539" cy="365760"/>
          </a:xfrm>
          <a:prstGeom prst="rect">
            <a:avLst/>
          </a:prstGeom>
          <a:noFill/>
          <a:ln>
            <a:noFill/>
          </a:ln>
        </p:spPr>
        <p:txBody>
          <a:bodyPr wrap="none" lIns="0" tIns="0" rIns="0" bIns="0" anchor="t" anchorCtr="0">
            <a:spAutoFit/>
          </a:bodyPr>
          <a:lstStyle/>
          <a:p>
            <a:pPr algn="ctr"/>
            <a:r>
              <a:rPr lang="zh-CN" sz="1800" b="1" dirty="0">
                <a:solidFill>
                  <a:srgbClr val="1A4F8C"/>
                </a:solidFill>
                <a:latin typeface="Georgia"/>
                <a:ea typeface="SimSun"/>
                <a:cs typeface="Georgia"/>
              </a:rPr>
              <a:t>2</a:t>
            </a:r>
          </a:p>
        </p:txBody>
      </p:sp>
      <p:sp>
        <p:nvSpPr>
          <p:cNvPr id="32" name="Freeform 32"/>
          <p:cNvSpPr/>
          <p:nvPr/>
        </p:nvSpPr>
        <p:spPr>
          <a:xfrm>
            <a:off x="3822700" y="1948689"/>
            <a:ext cx="333852" cy="334398"/>
          </a:xfrm>
          <a:custGeom>
            <a:avLst/>
            <a:gdLst/>
            <a:ahLst/>
            <a:cxnLst/>
            <a:rect l="l" t="t" r="r" b="b"/>
            <a:pathLst>
              <a:path w="333852" h="334398">
                <a:moveTo>
                  <a:pt x="238125" y="28384"/>
                </a:moveTo>
                <a:cubicBezTo>
                  <a:pt x="304282" y="66582"/>
                  <a:pt x="333852" y="146484"/>
                  <a:pt x="308499" y="218547"/>
                </a:cubicBezTo>
                <a:cubicBezTo>
                  <a:pt x="283146" y="290611"/>
                  <a:pt x="210062" y="334398"/>
                  <a:pt x="134560" y="322760"/>
                </a:cubicBezTo>
                <a:cubicBezTo>
                  <a:pt x="59059" y="311121"/>
                  <a:pt x="2554" y="247358"/>
                  <a:pt x="79" y="171005"/>
                </a:cubicBezTo>
                <a:lnTo>
                  <a:pt x="0" y="165861"/>
                </a:lnTo>
                <a:lnTo>
                  <a:pt x="79" y="160718"/>
                </a:lnTo>
                <a:cubicBezTo>
                  <a:pt x="1888" y="104948"/>
                  <a:pt x="32843" y="54223"/>
                  <a:pt x="81612" y="27112"/>
                </a:cubicBezTo>
                <a:cubicBezTo>
                  <a:pt x="130381" y="0"/>
                  <a:pt x="189803" y="483"/>
                  <a:pt x="238125" y="28384"/>
                </a:cubicBezTo>
                <a:close/>
                <a:moveTo>
                  <a:pt x="217599" y="122887"/>
                </a:moveTo>
                <a:cubicBezTo>
                  <a:pt x="211943" y="117232"/>
                  <a:pt x="202963" y="116668"/>
                  <a:pt x="196644" y="121570"/>
                </a:cubicBezTo>
                <a:lnTo>
                  <a:pt x="195151" y="122887"/>
                </a:lnTo>
                <a:lnTo>
                  <a:pt x="142875" y="175148"/>
                </a:lnTo>
                <a:lnTo>
                  <a:pt x="122349" y="154637"/>
                </a:lnTo>
                <a:lnTo>
                  <a:pt x="120856" y="153320"/>
                </a:lnTo>
                <a:cubicBezTo>
                  <a:pt x="114537" y="148421"/>
                  <a:pt x="105560" y="148987"/>
                  <a:pt x="99906" y="154642"/>
                </a:cubicBezTo>
                <a:cubicBezTo>
                  <a:pt x="94251" y="160296"/>
                  <a:pt x="93685" y="169273"/>
                  <a:pt x="98584" y="175592"/>
                </a:cubicBezTo>
                <a:lnTo>
                  <a:pt x="99901" y="177085"/>
                </a:lnTo>
                <a:lnTo>
                  <a:pt x="131651" y="208835"/>
                </a:lnTo>
                <a:lnTo>
                  <a:pt x="133144" y="210152"/>
                </a:lnTo>
                <a:cubicBezTo>
                  <a:pt x="138870" y="214596"/>
                  <a:pt x="146880" y="214596"/>
                  <a:pt x="152606" y="210152"/>
                </a:cubicBezTo>
                <a:lnTo>
                  <a:pt x="154099" y="208835"/>
                </a:lnTo>
                <a:lnTo>
                  <a:pt x="217599" y="145335"/>
                </a:lnTo>
                <a:lnTo>
                  <a:pt x="218916" y="143842"/>
                </a:lnTo>
                <a:cubicBezTo>
                  <a:pt x="223818" y="137523"/>
                  <a:pt x="223254" y="128543"/>
                  <a:pt x="217599" y="122887"/>
                </a:cubicBezTo>
                <a:close/>
              </a:path>
            </a:pathLst>
          </a:custGeom>
          <a:solidFill>
            <a:srgbClr val="00AEEF"/>
          </a:solidFill>
          <a:ln>
            <a:noFill/>
          </a:ln>
        </p:spPr>
        <p:txBody>
          <a:bodyPr/>
          <a:lstStyle/>
          <a:p>
            <a:endParaRPr lang="en-US"/>
          </a:p>
        </p:txBody>
      </p:sp>
      <p:sp>
        <p:nvSpPr>
          <p:cNvPr id="33" name="TextBox 33"/>
          <p:cNvSpPr txBox="1"/>
          <p:nvPr/>
        </p:nvSpPr>
        <p:spPr>
          <a:xfrm>
            <a:off x="3197824" y="2586514"/>
            <a:ext cx="1567252" cy="259080"/>
          </a:xfrm>
          <a:prstGeom prst="rect">
            <a:avLst/>
          </a:prstGeom>
          <a:noFill/>
          <a:ln>
            <a:noFill/>
          </a:ln>
        </p:spPr>
        <p:txBody>
          <a:bodyPr wrap="none" lIns="0" tIns="0" rIns="0" bIns="0" anchor="t" anchorCtr="0">
            <a:spAutoFit/>
          </a:bodyPr>
          <a:lstStyle/>
          <a:p>
            <a:pPr algn="ctr"/>
            <a:r>
              <a:rPr lang="zh-CN" sz="1275" b="1" dirty="0">
                <a:solidFill>
                  <a:srgbClr val="1A4F8C"/>
                </a:solidFill>
                <a:latin typeface="Georgia"/>
                <a:ea typeface="SimSun"/>
                <a:cs typeface="Georgia"/>
              </a:rPr>
              <a:t>Acompañamiento</a:t>
            </a:r>
          </a:p>
        </p:txBody>
      </p:sp>
      <p:sp>
        <p:nvSpPr>
          <p:cNvPr id="34" name="TextBox 34"/>
          <p:cNvSpPr txBox="1"/>
          <p:nvPr/>
        </p:nvSpPr>
        <p:spPr>
          <a:xfrm>
            <a:off x="2938754" y="2796064"/>
            <a:ext cx="2085392" cy="259080"/>
          </a:xfrm>
          <a:prstGeom prst="rect">
            <a:avLst/>
          </a:prstGeom>
          <a:noFill/>
          <a:ln>
            <a:noFill/>
          </a:ln>
        </p:spPr>
        <p:txBody>
          <a:bodyPr wrap="none" lIns="0" tIns="0" rIns="0" bIns="0" anchor="t" anchorCtr="0">
            <a:spAutoFit/>
          </a:bodyPr>
          <a:lstStyle/>
          <a:p>
            <a:pPr algn="ctr"/>
            <a:r>
              <a:rPr lang="zh-CN" sz="1275" b="1" dirty="0">
                <a:solidFill>
                  <a:srgbClr val="1A4F8C"/>
                </a:solidFill>
                <a:latin typeface="Georgia"/>
                <a:ea typeface="SimSun"/>
                <a:cs typeface="Georgia"/>
              </a:rPr>
              <a:t>técnico como política</a:t>
            </a:r>
          </a:p>
        </p:txBody>
      </p:sp>
      <p:sp>
        <p:nvSpPr>
          <p:cNvPr id="35" name="Rectangle 35"/>
          <p:cNvSpPr/>
          <p:nvPr/>
        </p:nvSpPr>
        <p:spPr>
          <a:xfrm>
            <a:off x="3181350" y="3067050"/>
            <a:ext cx="1600200" cy="14288"/>
          </a:xfrm>
          <a:prstGeom prst="rect">
            <a:avLst/>
          </a:prstGeom>
          <a:solidFill>
            <a:srgbClr val="DDD9D4"/>
          </a:solidFill>
          <a:ln>
            <a:noFill/>
          </a:ln>
        </p:spPr>
        <p:txBody>
          <a:bodyPr/>
          <a:lstStyle/>
          <a:p>
            <a:endParaRPr lang="en-US"/>
          </a:p>
        </p:txBody>
      </p:sp>
      <p:sp>
        <p:nvSpPr>
          <p:cNvPr id="36" name="TextBox 36"/>
          <p:cNvSpPr txBox="1"/>
          <p:nvPr/>
        </p:nvSpPr>
        <p:spPr>
          <a:xfrm>
            <a:off x="3100447" y="3174206"/>
            <a:ext cx="1762006"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El técnico como aliado</a:t>
            </a:r>
          </a:p>
        </p:txBody>
      </p:sp>
      <p:sp>
        <p:nvSpPr>
          <p:cNvPr id="37" name="TextBox 37"/>
          <p:cNvSpPr txBox="1"/>
          <p:nvPr/>
        </p:nvSpPr>
        <p:spPr>
          <a:xfrm>
            <a:off x="3153847" y="3364706"/>
            <a:ext cx="1655207"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pedagógico, no como</a:t>
            </a:r>
          </a:p>
        </p:txBody>
      </p:sp>
      <p:sp>
        <p:nvSpPr>
          <p:cNvPr id="38" name="TextBox 38"/>
          <p:cNvSpPr txBox="1"/>
          <p:nvPr/>
        </p:nvSpPr>
        <p:spPr>
          <a:xfrm>
            <a:off x="3125093" y="3555206"/>
            <a:ext cx="1712714"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inspector. Presencia</a:t>
            </a:r>
          </a:p>
        </p:txBody>
      </p:sp>
      <p:sp>
        <p:nvSpPr>
          <p:cNvPr id="39" name="TextBox 39"/>
          <p:cNvSpPr txBox="1"/>
          <p:nvPr/>
        </p:nvSpPr>
        <p:spPr>
          <a:xfrm>
            <a:off x="3190815" y="3745706"/>
            <a:ext cx="1581269"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regular, devolución</a:t>
            </a:r>
          </a:p>
        </p:txBody>
      </p:sp>
      <p:sp>
        <p:nvSpPr>
          <p:cNvPr id="40" name="TextBox 40"/>
          <p:cNvSpPr txBox="1"/>
          <p:nvPr/>
        </p:nvSpPr>
        <p:spPr>
          <a:xfrm>
            <a:off x="3400306" y="3936206"/>
            <a:ext cx="1162288"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constructiva,</a:t>
            </a:r>
          </a:p>
        </p:txBody>
      </p:sp>
      <p:sp>
        <p:nvSpPr>
          <p:cNvPr id="41" name="TextBox 41"/>
          <p:cNvSpPr txBox="1"/>
          <p:nvPr/>
        </p:nvSpPr>
        <p:spPr>
          <a:xfrm>
            <a:off x="3268861" y="4126706"/>
            <a:ext cx="1425178"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confianza mutua.</a:t>
            </a:r>
          </a:p>
        </p:txBody>
      </p:sp>
      <p:sp>
        <p:nvSpPr>
          <p:cNvPr id="42" name="Rectangle 42"/>
          <p:cNvSpPr/>
          <p:nvPr/>
        </p:nvSpPr>
        <p:spPr>
          <a:xfrm>
            <a:off x="5172075" y="1543050"/>
            <a:ext cx="2057400" cy="4457700"/>
          </a:xfrm>
          <a:prstGeom prst="roundRect">
            <a:avLst>
              <a:gd name="adj" fmla="val 5556"/>
            </a:avLst>
          </a:prstGeom>
          <a:solidFill>
            <a:srgbClr val="2C2C2C">
              <a:alpha val="5000"/>
            </a:srgbClr>
          </a:solidFill>
          <a:ln>
            <a:noFill/>
          </a:ln>
        </p:spPr>
        <p:txBody>
          <a:bodyPr/>
          <a:lstStyle/>
          <a:p>
            <a:endParaRPr lang="en-US"/>
          </a:p>
        </p:txBody>
      </p:sp>
      <p:sp>
        <p:nvSpPr>
          <p:cNvPr id="43" name="Rectangle 43"/>
          <p:cNvSpPr/>
          <p:nvPr/>
        </p:nvSpPr>
        <p:spPr>
          <a:xfrm>
            <a:off x="5143500" y="1504950"/>
            <a:ext cx="2057400" cy="4457700"/>
          </a:xfrm>
          <a:prstGeom prst="roundRect">
            <a:avLst>
              <a:gd name="adj" fmla="val 5556"/>
            </a:avLst>
          </a:prstGeom>
          <a:solidFill>
            <a:srgbClr val="FFFFFF"/>
          </a:solidFill>
          <a:ln>
            <a:noFill/>
          </a:ln>
        </p:spPr>
        <p:txBody>
          <a:bodyPr/>
          <a:lstStyle/>
          <a:p>
            <a:endParaRPr lang="en-US"/>
          </a:p>
        </p:txBody>
      </p:sp>
      <p:sp>
        <p:nvSpPr>
          <p:cNvPr id="44" name="Rectangle 44"/>
          <p:cNvSpPr/>
          <p:nvPr/>
        </p:nvSpPr>
        <p:spPr>
          <a:xfrm>
            <a:off x="5143500" y="1504950"/>
            <a:ext cx="2057400" cy="4457700"/>
          </a:xfrm>
          <a:prstGeom prst="roundRect">
            <a:avLst>
              <a:gd name="adj" fmla="val 5556"/>
            </a:avLst>
          </a:prstGeom>
          <a:noFill/>
          <a:ln w="11430">
            <a:solidFill>
              <a:srgbClr val="DDD9D4"/>
            </a:solidFill>
          </a:ln>
        </p:spPr>
        <p:txBody>
          <a:bodyPr/>
          <a:lstStyle/>
          <a:p>
            <a:endParaRPr lang="en-US"/>
          </a:p>
        </p:txBody>
      </p:sp>
      <p:sp>
        <p:nvSpPr>
          <p:cNvPr id="45" name="Rectangle 45"/>
          <p:cNvSpPr/>
          <p:nvPr/>
        </p:nvSpPr>
        <p:spPr>
          <a:xfrm>
            <a:off x="5143500" y="1504950"/>
            <a:ext cx="2057400" cy="76200"/>
          </a:xfrm>
          <a:prstGeom prst="roundRect">
            <a:avLst>
              <a:gd name="adj" fmla="val 50000"/>
            </a:avLst>
          </a:prstGeom>
          <a:solidFill>
            <a:srgbClr val="D4921E"/>
          </a:solidFill>
          <a:ln>
            <a:noFill/>
          </a:ln>
        </p:spPr>
        <p:txBody>
          <a:bodyPr/>
          <a:lstStyle/>
          <a:p>
            <a:endParaRPr lang="en-US"/>
          </a:p>
        </p:txBody>
      </p:sp>
      <p:sp>
        <p:nvSpPr>
          <p:cNvPr id="46" name="Rectangle 46"/>
          <p:cNvSpPr/>
          <p:nvPr/>
        </p:nvSpPr>
        <p:spPr>
          <a:xfrm>
            <a:off x="5143500" y="1543050"/>
            <a:ext cx="2057400" cy="38100"/>
          </a:xfrm>
          <a:prstGeom prst="rect">
            <a:avLst/>
          </a:prstGeom>
          <a:solidFill>
            <a:srgbClr val="D4921E"/>
          </a:solidFill>
          <a:ln>
            <a:noFill/>
          </a:ln>
        </p:spPr>
        <p:txBody>
          <a:bodyPr/>
          <a:lstStyle/>
          <a:p>
            <a:endParaRPr lang="en-US"/>
          </a:p>
        </p:txBody>
      </p:sp>
      <p:sp>
        <p:nvSpPr>
          <p:cNvPr id="47" name="Ellipse 47"/>
          <p:cNvSpPr/>
          <p:nvPr/>
        </p:nvSpPr>
        <p:spPr>
          <a:xfrm>
            <a:off x="5467350" y="1885950"/>
            <a:ext cx="533400" cy="533400"/>
          </a:xfrm>
          <a:prstGeom prst="ellipse">
            <a:avLst/>
          </a:prstGeom>
          <a:solidFill>
            <a:srgbClr val="FDF6EC"/>
          </a:solidFill>
          <a:ln>
            <a:noFill/>
          </a:ln>
        </p:spPr>
        <p:txBody>
          <a:bodyPr/>
          <a:lstStyle/>
          <a:p>
            <a:endParaRPr lang="en-US"/>
          </a:p>
        </p:txBody>
      </p:sp>
      <p:sp>
        <p:nvSpPr>
          <p:cNvPr id="48" name="TextBox 48"/>
          <p:cNvSpPr txBox="1"/>
          <p:nvPr/>
        </p:nvSpPr>
        <p:spPr>
          <a:xfrm>
            <a:off x="5635281" y="2034540"/>
            <a:ext cx="197539" cy="365760"/>
          </a:xfrm>
          <a:prstGeom prst="rect">
            <a:avLst/>
          </a:prstGeom>
          <a:noFill/>
          <a:ln>
            <a:noFill/>
          </a:ln>
        </p:spPr>
        <p:txBody>
          <a:bodyPr wrap="none" lIns="0" tIns="0" rIns="0" bIns="0" anchor="t" anchorCtr="0">
            <a:spAutoFit/>
          </a:bodyPr>
          <a:lstStyle/>
          <a:p>
            <a:pPr algn="ctr"/>
            <a:r>
              <a:rPr lang="zh-CN" sz="1800" b="1" dirty="0">
                <a:solidFill>
                  <a:srgbClr val="D4921E"/>
                </a:solidFill>
                <a:latin typeface="Georgia"/>
                <a:ea typeface="SimSun"/>
                <a:cs typeface="Georgia"/>
              </a:rPr>
              <a:t>3</a:t>
            </a:r>
          </a:p>
        </p:txBody>
      </p:sp>
      <p:grpSp>
        <p:nvGrpSpPr>
          <p:cNvPr id="56" name="Group 56"/>
          <p:cNvGrpSpPr/>
          <p:nvPr/>
        </p:nvGrpSpPr>
        <p:grpSpPr>
          <a:xfrm>
            <a:off x="6013003" y="1955800"/>
            <a:ext cx="318395" cy="317500"/>
            <a:chOff x="6013003" y="1955800"/>
            <a:chExt cx="318395" cy="317500"/>
          </a:xfrm>
        </p:grpSpPr>
        <p:sp>
          <p:nvSpPr>
            <p:cNvPr id="49" name="Freeform 49"/>
            <p:cNvSpPr/>
            <p:nvPr/>
          </p:nvSpPr>
          <p:spPr>
            <a:xfrm>
              <a:off x="6013003" y="2098675"/>
              <a:ext cx="48520" cy="31750"/>
            </a:xfrm>
            <a:custGeom>
              <a:avLst/>
              <a:gdLst/>
              <a:ahLst/>
              <a:cxnLst/>
              <a:rect l="l" t="t" r="r" b="b"/>
              <a:pathLst>
                <a:path w="48520" h="31750">
                  <a:moveTo>
                    <a:pt x="32197" y="0"/>
                  </a:moveTo>
                  <a:cubicBezTo>
                    <a:pt x="40597" y="9"/>
                    <a:pt x="47535" y="6560"/>
                    <a:pt x="48027" y="14945"/>
                  </a:cubicBezTo>
                  <a:cubicBezTo>
                    <a:pt x="48520" y="23330"/>
                    <a:pt x="42395" y="30647"/>
                    <a:pt x="34055" y="31639"/>
                  </a:cubicBezTo>
                  <a:lnTo>
                    <a:pt x="32197" y="31750"/>
                  </a:lnTo>
                  <a:lnTo>
                    <a:pt x="16322" y="31750"/>
                  </a:lnTo>
                  <a:cubicBezTo>
                    <a:pt x="7923" y="31741"/>
                    <a:pt x="984" y="25190"/>
                    <a:pt x="492" y="16805"/>
                  </a:cubicBezTo>
                  <a:cubicBezTo>
                    <a:pt x="0" y="8420"/>
                    <a:pt x="6124" y="1103"/>
                    <a:pt x="14465" y="111"/>
                  </a:cubicBezTo>
                  <a:lnTo>
                    <a:pt x="16322" y="0"/>
                  </a:lnTo>
                  <a:lnTo>
                    <a:pt x="32197" y="0"/>
                  </a:lnTo>
                  <a:close/>
                </a:path>
              </a:pathLst>
            </a:custGeom>
            <a:solidFill>
              <a:srgbClr val="D4921E"/>
            </a:solidFill>
            <a:ln>
              <a:noFill/>
            </a:ln>
          </p:spPr>
          <p:txBody>
            <a:bodyPr/>
            <a:lstStyle/>
            <a:p>
              <a:endParaRPr lang="en-US"/>
            </a:p>
          </p:txBody>
        </p:sp>
        <p:sp>
          <p:nvSpPr>
            <p:cNvPr id="50" name="Freeform 50"/>
            <p:cNvSpPr/>
            <p:nvPr/>
          </p:nvSpPr>
          <p:spPr>
            <a:xfrm>
              <a:off x="6156325" y="1955800"/>
              <a:ext cx="31750" cy="48072"/>
            </a:xfrm>
            <a:custGeom>
              <a:avLst/>
              <a:gdLst/>
              <a:ahLst/>
              <a:cxnLst/>
              <a:rect l="l" t="t" r="r" b="b"/>
              <a:pathLst>
                <a:path w="31750" h="48072">
                  <a:moveTo>
                    <a:pt x="15875" y="0"/>
                  </a:moveTo>
                  <a:cubicBezTo>
                    <a:pt x="23923" y="1"/>
                    <a:pt x="30697" y="6025"/>
                    <a:pt x="31639" y="14018"/>
                  </a:cubicBezTo>
                  <a:lnTo>
                    <a:pt x="31750" y="15875"/>
                  </a:lnTo>
                  <a:lnTo>
                    <a:pt x="31750" y="31750"/>
                  </a:lnTo>
                  <a:cubicBezTo>
                    <a:pt x="31741" y="40149"/>
                    <a:pt x="25190" y="47088"/>
                    <a:pt x="16805" y="47580"/>
                  </a:cubicBezTo>
                  <a:cubicBezTo>
                    <a:pt x="8420" y="48072"/>
                    <a:pt x="1103" y="41948"/>
                    <a:pt x="111" y="33607"/>
                  </a:cubicBezTo>
                  <a:lnTo>
                    <a:pt x="0" y="31750"/>
                  </a:lnTo>
                  <a:lnTo>
                    <a:pt x="0" y="15875"/>
                  </a:lnTo>
                  <a:cubicBezTo>
                    <a:pt x="0" y="7107"/>
                    <a:pt x="7107" y="0"/>
                    <a:pt x="15875" y="0"/>
                  </a:cubicBezTo>
                  <a:close/>
                </a:path>
              </a:pathLst>
            </a:custGeom>
            <a:solidFill>
              <a:srgbClr val="D4921E"/>
            </a:solidFill>
            <a:ln>
              <a:noFill/>
            </a:ln>
          </p:spPr>
          <p:txBody>
            <a:bodyPr/>
            <a:lstStyle/>
            <a:p>
              <a:endParaRPr lang="en-US"/>
            </a:p>
          </p:txBody>
        </p:sp>
        <p:sp>
          <p:nvSpPr>
            <p:cNvPr id="51" name="Freeform 51"/>
            <p:cNvSpPr/>
            <p:nvPr/>
          </p:nvSpPr>
          <p:spPr>
            <a:xfrm>
              <a:off x="6282878" y="2098675"/>
              <a:ext cx="48520" cy="31750"/>
            </a:xfrm>
            <a:custGeom>
              <a:avLst/>
              <a:gdLst/>
              <a:ahLst/>
              <a:cxnLst/>
              <a:rect l="l" t="t" r="r" b="b"/>
              <a:pathLst>
                <a:path w="48520" h="31750">
                  <a:moveTo>
                    <a:pt x="32197" y="0"/>
                  </a:moveTo>
                  <a:cubicBezTo>
                    <a:pt x="40597" y="9"/>
                    <a:pt x="47535" y="6560"/>
                    <a:pt x="48027" y="14945"/>
                  </a:cubicBezTo>
                  <a:cubicBezTo>
                    <a:pt x="48520" y="23330"/>
                    <a:pt x="42395" y="30647"/>
                    <a:pt x="34055" y="31639"/>
                  </a:cubicBezTo>
                  <a:lnTo>
                    <a:pt x="32197" y="31750"/>
                  </a:lnTo>
                  <a:lnTo>
                    <a:pt x="16322" y="31750"/>
                  </a:lnTo>
                  <a:cubicBezTo>
                    <a:pt x="7923" y="31741"/>
                    <a:pt x="984" y="25190"/>
                    <a:pt x="492" y="16805"/>
                  </a:cubicBezTo>
                  <a:cubicBezTo>
                    <a:pt x="0" y="8420"/>
                    <a:pt x="6124" y="1103"/>
                    <a:pt x="14465" y="111"/>
                  </a:cubicBezTo>
                  <a:lnTo>
                    <a:pt x="16322" y="0"/>
                  </a:lnTo>
                  <a:lnTo>
                    <a:pt x="32197" y="0"/>
                  </a:lnTo>
                  <a:close/>
                </a:path>
              </a:pathLst>
            </a:custGeom>
            <a:solidFill>
              <a:srgbClr val="D4921E"/>
            </a:solidFill>
            <a:ln>
              <a:noFill/>
            </a:ln>
          </p:spPr>
          <p:txBody>
            <a:bodyPr/>
            <a:lstStyle/>
            <a:p>
              <a:endParaRPr lang="en-US"/>
            </a:p>
          </p:txBody>
        </p:sp>
        <p:sp>
          <p:nvSpPr>
            <p:cNvPr id="52" name="Freeform 52"/>
            <p:cNvSpPr/>
            <p:nvPr/>
          </p:nvSpPr>
          <p:spPr>
            <a:xfrm>
              <a:off x="6053179" y="1995507"/>
              <a:ext cx="45956" cy="46217"/>
            </a:xfrm>
            <a:custGeom>
              <a:avLst/>
              <a:gdLst/>
              <a:ahLst/>
              <a:cxnLst/>
              <a:rect l="l" t="t" r="r" b="b"/>
              <a:pathLst>
                <a:path w="45956" h="46217">
                  <a:moveTo>
                    <a:pt x="6197" y="6220"/>
                  </a:moveTo>
                  <a:cubicBezTo>
                    <a:pt x="11853" y="565"/>
                    <a:pt x="20833" y="0"/>
                    <a:pt x="27152" y="4902"/>
                  </a:cubicBezTo>
                  <a:lnTo>
                    <a:pt x="28645" y="6220"/>
                  </a:lnTo>
                  <a:lnTo>
                    <a:pt x="39757" y="17332"/>
                  </a:lnTo>
                  <a:cubicBezTo>
                    <a:pt x="45666" y="23261"/>
                    <a:pt x="45956" y="32759"/>
                    <a:pt x="40420" y="39038"/>
                  </a:cubicBezTo>
                  <a:cubicBezTo>
                    <a:pt x="34884" y="45316"/>
                    <a:pt x="25424" y="46217"/>
                    <a:pt x="18802" y="41097"/>
                  </a:cubicBezTo>
                  <a:lnTo>
                    <a:pt x="17310" y="39780"/>
                  </a:lnTo>
                  <a:lnTo>
                    <a:pt x="6197" y="28667"/>
                  </a:lnTo>
                  <a:cubicBezTo>
                    <a:pt x="0" y="22468"/>
                    <a:pt x="0" y="12419"/>
                    <a:pt x="6197" y="6220"/>
                  </a:cubicBezTo>
                  <a:close/>
                </a:path>
              </a:pathLst>
            </a:custGeom>
            <a:solidFill>
              <a:srgbClr val="D4921E"/>
            </a:solidFill>
            <a:ln>
              <a:noFill/>
            </a:ln>
          </p:spPr>
          <p:txBody>
            <a:bodyPr/>
            <a:lstStyle/>
            <a:p>
              <a:endParaRPr lang="en-US"/>
            </a:p>
          </p:txBody>
        </p:sp>
        <p:sp>
          <p:nvSpPr>
            <p:cNvPr id="53" name="Freeform 53"/>
            <p:cNvSpPr/>
            <p:nvPr/>
          </p:nvSpPr>
          <p:spPr>
            <a:xfrm>
              <a:off x="6245026" y="1995527"/>
              <a:ext cx="46435" cy="45958"/>
            </a:xfrm>
            <a:custGeom>
              <a:avLst/>
              <a:gdLst/>
              <a:ahLst/>
              <a:cxnLst/>
              <a:rect l="l" t="t" r="r" b="b"/>
              <a:pathLst>
                <a:path w="46435" h="45958">
                  <a:moveTo>
                    <a:pt x="17550" y="6199"/>
                  </a:moveTo>
                  <a:cubicBezTo>
                    <a:pt x="23479" y="290"/>
                    <a:pt x="32977" y="0"/>
                    <a:pt x="39256" y="5536"/>
                  </a:cubicBezTo>
                  <a:cubicBezTo>
                    <a:pt x="45534" y="11072"/>
                    <a:pt x="46435" y="20532"/>
                    <a:pt x="41315" y="27154"/>
                  </a:cubicBezTo>
                  <a:lnTo>
                    <a:pt x="39998" y="28646"/>
                  </a:lnTo>
                  <a:lnTo>
                    <a:pt x="28885" y="39759"/>
                  </a:lnTo>
                  <a:cubicBezTo>
                    <a:pt x="22956" y="45667"/>
                    <a:pt x="13458" y="45958"/>
                    <a:pt x="7180" y="40421"/>
                  </a:cubicBezTo>
                  <a:cubicBezTo>
                    <a:pt x="901" y="34885"/>
                    <a:pt x="0" y="25426"/>
                    <a:pt x="5120" y="18804"/>
                  </a:cubicBezTo>
                  <a:lnTo>
                    <a:pt x="6438" y="17311"/>
                  </a:lnTo>
                  <a:lnTo>
                    <a:pt x="17550" y="6199"/>
                  </a:lnTo>
                  <a:close/>
                </a:path>
              </a:pathLst>
            </a:custGeom>
            <a:solidFill>
              <a:srgbClr val="D4921E"/>
            </a:solidFill>
            <a:ln>
              <a:noFill/>
            </a:ln>
          </p:spPr>
          <p:txBody>
            <a:bodyPr/>
            <a:lstStyle/>
            <a:p>
              <a:endParaRPr lang="en-US"/>
            </a:p>
          </p:txBody>
        </p:sp>
        <p:sp>
          <p:nvSpPr>
            <p:cNvPr id="54" name="Freeform 54"/>
            <p:cNvSpPr/>
            <p:nvPr/>
          </p:nvSpPr>
          <p:spPr>
            <a:xfrm>
              <a:off x="6124575" y="2209800"/>
              <a:ext cx="95250" cy="63500"/>
            </a:xfrm>
            <a:custGeom>
              <a:avLst/>
              <a:gdLst/>
              <a:ahLst/>
              <a:cxnLst/>
              <a:rect l="l" t="t" r="r" b="b"/>
              <a:pathLst>
                <a:path w="95250" h="63500">
                  <a:moveTo>
                    <a:pt x="79375" y="0"/>
                  </a:moveTo>
                  <a:cubicBezTo>
                    <a:pt x="88143" y="0"/>
                    <a:pt x="95250" y="7107"/>
                    <a:pt x="95250" y="15875"/>
                  </a:cubicBezTo>
                  <a:cubicBezTo>
                    <a:pt x="95250" y="42178"/>
                    <a:pt x="73928" y="63500"/>
                    <a:pt x="47625" y="63500"/>
                  </a:cubicBezTo>
                  <a:cubicBezTo>
                    <a:pt x="21322" y="63500"/>
                    <a:pt x="0" y="42178"/>
                    <a:pt x="0" y="15875"/>
                  </a:cubicBezTo>
                  <a:cubicBezTo>
                    <a:pt x="1" y="7827"/>
                    <a:pt x="6025" y="1053"/>
                    <a:pt x="14018" y="111"/>
                  </a:cubicBezTo>
                  <a:lnTo>
                    <a:pt x="15875" y="0"/>
                  </a:lnTo>
                  <a:lnTo>
                    <a:pt x="79375" y="0"/>
                  </a:lnTo>
                  <a:close/>
                </a:path>
              </a:pathLst>
            </a:custGeom>
            <a:solidFill>
              <a:srgbClr val="D4921E"/>
            </a:solidFill>
            <a:ln>
              <a:noFill/>
            </a:ln>
          </p:spPr>
          <p:txBody>
            <a:bodyPr/>
            <a:lstStyle/>
            <a:p>
              <a:endParaRPr lang="en-US"/>
            </a:p>
          </p:txBody>
        </p:sp>
        <p:sp>
          <p:nvSpPr>
            <p:cNvPr id="55" name="Freeform 55"/>
            <p:cNvSpPr/>
            <p:nvPr/>
          </p:nvSpPr>
          <p:spPr>
            <a:xfrm>
              <a:off x="6068873" y="2019300"/>
              <a:ext cx="206654" cy="174625"/>
            </a:xfrm>
            <a:custGeom>
              <a:avLst/>
              <a:gdLst/>
              <a:ahLst/>
              <a:cxnLst/>
              <a:rect l="l" t="t" r="r" b="b"/>
              <a:pathLst>
                <a:path w="206654" h="174625">
                  <a:moveTo>
                    <a:pt x="103327" y="0"/>
                  </a:moveTo>
                  <a:cubicBezTo>
                    <a:pt x="144325" y="0"/>
                    <a:pt x="180724" y="26235"/>
                    <a:pt x="193689" y="65129"/>
                  </a:cubicBezTo>
                  <a:cubicBezTo>
                    <a:pt x="206654" y="104024"/>
                    <a:pt x="193276" y="146851"/>
                    <a:pt x="160477" y="171450"/>
                  </a:cubicBezTo>
                  <a:cubicBezTo>
                    <a:pt x="158289" y="173093"/>
                    <a:pt x="155713" y="174143"/>
                    <a:pt x="153000" y="174498"/>
                  </a:cubicBezTo>
                  <a:lnTo>
                    <a:pt x="150952" y="174625"/>
                  </a:lnTo>
                  <a:lnTo>
                    <a:pt x="55702" y="174625"/>
                  </a:lnTo>
                  <a:cubicBezTo>
                    <a:pt x="52267" y="174625"/>
                    <a:pt x="48925" y="173511"/>
                    <a:pt x="46177" y="171450"/>
                  </a:cubicBezTo>
                  <a:cubicBezTo>
                    <a:pt x="13378" y="146851"/>
                    <a:pt x="0" y="104024"/>
                    <a:pt x="12965" y="65129"/>
                  </a:cubicBezTo>
                  <a:cubicBezTo>
                    <a:pt x="25930" y="26235"/>
                    <a:pt x="62328" y="0"/>
                    <a:pt x="103327" y="0"/>
                  </a:cubicBezTo>
                  <a:close/>
                </a:path>
              </a:pathLst>
            </a:custGeom>
            <a:solidFill>
              <a:srgbClr val="D4921E"/>
            </a:solidFill>
            <a:ln>
              <a:noFill/>
            </a:ln>
          </p:spPr>
          <p:txBody>
            <a:bodyPr/>
            <a:lstStyle/>
            <a:p>
              <a:endParaRPr lang="en-US"/>
            </a:p>
          </p:txBody>
        </p:sp>
      </p:grpSp>
      <p:sp>
        <p:nvSpPr>
          <p:cNvPr id="57" name="TextBox 57"/>
          <p:cNvSpPr txBox="1"/>
          <p:nvPr/>
        </p:nvSpPr>
        <p:spPr>
          <a:xfrm>
            <a:off x="5647644" y="2586514"/>
            <a:ext cx="1049112" cy="259080"/>
          </a:xfrm>
          <a:prstGeom prst="rect">
            <a:avLst/>
          </a:prstGeom>
          <a:noFill/>
          <a:ln>
            <a:noFill/>
          </a:ln>
        </p:spPr>
        <p:txBody>
          <a:bodyPr wrap="none" lIns="0" tIns="0" rIns="0" bIns="0" anchor="t" anchorCtr="0">
            <a:spAutoFit/>
          </a:bodyPr>
          <a:lstStyle/>
          <a:p>
            <a:pPr algn="ctr"/>
            <a:r>
              <a:rPr lang="zh-CN" sz="1275" b="1" dirty="0">
                <a:solidFill>
                  <a:srgbClr val="1A4F8C"/>
                </a:solidFill>
                <a:latin typeface="Georgia"/>
                <a:ea typeface="SimSun"/>
                <a:cs typeface="Georgia"/>
              </a:rPr>
              <a:t>Materiales</a:t>
            </a:r>
          </a:p>
        </p:txBody>
      </p:sp>
      <p:sp>
        <p:nvSpPr>
          <p:cNvPr id="58" name="TextBox 58"/>
          <p:cNvSpPr txBox="1"/>
          <p:nvPr/>
        </p:nvSpPr>
        <p:spPr>
          <a:xfrm>
            <a:off x="5588987" y="2796064"/>
            <a:ext cx="1166427" cy="259080"/>
          </a:xfrm>
          <a:prstGeom prst="rect">
            <a:avLst/>
          </a:prstGeom>
          <a:noFill/>
          <a:ln>
            <a:noFill/>
          </a:ln>
        </p:spPr>
        <p:txBody>
          <a:bodyPr wrap="none" lIns="0" tIns="0" rIns="0" bIns="0" anchor="t" anchorCtr="0">
            <a:spAutoFit/>
          </a:bodyPr>
          <a:lstStyle/>
          <a:p>
            <a:pPr algn="ctr"/>
            <a:r>
              <a:rPr lang="zh-CN" sz="1275" b="1" dirty="0">
                <a:solidFill>
                  <a:srgbClr val="1A4F8C"/>
                </a:solidFill>
                <a:latin typeface="Georgia"/>
                <a:ea typeface="SimSun"/>
                <a:cs typeface="Georgia"/>
              </a:rPr>
              <a:t>pertinentes</a:t>
            </a:r>
          </a:p>
        </p:txBody>
      </p:sp>
      <p:sp>
        <p:nvSpPr>
          <p:cNvPr id="59" name="Rectangle 59"/>
          <p:cNvSpPr/>
          <p:nvPr/>
        </p:nvSpPr>
        <p:spPr>
          <a:xfrm>
            <a:off x="5372100" y="3067050"/>
            <a:ext cx="1600200" cy="14288"/>
          </a:xfrm>
          <a:prstGeom prst="rect">
            <a:avLst/>
          </a:prstGeom>
          <a:solidFill>
            <a:srgbClr val="DDD9D4"/>
          </a:solidFill>
          <a:ln>
            <a:noFill/>
          </a:ln>
        </p:spPr>
        <p:txBody>
          <a:bodyPr/>
          <a:lstStyle/>
          <a:p>
            <a:endParaRPr lang="en-US"/>
          </a:p>
        </p:txBody>
      </p:sp>
      <p:sp>
        <p:nvSpPr>
          <p:cNvPr id="60" name="TextBox 60"/>
          <p:cNvSpPr txBox="1"/>
          <p:nvPr/>
        </p:nvSpPr>
        <p:spPr>
          <a:xfrm>
            <a:off x="5447288" y="3174206"/>
            <a:ext cx="1449824"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Guías alineadas al</a:t>
            </a:r>
          </a:p>
        </p:txBody>
      </p:sp>
      <p:sp>
        <p:nvSpPr>
          <p:cNvPr id="61" name="TextBox 61"/>
          <p:cNvSpPr txBox="1"/>
          <p:nvPr/>
        </p:nvSpPr>
        <p:spPr>
          <a:xfrm>
            <a:off x="5295305" y="3364706"/>
            <a:ext cx="1753791"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currículo, adaptadas</a:t>
            </a:r>
          </a:p>
        </p:txBody>
      </p:sp>
      <p:sp>
        <p:nvSpPr>
          <p:cNvPr id="62" name="TextBox 62"/>
          <p:cNvSpPr txBox="1"/>
          <p:nvPr/>
        </p:nvSpPr>
        <p:spPr>
          <a:xfrm>
            <a:off x="5480149" y="3555206"/>
            <a:ext cx="1384102"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para multigrado,</a:t>
            </a:r>
          </a:p>
        </p:txBody>
      </p:sp>
      <p:sp>
        <p:nvSpPr>
          <p:cNvPr id="63" name="TextBox 63"/>
          <p:cNvSpPr txBox="1"/>
          <p:nvPr/>
        </p:nvSpPr>
        <p:spPr>
          <a:xfrm>
            <a:off x="5677317" y="3745706"/>
            <a:ext cx="989767"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rural y DUA.</a:t>
            </a:r>
          </a:p>
        </p:txBody>
      </p:sp>
      <p:sp>
        <p:nvSpPr>
          <p:cNvPr id="64" name="TextBox 64"/>
          <p:cNvSpPr txBox="1"/>
          <p:nvPr/>
        </p:nvSpPr>
        <p:spPr>
          <a:xfrm>
            <a:off x="5385673" y="3936206"/>
            <a:ext cx="1573054"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725,465 fascículos</a:t>
            </a:r>
          </a:p>
        </p:txBody>
      </p:sp>
      <p:sp>
        <p:nvSpPr>
          <p:cNvPr id="65" name="TextBox 65"/>
          <p:cNvSpPr txBox="1"/>
          <p:nvPr/>
        </p:nvSpPr>
        <p:spPr>
          <a:xfrm>
            <a:off x="5632132" y="4126706"/>
            <a:ext cx="1080135"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distribuidos.</a:t>
            </a:r>
          </a:p>
        </p:txBody>
      </p:sp>
      <p:sp>
        <p:nvSpPr>
          <p:cNvPr id="66" name="Rectangle 66"/>
          <p:cNvSpPr/>
          <p:nvPr/>
        </p:nvSpPr>
        <p:spPr>
          <a:xfrm>
            <a:off x="7362825" y="1543050"/>
            <a:ext cx="2057400" cy="4457700"/>
          </a:xfrm>
          <a:prstGeom prst="roundRect">
            <a:avLst>
              <a:gd name="adj" fmla="val 5556"/>
            </a:avLst>
          </a:prstGeom>
          <a:solidFill>
            <a:srgbClr val="2C2C2C">
              <a:alpha val="5000"/>
            </a:srgbClr>
          </a:solidFill>
          <a:ln>
            <a:noFill/>
          </a:ln>
        </p:spPr>
        <p:txBody>
          <a:bodyPr/>
          <a:lstStyle/>
          <a:p>
            <a:endParaRPr lang="en-US"/>
          </a:p>
        </p:txBody>
      </p:sp>
      <p:sp>
        <p:nvSpPr>
          <p:cNvPr id="67" name="Rectangle 67"/>
          <p:cNvSpPr/>
          <p:nvPr/>
        </p:nvSpPr>
        <p:spPr>
          <a:xfrm>
            <a:off x="7334250" y="1504950"/>
            <a:ext cx="2057400" cy="4457700"/>
          </a:xfrm>
          <a:prstGeom prst="roundRect">
            <a:avLst>
              <a:gd name="adj" fmla="val 5556"/>
            </a:avLst>
          </a:prstGeom>
          <a:solidFill>
            <a:srgbClr val="FFFFFF"/>
          </a:solidFill>
          <a:ln>
            <a:noFill/>
          </a:ln>
        </p:spPr>
        <p:txBody>
          <a:bodyPr/>
          <a:lstStyle/>
          <a:p>
            <a:endParaRPr lang="en-US"/>
          </a:p>
        </p:txBody>
      </p:sp>
      <p:sp>
        <p:nvSpPr>
          <p:cNvPr id="68" name="Rectangle 68"/>
          <p:cNvSpPr/>
          <p:nvPr/>
        </p:nvSpPr>
        <p:spPr>
          <a:xfrm>
            <a:off x="7334250" y="1504950"/>
            <a:ext cx="2057400" cy="4457700"/>
          </a:xfrm>
          <a:prstGeom prst="roundRect">
            <a:avLst>
              <a:gd name="adj" fmla="val 5556"/>
            </a:avLst>
          </a:prstGeom>
          <a:noFill/>
          <a:ln w="11430">
            <a:solidFill>
              <a:srgbClr val="DDD9D4"/>
            </a:solidFill>
          </a:ln>
        </p:spPr>
        <p:txBody>
          <a:bodyPr/>
          <a:lstStyle/>
          <a:p>
            <a:endParaRPr lang="en-US"/>
          </a:p>
        </p:txBody>
      </p:sp>
      <p:sp>
        <p:nvSpPr>
          <p:cNvPr id="69" name="Rectangle 69"/>
          <p:cNvSpPr/>
          <p:nvPr/>
        </p:nvSpPr>
        <p:spPr>
          <a:xfrm>
            <a:off x="7334250" y="1504950"/>
            <a:ext cx="2057400" cy="76200"/>
          </a:xfrm>
          <a:prstGeom prst="roundRect">
            <a:avLst>
              <a:gd name="adj" fmla="val 50000"/>
            </a:avLst>
          </a:prstGeom>
          <a:solidFill>
            <a:srgbClr val="C26B4F"/>
          </a:solidFill>
          <a:ln>
            <a:noFill/>
          </a:ln>
        </p:spPr>
        <p:txBody>
          <a:bodyPr/>
          <a:lstStyle/>
          <a:p>
            <a:endParaRPr lang="en-US"/>
          </a:p>
        </p:txBody>
      </p:sp>
      <p:sp>
        <p:nvSpPr>
          <p:cNvPr id="70" name="Rectangle 70"/>
          <p:cNvSpPr/>
          <p:nvPr/>
        </p:nvSpPr>
        <p:spPr>
          <a:xfrm>
            <a:off x="7334250" y="1543050"/>
            <a:ext cx="2057400" cy="38100"/>
          </a:xfrm>
          <a:prstGeom prst="rect">
            <a:avLst/>
          </a:prstGeom>
          <a:solidFill>
            <a:srgbClr val="C26B4F"/>
          </a:solidFill>
          <a:ln>
            <a:noFill/>
          </a:ln>
        </p:spPr>
        <p:txBody>
          <a:bodyPr/>
          <a:lstStyle/>
          <a:p>
            <a:endParaRPr lang="en-US"/>
          </a:p>
        </p:txBody>
      </p:sp>
      <p:sp>
        <p:nvSpPr>
          <p:cNvPr id="71" name="Ellipse 71"/>
          <p:cNvSpPr/>
          <p:nvPr/>
        </p:nvSpPr>
        <p:spPr>
          <a:xfrm>
            <a:off x="7658100" y="1885950"/>
            <a:ext cx="533400" cy="533400"/>
          </a:xfrm>
          <a:prstGeom prst="ellipse">
            <a:avLst/>
          </a:prstGeom>
          <a:solidFill>
            <a:srgbClr val="FAF0EC"/>
          </a:solidFill>
          <a:ln>
            <a:noFill/>
          </a:ln>
        </p:spPr>
        <p:txBody>
          <a:bodyPr/>
          <a:lstStyle/>
          <a:p>
            <a:endParaRPr lang="en-US"/>
          </a:p>
        </p:txBody>
      </p:sp>
      <p:sp>
        <p:nvSpPr>
          <p:cNvPr id="72" name="TextBox 72"/>
          <p:cNvSpPr txBox="1"/>
          <p:nvPr/>
        </p:nvSpPr>
        <p:spPr>
          <a:xfrm>
            <a:off x="7826031" y="2034540"/>
            <a:ext cx="197539" cy="365760"/>
          </a:xfrm>
          <a:prstGeom prst="rect">
            <a:avLst/>
          </a:prstGeom>
          <a:noFill/>
          <a:ln>
            <a:noFill/>
          </a:ln>
        </p:spPr>
        <p:txBody>
          <a:bodyPr wrap="none" lIns="0" tIns="0" rIns="0" bIns="0" anchor="t" anchorCtr="0">
            <a:spAutoFit/>
          </a:bodyPr>
          <a:lstStyle/>
          <a:p>
            <a:pPr algn="ctr"/>
            <a:r>
              <a:rPr lang="zh-CN" sz="1800" b="1" dirty="0">
                <a:solidFill>
                  <a:srgbClr val="C26B4F"/>
                </a:solidFill>
                <a:latin typeface="Georgia"/>
                <a:ea typeface="SimSun"/>
                <a:cs typeface="Georgia"/>
              </a:rPr>
              <a:t>4</a:t>
            </a:r>
          </a:p>
        </p:txBody>
      </p:sp>
      <p:sp>
        <p:nvSpPr>
          <p:cNvPr id="73" name="Freeform 73"/>
          <p:cNvSpPr/>
          <p:nvPr/>
        </p:nvSpPr>
        <p:spPr>
          <a:xfrm>
            <a:off x="8235947" y="1955800"/>
            <a:ext cx="254007" cy="317500"/>
          </a:xfrm>
          <a:custGeom>
            <a:avLst/>
            <a:gdLst/>
            <a:ahLst/>
            <a:cxnLst/>
            <a:rect l="l" t="t" r="r" b="b"/>
            <a:pathLst>
              <a:path w="254007" h="317500">
                <a:moveTo>
                  <a:pt x="222206" y="34449"/>
                </a:moveTo>
                <a:cubicBezTo>
                  <a:pt x="241262" y="41163"/>
                  <a:pt x="254007" y="59171"/>
                  <a:pt x="254003" y="79375"/>
                </a:cubicBezTo>
                <a:lnTo>
                  <a:pt x="254003" y="269875"/>
                </a:lnTo>
                <a:cubicBezTo>
                  <a:pt x="254003" y="296178"/>
                  <a:pt x="232681" y="317500"/>
                  <a:pt x="206378" y="317500"/>
                </a:cubicBezTo>
                <a:lnTo>
                  <a:pt x="47628" y="317500"/>
                </a:lnTo>
                <a:cubicBezTo>
                  <a:pt x="21326" y="317500"/>
                  <a:pt x="3" y="296178"/>
                  <a:pt x="3" y="269875"/>
                </a:cubicBezTo>
                <a:lnTo>
                  <a:pt x="3" y="79375"/>
                </a:lnTo>
                <a:cubicBezTo>
                  <a:pt x="0" y="59171"/>
                  <a:pt x="12745" y="41163"/>
                  <a:pt x="31801" y="34449"/>
                </a:cubicBezTo>
                <a:cubicBezTo>
                  <a:pt x="33247" y="68442"/>
                  <a:pt x="61229" y="95255"/>
                  <a:pt x="95253" y="95250"/>
                </a:cubicBezTo>
                <a:lnTo>
                  <a:pt x="158753" y="95250"/>
                </a:lnTo>
                <a:cubicBezTo>
                  <a:pt x="191348" y="95253"/>
                  <a:pt x="218652" y="70577"/>
                  <a:pt x="221936" y="38148"/>
                </a:cubicBezTo>
                <a:close/>
                <a:moveTo>
                  <a:pt x="79378" y="158750"/>
                </a:moveTo>
                <a:cubicBezTo>
                  <a:pt x="70611" y="158750"/>
                  <a:pt x="63503" y="165857"/>
                  <a:pt x="63503" y="174625"/>
                </a:cubicBezTo>
                <a:lnTo>
                  <a:pt x="63503" y="238125"/>
                </a:lnTo>
                <a:cubicBezTo>
                  <a:pt x="63503" y="246893"/>
                  <a:pt x="70611" y="254000"/>
                  <a:pt x="79378" y="254000"/>
                </a:cubicBezTo>
                <a:cubicBezTo>
                  <a:pt x="88146" y="254000"/>
                  <a:pt x="95253" y="246893"/>
                  <a:pt x="95253" y="238125"/>
                </a:cubicBezTo>
                <a:lnTo>
                  <a:pt x="95253" y="174625"/>
                </a:lnTo>
                <a:cubicBezTo>
                  <a:pt x="95253" y="165857"/>
                  <a:pt x="88146" y="158750"/>
                  <a:pt x="79378" y="158750"/>
                </a:cubicBezTo>
                <a:moveTo>
                  <a:pt x="127003" y="206375"/>
                </a:moveTo>
                <a:cubicBezTo>
                  <a:pt x="118236" y="206375"/>
                  <a:pt x="111128" y="213482"/>
                  <a:pt x="111128" y="222250"/>
                </a:cubicBezTo>
                <a:lnTo>
                  <a:pt x="111128" y="238125"/>
                </a:lnTo>
                <a:cubicBezTo>
                  <a:pt x="111128" y="246893"/>
                  <a:pt x="118236" y="254000"/>
                  <a:pt x="127003" y="254000"/>
                </a:cubicBezTo>
                <a:lnTo>
                  <a:pt x="128861" y="253889"/>
                </a:lnTo>
                <a:cubicBezTo>
                  <a:pt x="136854" y="252947"/>
                  <a:pt x="142877" y="246173"/>
                  <a:pt x="142878" y="238125"/>
                </a:cubicBezTo>
                <a:lnTo>
                  <a:pt x="142878" y="222250"/>
                </a:lnTo>
                <a:cubicBezTo>
                  <a:pt x="142878" y="213482"/>
                  <a:pt x="135771" y="206375"/>
                  <a:pt x="127003" y="206375"/>
                </a:cubicBezTo>
                <a:moveTo>
                  <a:pt x="174628" y="190500"/>
                </a:moveTo>
                <a:cubicBezTo>
                  <a:pt x="165861" y="190500"/>
                  <a:pt x="158753" y="197607"/>
                  <a:pt x="158753" y="206375"/>
                </a:cubicBezTo>
                <a:lnTo>
                  <a:pt x="158753" y="238125"/>
                </a:lnTo>
                <a:cubicBezTo>
                  <a:pt x="158753" y="246893"/>
                  <a:pt x="165861" y="254000"/>
                  <a:pt x="174628" y="254000"/>
                </a:cubicBezTo>
                <a:cubicBezTo>
                  <a:pt x="183396" y="254000"/>
                  <a:pt x="190503" y="246893"/>
                  <a:pt x="190503" y="238125"/>
                </a:cubicBezTo>
                <a:lnTo>
                  <a:pt x="190503" y="206375"/>
                </a:lnTo>
                <a:cubicBezTo>
                  <a:pt x="190503" y="197607"/>
                  <a:pt x="183396" y="190500"/>
                  <a:pt x="174628" y="190500"/>
                </a:cubicBezTo>
                <a:moveTo>
                  <a:pt x="158753" y="0"/>
                </a:moveTo>
                <a:cubicBezTo>
                  <a:pt x="176289" y="0"/>
                  <a:pt x="190503" y="14215"/>
                  <a:pt x="190503" y="31750"/>
                </a:cubicBezTo>
                <a:cubicBezTo>
                  <a:pt x="190503" y="49285"/>
                  <a:pt x="176289" y="63500"/>
                  <a:pt x="158753" y="63500"/>
                </a:cubicBezTo>
                <a:lnTo>
                  <a:pt x="95253" y="63500"/>
                </a:lnTo>
                <a:cubicBezTo>
                  <a:pt x="77718" y="63500"/>
                  <a:pt x="63503" y="49285"/>
                  <a:pt x="63503" y="31750"/>
                </a:cubicBezTo>
                <a:cubicBezTo>
                  <a:pt x="63503" y="14215"/>
                  <a:pt x="77718" y="0"/>
                  <a:pt x="95253" y="0"/>
                </a:cubicBezTo>
                <a:close/>
              </a:path>
            </a:pathLst>
          </a:custGeom>
          <a:solidFill>
            <a:srgbClr val="C26B4F"/>
          </a:solidFill>
          <a:ln>
            <a:noFill/>
          </a:ln>
        </p:spPr>
        <p:txBody>
          <a:bodyPr/>
          <a:lstStyle/>
          <a:p>
            <a:endParaRPr lang="en-US"/>
          </a:p>
        </p:txBody>
      </p:sp>
      <p:sp>
        <p:nvSpPr>
          <p:cNvPr id="74" name="TextBox 74"/>
          <p:cNvSpPr txBox="1"/>
          <p:nvPr/>
        </p:nvSpPr>
        <p:spPr>
          <a:xfrm>
            <a:off x="7838394" y="2586514"/>
            <a:ext cx="1049112" cy="259080"/>
          </a:xfrm>
          <a:prstGeom prst="rect">
            <a:avLst/>
          </a:prstGeom>
          <a:noFill/>
          <a:ln>
            <a:noFill/>
          </a:ln>
        </p:spPr>
        <p:txBody>
          <a:bodyPr wrap="none" lIns="0" tIns="0" rIns="0" bIns="0" anchor="t" anchorCtr="0">
            <a:spAutoFit/>
          </a:bodyPr>
          <a:lstStyle/>
          <a:p>
            <a:pPr algn="ctr"/>
            <a:r>
              <a:rPr lang="zh-CN" sz="1275" b="1" dirty="0">
                <a:solidFill>
                  <a:srgbClr val="1A4F8C"/>
                </a:solidFill>
                <a:latin typeface="Georgia"/>
                <a:ea typeface="SimSun"/>
                <a:cs typeface="Georgia"/>
              </a:rPr>
              <a:t>Sistema de</a:t>
            </a:r>
          </a:p>
        </p:txBody>
      </p:sp>
      <p:sp>
        <p:nvSpPr>
          <p:cNvPr id="75" name="TextBox 75"/>
          <p:cNvSpPr txBox="1"/>
          <p:nvPr/>
        </p:nvSpPr>
        <p:spPr>
          <a:xfrm>
            <a:off x="7348249" y="2796064"/>
            <a:ext cx="2029403" cy="196208"/>
          </a:xfrm>
          <a:prstGeom prst="rect">
            <a:avLst/>
          </a:prstGeom>
          <a:noFill/>
          <a:ln>
            <a:noFill/>
          </a:ln>
        </p:spPr>
        <p:txBody>
          <a:bodyPr wrap="none" lIns="0" tIns="0" rIns="0" bIns="0" anchor="t" anchorCtr="0">
            <a:spAutoFit/>
          </a:bodyPr>
          <a:lstStyle/>
          <a:p>
            <a:pPr algn="ctr"/>
            <a:r>
              <a:rPr lang="es-DO" altLang="zh-CN" sz="1275" b="1" dirty="0">
                <a:solidFill>
                  <a:srgbClr val="1A4F8C"/>
                </a:solidFill>
                <a:latin typeface="Georgia"/>
                <a:ea typeface="SimSun"/>
                <a:cs typeface="Georgia"/>
              </a:rPr>
              <a:t>seguimiento</a:t>
            </a:r>
            <a:r>
              <a:rPr lang="zh-CN" sz="1275" b="1" dirty="0">
                <a:solidFill>
                  <a:srgbClr val="1A4F8C"/>
                </a:solidFill>
                <a:latin typeface="Georgia"/>
                <a:ea typeface="SimSun"/>
                <a:cs typeface="Georgia"/>
              </a:rPr>
              <a:t> pedagógico</a:t>
            </a:r>
          </a:p>
        </p:txBody>
      </p:sp>
      <p:sp>
        <p:nvSpPr>
          <p:cNvPr id="76" name="Rectangle 76"/>
          <p:cNvSpPr/>
          <p:nvPr/>
        </p:nvSpPr>
        <p:spPr>
          <a:xfrm>
            <a:off x="7562850" y="3067050"/>
            <a:ext cx="1600200" cy="14288"/>
          </a:xfrm>
          <a:prstGeom prst="rect">
            <a:avLst/>
          </a:prstGeom>
          <a:solidFill>
            <a:srgbClr val="DDD9D4"/>
          </a:solidFill>
          <a:ln>
            <a:noFill/>
          </a:ln>
        </p:spPr>
        <p:txBody>
          <a:bodyPr/>
          <a:lstStyle/>
          <a:p>
            <a:endParaRPr lang="en-US"/>
          </a:p>
        </p:txBody>
      </p:sp>
      <p:sp>
        <p:nvSpPr>
          <p:cNvPr id="77" name="TextBox 77"/>
          <p:cNvSpPr txBox="1"/>
          <p:nvPr/>
        </p:nvSpPr>
        <p:spPr>
          <a:xfrm>
            <a:off x="7588746" y="3174206"/>
            <a:ext cx="1548408"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GOSRD como herra-</a:t>
            </a:r>
          </a:p>
        </p:txBody>
      </p:sp>
      <p:sp>
        <p:nvSpPr>
          <p:cNvPr id="78" name="TextBox 78"/>
          <p:cNvSpPr txBox="1"/>
          <p:nvPr/>
        </p:nvSpPr>
        <p:spPr>
          <a:xfrm>
            <a:off x="7601069" y="3364706"/>
            <a:ext cx="1523762"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mienta de gestión,</a:t>
            </a:r>
          </a:p>
        </p:txBody>
      </p:sp>
      <p:sp>
        <p:nvSpPr>
          <p:cNvPr id="79" name="TextBox 79"/>
          <p:cNvSpPr txBox="1"/>
          <p:nvPr/>
        </p:nvSpPr>
        <p:spPr>
          <a:xfrm>
            <a:off x="7777698" y="3555206"/>
            <a:ext cx="1170503"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no de control.</a:t>
            </a:r>
          </a:p>
        </p:txBody>
      </p:sp>
      <p:sp>
        <p:nvSpPr>
          <p:cNvPr id="80" name="TextBox 80"/>
          <p:cNvSpPr txBox="1"/>
          <p:nvPr/>
        </p:nvSpPr>
        <p:spPr>
          <a:xfrm>
            <a:off x="7683222" y="3745706"/>
            <a:ext cx="1359456"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Datos al servicio</a:t>
            </a:r>
          </a:p>
        </p:txBody>
      </p:sp>
      <p:sp>
        <p:nvSpPr>
          <p:cNvPr id="81" name="TextBox 81"/>
          <p:cNvSpPr txBox="1"/>
          <p:nvPr/>
        </p:nvSpPr>
        <p:spPr>
          <a:xfrm>
            <a:off x="7707868" y="3936206"/>
            <a:ext cx="1310164"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del aprendizaje,</a:t>
            </a:r>
          </a:p>
        </p:txBody>
      </p:sp>
      <p:sp>
        <p:nvSpPr>
          <p:cNvPr id="82" name="TextBox 82"/>
          <p:cNvSpPr txBox="1"/>
          <p:nvPr/>
        </p:nvSpPr>
        <p:spPr>
          <a:xfrm>
            <a:off x="7732514" y="4126706"/>
            <a:ext cx="1260872"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no del reporte.</a:t>
            </a:r>
          </a:p>
        </p:txBody>
      </p:sp>
      <p:sp>
        <p:nvSpPr>
          <p:cNvPr id="83" name="Rectangle 83"/>
          <p:cNvSpPr/>
          <p:nvPr/>
        </p:nvSpPr>
        <p:spPr>
          <a:xfrm>
            <a:off x="9553575" y="1543050"/>
            <a:ext cx="2057400" cy="4457700"/>
          </a:xfrm>
          <a:prstGeom prst="roundRect">
            <a:avLst>
              <a:gd name="adj" fmla="val 5556"/>
            </a:avLst>
          </a:prstGeom>
          <a:solidFill>
            <a:srgbClr val="2C2C2C">
              <a:alpha val="5000"/>
            </a:srgbClr>
          </a:solidFill>
          <a:ln>
            <a:noFill/>
          </a:ln>
        </p:spPr>
        <p:txBody>
          <a:bodyPr/>
          <a:lstStyle/>
          <a:p>
            <a:endParaRPr lang="en-US"/>
          </a:p>
        </p:txBody>
      </p:sp>
      <p:sp>
        <p:nvSpPr>
          <p:cNvPr id="84" name="Rectangle 84"/>
          <p:cNvSpPr/>
          <p:nvPr/>
        </p:nvSpPr>
        <p:spPr>
          <a:xfrm>
            <a:off x="9525000" y="1504950"/>
            <a:ext cx="2057400" cy="4457700"/>
          </a:xfrm>
          <a:prstGeom prst="roundRect">
            <a:avLst>
              <a:gd name="adj" fmla="val 5556"/>
            </a:avLst>
          </a:prstGeom>
          <a:solidFill>
            <a:srgbClr val="FFFFFF"/>
          </a:solidFill>
          <a:ln>
            <a:noFill/>
          </a:ln>
        </p:spPr>
        <p:txBody>
          <a:bodyPr/>
          <a:lstStyle/>
          <a:p>
            <a:endParaRPr lang="en-US"/>
          </a:p>
        </p:txBody>
      </p:sp>
      <p:sp>
        <p:nvSpPr>
          <p:cNvPr id="85" name="Rectangle 85"/>
          <p:cNvSpPr/>
          <p:nvPr/>
        </p:nvSpPr>
        <p:spPr>
          <a:xfrm>
            <a:off x="9525000" y="1504950"/>
            <a:ext cx="2057400" cy="4457700"/>
          </a:xfrm>
          <a:prstGeom prst="roundRect">
            <a:avLst>
              <a:gd name="adj" fmla="val 5556"/>
            </a:avLst>
          </a:prstGeom>
          <a:noFill/>
          <a:ln w="11430">
            <a:solidFill>
              <a:srgbClr val="DDD9D4"/>
            </a:solidFill>
          </a:ln>
        </p:spPr>
        <p:txBody>
          <a:bodyPr/>
          <a:lstStyle/>
          <a:p>
            <a:endParaRPr lang="en-US"/>
          </a:p>
        </p:txBody>
      </p:sp>
      <p:sp>
        <p:nvSpPr>
          <p:cNvPr id="86" name="Rectangle 86"/>
          <p:cNvSpPr/>
          <p:nvPr/>
        </p:nvSpPr>
        <p:spPr>
          <a:xfrm>
            <a:off x="9525000" y="1504950"/>
            <a:ext cx="2057400" cy="76200"/>
          </a:xfrm>
          <a:prstGeom prst="roundRect">
            <a:avLst>
              <a:gd name="adj" fmla="val 50000"/>
            </a:avLst>
          </a:prstGeom>
          <a:solidFill>
            <a:srgbClr val="2E7D52"/>
          </a:solidFill>
          <a:ln>
            <a:noFill/>
          </a:ln>
        </p:spPr>
        <p:txBody>
          <a:bodyPr/>
          <a:lstStyle/>
          <a:p>
            <a:endParaRPr lang="en-US"/>
          </a:p>
        </p:txBody>
      </p:sp>
      <p:sp>
        <p:nvSpPr>
          <p:cNvPr id="87" name="Rectangle 87"/>
          <p:cNvSpPr/>
          <p:nvPr/>
        </p:nvSpPr>
        <p:spPr>
          <a:xfrm>
            <a:off x="9525000" y="1543050"/>
            <a:ext cx="2057400" cy="38100"/>
          </a:xfrm>
          <a:prstGeom prst="rect">
            <a:avLst/>
          </a:prstGeom>
          <a:solidFill>
            <a:srgbClr val="2E7D52"/>
          </a:solidFill>
          <a:ln>
            <a:noFill/>
          </a:ln>
        </p:spPr>
        <p:txBody>
          <a:bodyPr/>
          <a:lstStyle/>
          <a:p>
            <a:endParaRPr lang="en-US"/>
          </a:p>
        </p:txBody>
      </p:sp>
      <p:sp>
        <p:nvSpPr>
          <p:cNvPr id="88" name="Ellipse 88"/>
          <p:cNvSpPr/>
          <p:nvPr/>
        </p:nvSpPr>
        <p:spPr>
          <a:xfrm>
            <a:off x="9848850" y="1885950"/>
            <a:ext cx="533400" cy="533400"/>
          </a:xfrm>
          <a:prstGeom prst="ellipse">
            <a:avLst/>
          </a:prstGeom>
          <a:solidFill>
            <a:srgbClr val="F0F8F4"/>
          </a:solidFill>
          <a:ln>
            <a:noFill/>
          </a:ln>
        </p:spPr>
        <p:txBody>
          <a:bodyPr/>
          <a:lstStyle/>
          <a:p>
            <a:endParaRPr lang="en-US"/>
          </a:p>
        </p:txBody>
      </p:sp>
      <p:sp>
        <p:nvSpPr>
          <p:cNvPr id="89" name="TextBox 89"/>
          <p:cNvSpPr txBox="1"/>
          <p:nvPr/>
        </p:nvSpPr>
        <p:spPr>
          <a:xfrm>
            <a:off x="10016781" y="2034540"/>
            <a:ext cx="197539" cy="365760"/>
          </a:xfrm>
          <a:prstGeom prst="rect">
            <a:avLst/>
          </a:prstGeom>
          <a:noFill/>
          <a:ln>
            <a:noFill/>
          </a:ln>
        </p:spPr>
        <p:txBody>
          <a:bodyPr wrap="none" lIns="0" tIns="0" rIns="0" bIns="0" anchor="t" anchorCtr="0">
            <a:spAutoFit/>
          </a:bodyPr>
          <a:lstStyle/>
          <a:p>
            <a:pPr algn="ctr"/>
            <a:r>
              <a:rPr lang="zh-CN" sz="1800" b="1" dirty="0">
                <a:solidFill>
                  <a:srgbClr val="2E7D52"/>
                </a:solidFill>
                <a:latin typeface="Georgia"/>
                <a:ea typeface="SimSun"/>
                <a:cs typeface="Georgia"/>
              </a:rPr>
              <a:t>5</a:t>
            </a:r>
          </a:p>
        </p:txBody>
      </p:sp>
      <p:grpSp>
        <p:nvGrpSpPr>
          <p:cNvPr id="94" name="Group 94"/>
          <p:cNvGrpSpPr/>
          <p:nvPr/>
        </p:nvGrpSpPr>
        <p:grpSpPr>
          <a:xfrm>
            <a:off x="10394950" y="1955800"/>
            <a:ext cx="317500" cy="317500"/>
            <a:chOff x="10394950" y="1955800"/>
            <a:chExt cx="317500" cy="317500"/>
          </a:xfrm>
        </p:grpSpPr>
        <p:sp>
          <p:nvSpPr>
            <p:cNvPr id="90" name="Freeform 90"/>
            <p:cNvSpPr/>
            <p:nvPr/>
          </p:nvSpPr>
          <p:spPr>
            <a:xfrm>
              <a:off x="10394950" y="2146300"/>
              <a:ext cx="127000" cy="127000"/>
            </a:xfrm>
            <a:custGeom>
              <a:avLst/>
              <a:gdLst/>
              <a:ahLst/>
              <a:cxnLst/>
              <a:rect l="l" t="t" r="r" b="b"/>
              <a:pathLst>
                <a:path w="127000" h="127000">
                  <a:moveTo>
                    <a:pt x="0" y="42339"/>
                  </a:moveTo>
                  <a:cubicBezTo>
                    <a:pt x="0" y="18956"/>
                    <a:pt x="18956" y="0"/>
                    <a:pt x="42339" y="0"/>
                  </a:cubicBezTo>
                  <a:lnTo>
                    <a:pt x="84661" y="0"/>
                  </a:lnTo>
                  <a:cubicBezTo>
                    <a:pt x="108044" y="0"/>
                    <a:pt x="127000" y="18956"/>
                    <a:pt x="127000" y="42339"/>
                  </a:cubicBezTo>
                  <a:lnTo>
                    <a:pt x="127000" y="84661"/>
                  </a:lnTo>
                  <a:cubicBezTo>
                    <a:pt x="127000" y="108044"/>
                    <a:pt x="108044" y="127000"/>
                    <a:pt x="84661" y="127000"/>
                  </a:cubicBezTo>
                  <a:lnTo>
                    <a:pt x="42339" y="127000"/>
                  </a:lnTo>
                  <a:cubicBezTo>
                    <a:pt x="31110" y="127000"/>
                    <a:pt x="20341" y="122539"/>
                    <a:pt x="12401" y="114599"/>
                  </a:cubicBezTo>
                  <a:cubicBezTo>
                    <a:pt x="4461" y="106659"/>
                    <a:pt x="0" y="95890"/>
                    <a:pt x="0" y="84661"/>
                  </a:cubicBezTo>
                  <a:close/>
                </a:path>
              </a:pathLst>
            </a:custGeom>
            <a:solidFill>
              <a:srgbClr val="2E7D52"/>
            </a:solidFill>
            <a:ln>
              <a:noFill/>
            </a:ln>
          </p:spPr>
          <p:txBody>
            <a:bodyPr/>
            <a:lstStyle/>
            <a:p>
              <a:endParaRPr lang="en-US"/>
            </a:p>
          </p:txBody>
        </p:sp>
        <p:sp>
          <p:nvSpPr>
            <p:cNvPr id="91" name="Freeform 91"/>
            <p:cNvSpPr/>
            <p:nvPr/>
          </p:nvSpPr>
          <p:spPr>
            <a:xfrm>
              <a:off x="10585450" y="2146300"/>
              <a:ext cx="127000" cy="127000"/>
            </a:xfrm>
            <a:custGeom>
              <a:avLst/>
              <a:gdLst/>
              <a:ahLst/>
              <a:cxnLst/>
              <a:rect l="l" t="t" r="r" b="b"/>
              <a:pathLst>
                <a:path w="127000" h="127000">
                  <a:moveTo>
                    <a:pt x="0" y="42339"/>
                  </a:moveTo>
                  <a:cubicBezTo>
                    <a:pt x="0" y="31110"/>
                    <a:pt x="4461" y="20341"/>
                    <a:pt x="12401" y="12401"/>
                  </a:cubicBezTo>
                  <a:cubicBezTo>
                    <a:pt x="20341" y="4461"/>
                    <a:pt x="31110" y="0"/>
                    <a:pt x="42339" y="0"/>
                  </a:cubicBezTo>
                  <a:lnTo>
                    <a:pt x="84661" y="0"/>
                  </a:lnTo>
                  <a:cubicBezTo>
                    <a:pt x="108044" y="0"/>
                    <a:pt x="127000" y="18956"/>
                    <a:pt x="127000" y="42339"/>
                  </a:cubicBezTo>
                  <a:lnTo>
                    <a:pt x="127000" y="84661"/>
                  </a:lnTo>
                  <a:cubicBezTo>
                    <a:pt x="127000" y="108044"/>
                    <a:pt x="108044" y="127000"/>
                    <a:pt x="84661" y="127000"/>
                  </a:cubicBezTo>
                  <a:lnTo>
                    <a:pt x="42339" y="127000"/>
                  </a:lnTo>
                  <a:cubicBezTo>
                    <a:pt x="31110" y="127000"/>
                    <a:pt x="20341" y="122539"/>
                    <a:pt x="12401" y="114599"/>
                  </a:cubicBezTo>
                  <a:cubicBezTo>
                    <a:pt x="4461" y="106659"/>
                    <a:pt x="0" y="95890"/>
                    <a:pt x="0" y="84661"/>
                  </a:cubicBezTo>
                  <a:close/>
                </a:path>
              </a:pathLst>
            </a:custGeom>
            <a:solidFill>
              <a:srgbClr val="2E7D52"/>
            </a:solidFill>
            <a:ln>
              <a:noFill/>
            </a:ln>
          </p:spPr>
          <p:txBody>
            <a:bodyPr/>
            <a:lstStyle/>
            <a:p>
              <a:endParaRPr lang="en-US"/>
            </a:p>
          </p:txBody>
        </p:sp>
        <p:sp>
          <p:nvSpPr>
            <p:cNvPr id="92" name="Freeform 92"/>
            <p:cNvSpPr/>
            <p:nvPr/>
          </p:nvSpPr>
          <p:spPr>
            <a:xfrm>
              <a:off x="10490200" y="1955800"/>
              <a:ext cx="127000" cy="127000"/>
            </a:xfrm>
            <a:custGeom>
              <a:avLst/>
              <a:gdLst/>
              <a:ahLst/>
              <a:cxnLst/>
              <a:rect l="l" t="t" r="r" b="b"/>
              <a:pathLst>
                <a:path w="127000" h="127000">
                  <a:moveTo>
                    <a:pt x="0" y="42339"/>
                  </a:moveTo>
                  <a:cubicBezTo>
                    <a:pt x="0" y="18956"/>
                    <a:pt x="18956" y="0"/>
                    <a:pt x="42339" y="0"/>
                  </a:cubicBezTo>
                  <a:lnTo>
                    <a:pt x="84661" y="0"/>
                  </a:lnTo>
                  <a:cubicBezTo>
                    <a:pt x="108044" y="0"/>
                    <a:pt x="127000" y="18956"/>
                    <a:pt x="127000" y="42339"/>
                  </a:cubicBezTo>
                  <a:lnTo>
                    <a:pt x="127000" y="84661"/>
                  </a:lnTo>
                  <a:cubicBezTo>
                    <a:pt x="127000" y="108044"/>
                    <a:pt x="108044" y="127000"/>
                    <a:pt x="84661" y="127000"/>
                  </a:cubicBezTo>
                  <a:lnTo>
                    <a:pt x="42339" y="127000"/>
                  </a:lnTo>
                  <a:cubicBezTo>
                    <a:pt x="18956" y="127000"/>
                    <a:pt x="0" y="108044"/>
                    <a:pt x="0" y="84661"/>
                  </a:cubicBezTo>
                  <a:close/>
                </a:path>
              </a:pathLst>
            </a:custGeom>
            <a:solidFill>
              <a:srgbClr val="2E7D52"/>
            </a:solidFill>
            <a:ln>
              <a:noFill/>
            </a:ln>
          </p:spPr>
          <p:txBody>
            <a:bodyPr/>
            <a:lstStyle/>
            <a:p>
              <a:endParaRPr lang="en-US"/>
            </a:p>
          </p:txBody>
        </p:sp>
        <p:sp>
          <p:nvSpPr>
            <p:cNvPr id="93" name="Freeform 93"/>
            <p:cNvSpPr/>
            <p:nvPr/>
          </p:nvSpPr>
          <p:spPr>
            <a:xfrm>
              <a:off x="10442575" y="2051050"/>
              <a:ext cx="222250" cy="127000"/>
            </a:xfrm>
            <a:custGeom>
              <a:avLst/>
              <a:gdLst/>
              <a:ahLst/>
              <a:cxnLst/>
              <a:rect l="l" t="t" r="r" b="b"/>
              <a:pathLst>
                <a:path w="222250" h="127000">
                  <a:moveTo>
                    <a:pt x="111125" y="0"/>
                  </a:moveTo>
                  <a:cubicBezTo>
                    <a:pt x="102357" y="0"/>
                    <a:pt x="95250" y="7107"/>
                    <a:pt x="95250" y="15875"/>
                  </a:cubicBezTo>
                  <a:lnTo>
                    <a:pt x="95250" y="47625"/>
                  </a:lnTo>
                  <a:lnTo>
                    <a:pt x="47625" y="47625"/>
                  </a:lnTo>
                  <a:cubicBezTo>
                    <a:pt x="21511" y="47625"/>
                    <a:pt x="0" y="69136"/>
                    <a:pt x="0" y="95250"/>
                  </a:cubicBezTo>
                  <a:lnTo>
                    <a:pt x="0" y="111125"/>
                  </a:lnTo>
                  <a:cubicBezTo>
                    <a:pt x="0" y="119893"/>
                    <a:pt x="7107" y="127000"/>
                    <a:pt x="15875" y="127000"/>
                  </a:cubicBezTo>
                  <a:cubicBezTo>
                    <a:pt x="24643" y="127000"/>
                    <a:pt x="31750" y="119893"/>
                    <a:pt x="31750" y="111125"/>
                  </a:cubicBezTo>
                  <a:lnTo>
                    <a:pt x="31750" y="95250"/>
                  </a:lnTo>
                  <a:cubicBezTo>
                    <a:pt x="31750" y="86297"/>
                    <a:pt x="38672" y="79375"/>
                    <a:pt x="47625" y="79375"/>
                  </a:cubicBezTo>
                  <a:lnTo>
                    <a:pt x="174625" y="79375"/>
                  </a:lnTo>
                  <a:cubicBezTo>
                    <a:pt x="183578" y="79375"/>
                    <a:pt x="190500" y="86297"/>
                    <a:pt x="190500" y="95250"/>
                  </a:cubicBezTo>
                  <a:lnTo>
                    <a:pt x="190500" y="111125"/>
                  </a:lnTo>
                  <a:cubicBezTo>
                    <a:pt x="190500" y="119893"/>
                    <a:pt x="197607" y="127000"/>
                    <a:pt x="206375" y="127000"/>
                  </a:cubicBezTo>
                  <a:cubicBezTo>
                    <a:pt x="215143" y="127000"/>
                    <a:pt x="222250" y="119893"/>
                    <a:pt x="222250" y="111125"/>
                  </a:cubicBezTo>
                  <a:lnTo>
                    <a:pt x="222250" y="95250"/>
                  </a:lnTo>
                  <a:cubicBezTo>
                    <a:pt x="222250" y="69136"/>
                    <a:pt x="200739" y="47625"/>
                    <a:pt x="174625" y="47625"/>
                  </a:cubicBezTo>
                  <a:lnTo>
                    <a:pt x="127000" y="47625"/>
                  </a:lnTo>
                  <a:lnTo>
                    <a:pt x="127000" y="15875"/>
                  </a:lnTo>
                  <a:cubicBezTo>
                    <a:pt x="127000" y="7107"/>
                    <a:pt x="119893" y="0"/>
                    <a:pt x="111125" y="0"/>
                  </a:cubicBezTo>
                  <a:close/>
                </a:path>
              </a:pathLst>
            </a:custGeom>
            <a:solidFill>
              <a:srgbClr val="2E7D52"/>
            </a:solidFill>
            <a:ln>
              <a:noFill/>
            </a:ln>
          </p:spPr>
          <p:txBody>
            <a:bodyPr/>
            <a:lstStyle/>
            <a:p>
              <a:endParaRPr lang="en-US"/>
            </a:p>
          </p:txBody>
        </p:sp>
      </p:grpSp>
      <p:sp>
        <p:nvSpPr>
          <p:cNvPr id="95" name="TextBox 95"/>
          <p:cNvSpPr txBox="1"/>
          <p:nvPr/>
        </p:nvSpPr>
        <p:spPr>
          <a:xfrm>
            <a:off x="9965599" y="2586514"/>
            <a:ext cx="1176203" cy="259080"/>
          </a:xfrm>
          <a:prstGeom prst="rect">
            <a:avLst/>
          </a:prstGeom>
          <a:noFill/>
          <a:ln>
            <a:noFill/>
          </a:ln>
        </p:spPr>
        <p:txBody>
          <a:bodyPr wrap="none" lIns="0" tIns="0" rIns="0" bIns="0" anchor="t" anchorCtr="0">
            <a:spAutoFit/>
          </a:bodyPr>
          <a:lstStyle/>
          <a:p>
            <a:pPr algn="ctr"/>
            <a:r>
              <a:rPr lang="zh-CN" sz="1275" b="1" dirty="0">
                <a:solidFill>
                  <a:srgbClr val="1A4F8C"/>
                </a:solidFill>
                <a:latin typeface="Georgia"/>
                <a:ea typeface="SimSun"/>
                <a:cs typeface="Georgia"/>
              </a:rPr>
              <a:t>Articulación</a:t>
            </a:r>
          </a:p>
        </p:txBody>
      </p:sp>
      <p:sp>
        <p:nvSpPr>
          <p:cNvPr id="96" name="TextBox 96"/>
          <p:cNvSpPr txBox="1"/>
          <p:nvPr/>
        </p:nvSpPr>
        <p:spPr>
          <a:xfrm>
            <a:off x="9691864" y="2796064"/>
            <a:ext cx="1723671" cy="259080"/>
          </a:xfrm>
          <a:prstGeom prst="rect">
            <a:avLst/>
          </a:prstGeom>
          <a:noFill/>
          <a:ln>
            <a:noFill/>
          </a:ln>
        </p:spPr>
        <p:txBody>
          <a:bodyPr wrap="none" lIns="0" tIns="0" rIns="0" bIns="0" anchor="t" anchorCtr="0">
            <a:spAutoFit/>
          </a:bodyPr>
          <a:lstStyle/>
          <a:p>
            <a:pPr algn="ctr"/>
            <a:r>
              <a:rPr lang="zh-CN" sz="1275" b="1" dirty="0">
                <a:solidFill>
                  <a:srgbClr val="1A4F8C"/>
                </a:solidFill>
                <a:latin typeface="Georgia"/>
                <a:ea typeface="SimSun"/>
                <a:cs typeface="Georgia"/>
              </a:rPr>
              <a:t>interinstitucional</a:t>
            </a:r>
          </a:p>
        </p:txBody>
      </p:sp>
      <p:sp>
        <p:nvSpPr>
          <p:cNvPr id="97" name="Rectangle 97"/>
          <p:cNvSpPr/>
          <p:nvPr/>
        </p:nvSpPr>
        <p:spPr>
          <a:xfrm>
            <a:off x="9753600" y="3067050"/>
            <a:ext cx="1600200" cy="14288"/>
          </a:xfrm>
          <a:prstGeom prst="rect">
            <a:avLst/>
          </a:prstGeom>
          <a:solidFill>
            <a:srgbClr val="DDD9D4"/>
          </a:solidFill>
          <a:ln>
            <a:noFill/>
          </a:ln>
        </p:spPr>
        <p:txBody>
          <a:bodyPr/>
          <a:lstStyle/>
          <a:p>
            <a:endParaRPr lang="en-US"/>
          </a:p>
        </p:txBody>
      </p:sp>
      <p:sp>
        <p:nvSpPr>
          <p:cNvPr id="98" name="TextBox 98"/>
          <p:cNvSpPr txBox="1"/>
          <p:nvPr/>
        </p:nvSpPr>
        <p:spPr>
          <a:xfrm>
            <a:off x="9927372" y="3174206"/>
            <a:ext cx="1252657"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MINERD + UNICEF</a:t>
            </a:r>
          </a:p>
        </p:txBody>
      </p:sp>
      <p:sp>
        <p:nvSpPr>
          <p:cNvPr id="99" name="TextBox 99"/>
          <p:cNvSpPr txBox="1"/>
          <p:nvPr/>
        </p:nvSpPr>
        <p:spPr>
          <a:xfrm>
            <a:off x="10095786" y="3364706"/>
            <a:ext cx="915829"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 INAFOCAM</a:t>
            </a:r>
          </a:p>
        </p:txBody>
      </p:sp>
      <p:sp>
        <p:nvSpPr>
          <p:cNvPr id="100" name="TextBox 100"/>
          <p:cNvSpPr txBox="1"/>
          <p:nvPr/>
        </p:nvSpPr>
        <p:spPr>
          <a:xfrm>
            <a:off x="10013632" y="3555206"/>
            <a:ext cx="1080135"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 territorio.</a:t>
            </a:r>
          </a:p>
        </p:txBody>
      </p:sp>
      <p:sp>
        <p:nvSpPr>
          <p:cNvPr id="101" name="TextBox 101"/>
          <p:cNvSpPr txBox="1"/>
          <p:nvPr/>
        </p:nvSpPr>
        <p:spPr>
          <a:xfrm>
            <a:off x="10087570" y="3745706"/>
            <a:ext cx="932259"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Gobernanza</a:t>
            </a:r>
          </a:p>
        </p:txBody>
      </p:sp>
      <p:sp>
        <p:nvSpPr>
          <p:cNvPr id="102" name="TextBox 102"/>
          <p:cNvSpPr txBox="1"/>
          <p:nvPr/>
        </p:nvSpPr>
        <p:spPr>
          <a:xfrm>
            <a:off x="9931479" y="3936206"/>
            <a:ext cx="1244441"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compartida con</a:t>
            </a:r>
          </a:p>
        </p:txBody>
      </p:sp>
      <p:sp>
        <p:nvSpPr>
          <p:cNvPr id="103" name="TextBox 103"/>
          <p:cNvSpPr txBox="1"/>
          <p:nvPr/>
        </p:nvSpPr>
        <p:spPr>
          <a:xfrm>
            <a:off x="9672697" y="4126706"/>
            <a:ext cx="1762006" cy="228600"/>
          </a:xfrm>
          <a:prstGeom prst="rect">
            <a:avLst/>
          </a:prstGeom>
          <a:noFill/>
          <a:ln>
            <a:noFill/>
          </a:ln>
        </p:spPr>
        <p:txBody>
          <a:bodyPr wrap="none" lIns="0" tIns="0" rIns="0" bIns="0" anchor="t" anchorCtr="0">
            <a:spAutoFit/>
          </a:bodyPr>
          <a:lstStyle/>
          <a:p>
            <a:pPr algn="ctr"/>
            <a:r>
              <a:rPr lang="zh-CN" sz="1125" dirty="0">
                <a:solidFill>
                  <a:srgbClr val="2C2C2C"/>
                </a:solidFill>
                <a:latin typeface="Calibri"/>
                <a:ea typeface="Microsoft YaHei"/>
                <a:cs typeface="Calibri"/>
              </a:rPr>
              <a:t>rendición de cuentas.</a:t>
            </a:r>
          </a:p>
        </p:txBody>
      </p:sp>
      <p:sp>
        <p:nvSpPr>
          <p:cNvPr id="104" name="Rectangle 104"/>
          <p:cNvSpPr/>
          <p:nvPr/>
        </p:nvSpPr>
        <p:spPr>
          <a:xfrm>
            <a:off x="0" y="6534150"/>
            <a:ext cx="12192000" cy="9525"/>
          </a:xfrm>
          <a:prstGeom prst="rect">
            <a:avLst/>
          </a:prstGeom>
          <a:solidFill>
            <a:srgbClr val="DDD9D4"/>
          </a:solidFill>
          <a:ln>
            <a:noFill/>
          </a:ln>
        </p:spPr>
        <p:txBody>
          <a:bodyPr/>
          <a:lstStyle/>
          <a:p>
            <a:endParaRPr lang="en-US"/>
          </a:p>
        </p:txBody>
      </p:sp>
      <p:sp>
        <p:nvSpPr>
          <p:cNvPr id="105" name="TextBox 105"/>
          <p:cNvSpPr txBox="1"/>
          <p:nvPr/>
        </p:nvSpPr>
        <p:spPr>
          <a:xfrm>
            <a:off x="750570" y="6627495"/>
            <a:ext cx="969264" cy="182880"/>
          </a:xfrm>
          <a:prstGeom prst="rect">
            <a:avLst/>
          </a:prstGeom>
          <a:noFill/>
          <a:ln>
            <a:noFill/>
          </a:ln>
        </p:spPr>
        <p:txBody>
          <a:bodyPr wrap="none" lIns="0" tIns="0" rIns="0" bIns="0" anchor="t" anchorCtr="0">
            <a:spAutoFit/>
          </a:bodyPr>
          <a:lstStyle/>
          <a:p>
            <a:pPr algn="l"/>
            <a:r>
              <a:rPr lang="zh-CN" sz="900" dirty="0">
                <a:solidFill>
                  <a:srgbClr val="8A8A8A"/>
                </a:solidFill>
                <a:latin typeface="Calibri"/>
                <a:ea typeface="Microsoft YaHei"/>
                <a:cs typeface="Calibri"/>
              </a:rPr>
              <a:t>MINERD | UNICEF</a:t>
            </a:r>
          </a:p>
        </p:txBody>
      </p:sp>
      <p:sp>
        <p:nvSpPr>
          <p:cNvPr id="106" name="TextBox 106"/>
          <p:cNvSpPr txBox="1"/>
          <p:nvPr/>
        </p:nvSpPr>
        <p:spPr>
          <a:xfrm>
            <a:off x="6028706" y="6627495"/>
            <a:ext cx="134588" cy="182880"/>
          </a:xfrm>
          <a:prstGeom prst="rect">
            <a:avLst/>
          </a:prstGeom>
          <a:noFill/>
          <a:ln>
            <a:noFill/>
          </a:ln>
        </p:spPr>
        <p:txBody>
          <a:bodyPr wrap="none" lIns="0" tIns="0" rIns="0" bIns="0" anchor="t" anchorCtr="0">
            <a:spAutoFit/>
          </a:bodyPr>
          <a:lstStyle/>
          <a:p>
            <a:pPr algn="ctr"/>
            <a:r>
              <a:rPr lang="zh-CN" sz="900" dirty="0">
                <a:solidFill>
                  <a:srgbClr val="8A8A8A"/>
                </a:solidFill>
                <a:latin typeface="Calibri"/>
                <a:ea typeface="Microsoft YaHei"/>
                <a:cs typeface="Calibri"/>
              </a:rPr>
              <a:t>17</a:t>
            </a:r>
          </a:p>
        </p:txBody>
      </p:sp>
      <p:sp>
        <p:nvSpPr>
          <p:cNvPr id="107" name="TextBox 107"/>
          <p:cNvSpPr txBox="1"/>
          <p:nvPr/>
        </p:nvSpPr>
        <p:spPr>
          <a:xfrm>
            <a:off x="10189559" y="6627495"/>
            <a:ext cx="1251871" cy="182880"/>
          </a:xfrm>
          <a:prstGeom prst="rect">
            <a:avLst/>
          </a:prstGeom>
          <a:noFill/>
          <a:ln>
            <a:noFill/>
          </a:ln>
        </p:spPr>
        <p:txBody>
          <a:bodyPr wrap="none" lIns="0" tIns="0" rIns="0" bIns="0" anchor="t" anchorCtr="0">
            <a:spAutoFit/>
          </a:bodyPr>
          <a:lstStyle/>
          <a:p>
            <a:pPr algn="r"/>
            <a:r>
              <a:rPr lang="zh-CN" sz="900" dirty="0">
                <a:solidFill>
                  <a:srgbClr val="8A8A8A"/>
                </a:solidFill>
                <a:latin typeface="Calibri"/>
                <a:ea typeface="Microsoft YaHei"/>
                <a:cs typeface="Calibri"/>
              </a:rPr>
              <a:t>CON BASE 2018–2024</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09600" y="182880"/>
            <a:ext cx="10972800" cy="268224"/>
          </a:xfrm>
          <a:prstGeom prst="rect">
            <a:avLst/>
          </a:prstGeom>
          <a:noFill/>
          <a:ln/>
        </p:spPr>
        <p:txBody>
          <a:bodyPr wrap="square" lIns="0" tIns="0" rIns="0" bIns="0" rtlCol="0" anchor="ctr"/>
          <a:lstStyle/>
          <a:p>
            <a:r>
              <a:rPr lang="en-US" sz="1333" b="1" kern="0" spc="533" dirty="0">
                <a:solidFill>
                  <a:srgbClr val="E0A458"/>
                </a:solidFill>
                <a:latin typeface="Calibri" pitchFamily="34" charset="0"/>
                <a:ea typeface="Calibri" pitchFamily="34" charset="-122"/>
                <a:cs typeface="Calibri" pitchFamily="34" charset="-120"/>
              </a:rPr>
              <a:t>LOGROS</a:t>
            </a:r>
            <a:endParaRPr lang="en-US" sz="1333" dirty="0"/>
          </a:p>
        </p:txBody>
      </p:sp>
      <p:sp>
        <p:nvSpPr>
          <p:cNvPr id="3" name="Text 1"/>
          <p:cNvSpPr/>
          <p:nvPr/>
        </p:nvSpPr>
        <p:spPr>
          <a:xfrm>
            <a:off x="609600" y="548640"/>
            <a:ext cx="10972800" cy="1036320"/>
          </a:xfrm>
          <a:prstGeom prst="rect">
            <a:avLst/>
          </a:prstGeom>
          <a:noFill/>
          <a:ln/>
        </p:spPr>
        <p:txBody>
          <a:bodyPr wrap="square" lIns="0" tIns="0" rIns="0" bIns="0" rtlCol="0" anchor="t"/>
          <a:lstStyle/>
          <a:p>
            <a:r>
              <a:rPr lang="en-US" sz="3733" b="1" dirty="0">
                <a:solidFill>
                  <a:srgbClr val="0A3D5C"/>
                </a:solidFill>
                <a:latin typeface="Georgia" pitchFamily="34" charset="0"/>
                <a:ea typeface="Georgia" pitchFamily="34" charset="-122"/>
                <a:cs typeface="Georgia" pitchFamily="34" charset="-120"/>
              </a:rPr>
              <a:t>Lo que CON BASE transformó</a:t>
            </a:r>
            <a:endParaRPr lang="en-US" sz="3733" dirty="0"/>
          </a:p>
        </p:txBody>
      </p:sp>
      <p:sp>
        <p:nvSpPr>
          <p:cNvPr id="4" name="Shape 2"/>
          <p:cNvSpPr/>
          <p:nvPr/>
        </p:nvSpPr>
        <p:spPr>
          <a:xfrm>
            <a:off x="609600" y="1377696"/>
            <a:ext cx="731520" cy="48768"/>
          </a:xfrm>
          <a:prstGeom prst="rect">
            <a:avLst/>
          </a:prstGeom>
          <a:solidFill>
            <a:srgbClr val="E0A458"/>
          </a:solidFill>
          <a:ln/>
        </p:spPr>
        <p:txBody>
          <a:bodyPr/>
          <a:lstStyle/>
          <a:p>
            <a:endParaRPr lang="es-DO" sz="2400"/>
          </a:p>
        </p:txBody>
      </p:sp>
      <p:sp>
        <p:nvSpPr>
          <p:cNvPr id="5" name="Shape 3"/>
          <p:cNvSpPr/>
          <p:nvPr/>
        </p:nvSpPr>
        <p:spPr>
          <a:xfrm>
            <a:off x="609600" y="1645920"/>
            <a:ext cx="5425440" cy="1402080"/>
          </a:xfrm>
          <a:prstGeom prst="rect">
            <a:avLst/>
          </a:prstGeom>
          <a:solidFill>
            <a:srgbClr val="FAF7F2"/>
          </a:solidFill>
          <a:ln/>
        </p:spPr>
        <p:txBody>
          <a:bodyPr/>
          <a:lstStyle/>
          <a:p>
            <a:endParaRPr lang="es-DO" sz="2400"/>
          </a:p>
        </p:txBody>
      </p:sp>
      <p:sp>
        <p:nvSpPr>
          <p:cNvPr id="6" name="Shape 4"/>
          <p:cNvSpPr/>
          <p:nvPr/>
        </p:nvSpPr>
        <p:spPr>
          <a:xfrm>
            <a:off x="609600" y="1645920"/>
            <a:ext cx="60960" cy="1402080"/>
          </a:xfrm>
          <a:prstGeom prst="rect">
            <a:avLst/>
          </a:prstGeom>
          <a:solidFill>
            <a:srgbClr val="2C5F2D"/>
          </a:solidFill>
          <a:ln/>
        </p:spPr>
        <p:txBody>
          <a:bodyPr/>
          <a:lstStyle/>
          <a:p>
            <a:endParaRPr lang="es-DO" sz="2400"/>
          </a:p>
        </p:txBody>
      </p:sp>
      <p:sp>
        <p:nvSpPr>
          <p:cNvPr id="7" name="Shape 5"/>
          <p:cNvSpPr/>
          <p:nvPr/>
        </p:nvSpPr>
        <p:spPr>
          <a:xfrm>
            <a:off x="853440" y="1865376"/>
            <a:ext cx="670560" cy="670560"/>
          </a:xfrm>
          <a:prstGeom prst="ellipse">
            <a:avLst/>
          </a:prstGeom>
          <a:solidFill>
            <a:srgbClr val="2C5F2D"/>
          </a:solidFill>
          <a:ln/>
        </p:spPr>
        <p:txBody>
          <a:bodyPr/>
          <a:lstStyle/>
          <a:p>
            <a:endParaRPr lang="es-DO" sz="2400"/>
          </a:p>
        </p:txBody>
      </p:sp>
      <p:pic>
        <p:nvPicPr>
          <p:cNvPr id="8" name="Image 0" descr="preencoded.png"/>
          <p:cNvPicPr>
            <a:picLocks noChangeAspect="1"/>
          </p:cNvPicPr>
          <p:nvPr/>
        </p:nvPicPr>
        <p:blipFill>
          <a:blip r:embed="rId3"/>
          <a:stretch>
            <a:fillRect/>
          </a:stretch>
        </p:blipFill>
        <p:spPr>
          <a:xfrm>
            <a:off x="987552" y="1999488"/>
            <a:ext cx="402336" cy="402336"/>
          </a:xfrm>
          <a:prstGeom prst="rect">
            <a:avLst/>
          </a:prstGeom>
        </p:spPr>
      </p:pic>
      <p:sp>
        <p:nvSpPr>
          <p:cNvPr id="9" name="Text 6"/>
          <p:cNvSpPr/>
          <p:nvPr/>
        </p:nvSpPr>
        <p:spPr>
          <a:xfrm>
            <a:off x="1645920" y="1792224"/>
            <a:ext cx="4267200" cy="426720"/>
          </a:xfrm>
          <a:prstGeom prst="rect">
            <a:avLst/>
          </a:prstGeom>
          <a:noFill/>
          <a:ln/>
        </p:spPr>
        <p:txBody>
          <a:bodyPr wrap="square" lIns="0" tIns="0" rIns="0" bIns="0" rtlCol="0" anchor="ctr"/>
          <a:lstStyle/>
          <a:p>
            <a:r>
              <a:rPr lang="en-US" sz="1733" b="1" dirty="0">
                <a:solidFill>
                  <a:srgbClr val="0A3D5C"/>
                </a:solidFill>
                <a:latin typeface="Georgia" pitchFamily="34" charset="0"/>
                <a:ea typeface="Georgia" pitchFamily="34" charset="-122"/>
                <a:cs typeface="Georgia" pitchFamily="34" charset="-120"/>
              </a:rPr>
              <a:t>Cambio cultural en la enseñanza</a:t>
            </a:r>
            <a:endParaRPr lang="en-US" sz="1733" dirty="0"/>
          </a:p>
        </p:txBody>
      </p:sp>
      <p:sp>
        <p:nvSpPr>
          <p:cNvPr id="10" name="Text 7"/>
          <p:cNvSpPr/>
          <p:nvPr/>
        </p:nvSpPr>
        <p:spPr>
          <a:xfrm>
            <a:off x="1645920" y="2194560"/>
            <a:ext cx="4267200" cy="792480"/>
          </a:xfrm>
          <a:prstGeom prst="rect">
            <a:avLst/>
          </a:prstGeom>
          <a:noFill/>
          <a:ln/>
        </p:spPr>
        <p:txBody>
          <a:bodyPr wrap="square" lIns="0" tIns="0" rIns="0" bIns="0" rtlCol="0" anchor="ctr"/>
          <a:lstStyle/>
          <a:p>
            <a:r>
              <a:rPr lang="en-US" sz="1333" dirty="0">
                <a:solidFill>
                  <a:srgbClr val="1A1A2E"/>
                </a:solidFill>
                <a:latin typeface="Calibri" pitchFamily="34" charset="0"/>
                <a:ea typeface="Calibri" pitchFamily="34" charset="-122"/>
                <a:cs typeface="Calibri" pitchFamily="34" charset="-120"/>
              </a:rPr>
              <a:t>Transición sostenida hacia modelos pedagógicos participativos, reflexivos y centrados en aprendizajes reales.</a:t>
            </a:r>
            <a:endParaRPr lang="en-US" sz="1333" dirty="0"/>
          </a:p>
        </p:txBody>
      </p:sp>
      <p:sp>
        <p:nvSpPr>
          <p:cNvPr id="11" name="Shape 8"/>
          <p:cNvSpPr/>
          <p:nvPr/>
        </p:nvSpPr>
        <p:spPr>
          <a:xfrm>
            <a:off x="6156960" y="1645920"/>
            <a:ext cx="5425440" cy="1402080"/>
          </a:xfrm>
          <a:prstGeom prst="rect">
            <a:avLst/>
          </a:prstGeom>
          <a:solidFill>
            <a:srgbClr val="FAF7F2"/>
          </a:solidFill>
          <a:ln/>
        </p:spPr>
        <p:txBody>
          <a:bodyPr/>
          <a:lstStyle/>
          <a:p>
            <a:endParaRPr lang="es-DO" sz="2400"/>
          </a:p>
        </p:txBody>
      </p:sp>
      <p:sp>
        <p:nvSpPr>
          <p:cNvPr id="12" name="Shape 9"/>
          <p:cNvSpPr/>
          <p:nvPr/>
        </p:nvSpPr>
        <p:spPr>
          <a:xfrm>
            <a:off x="6156960" y="1645920"/>
            <a:ext cx="60960" cy="1402080"/>
          </a:xfrm>
          <a:prstGeom prst="rect">
            <a:avLst/>
          </a:prstGeom>
          <a:solidFill>
            <a:srgbClr val="2C5F2D"/>
          </a:solidFill>
          <a:ln/>
        </p:spPr>
        <p:txBody>
          <a:bodyPr/>
          <a:lstStyle/>
          <a:p>
            <a:endParaRPr lang="es-DO" sz="2400"/>
          </a:p>
        </p:txBody>
      </p:sp>
      <p:sp>
        <p:nvSpPr>
          <p:cNvPr id="13" name="Shape 10"/>
          <p:cNvSpPr/>
          <p:nvPr/>
        </p:nvSpPr>
        <p:spPr>
          <a:xfrm>
            <a:off x="6400800" y="1865376"/>
            <a:ext cx="670560" cy="670560"/>
          </a:xfrm>
          <a:prstGeom prst="ellipse">
            <a:avLst/>
          </a:prstGeom>
          <a:solidFill>
            <a:srgbClr val="2C5F2D"/>
          </a:solidFill>
          <a:ln/>
        </p:spPr>
        <p:txBody>
          <a:bodyPr/>
          <a:lstStyle/>
          <a:p>
            <a:endParaRPr lang="es-DO" sz="2400"/>
          </a:p>
        </p:txBody>
      </p:sp>
      <p:pic>
        <p:nvPicPr>
          <p:cNvPr id="14" name="Image 1" descr="preencoded.png"/>
          <p:cNvPicPr>
            <a:picLocks noChangeAspect="1"/>
          </p:cNvPicPr>
          <p:nvPr/>
        </p:nvPicPr>
        <p:blipFill>
          <a:blip r:embed="rId3"/>
          <a:stretch>
            <a:fillRect/>
          </a:stretch>
        </p:blipFill>
        <p:spPr>
          <a:xfrm>
            <a:off x="6534912" y="1999488"/>
            <a:ext cx="402336" cy="402336"/>
          </a:xfrm>
          <a:prstGeom prst="rect">
            <a:avLst/>
          </a:prstGeom>
        </p:spPr>
      </p:pic>
      <p:sp>
        <p:nvSpPr>
          <p:cNvPr id="15" name="Text 11"/>
          <p:cNvSpPr/>
          <p:nvPr/>
        </p:nvSpPr>
        <p:spPr>
          <a:xfrm>
            <a:off x="7193280" y="1792224"/>
            <a:ext cx="4267200" cy="426720"/>
          </a:xfrm>
          <a:prstGeom prst="rect">
            <a:avLst/>
          </a:prstGeom>
          <a:noFill/>
          <a:ln/>
        </p:spPr>
        <p:txBody>
          <a:bodyPr wrap="square" lIns="0" tIns="0" rIns="0" bIns="0" rtlCol="0" anchor="ctr"/>
          <a:lstStyle/>
          <a:p>
            <a:r>
              <a:rPr lang="en-US" sz="1733" b="1" dirty="0">
                <a:solidFill>
                  <a:srgbClr val="0A3D5C"/>
                </a:solidFill>
                <a:latin typeface="Georgia" pitchFamily="34" charset="0"/>
                <a:ea typeface="Georgia" pitchFamily="34" charset="-122"/>
                <a:cs typeface="Georgia" pitchFamily="34" charset="-120"/>
              </a:rPr>
              <a:t>Empoderamiento docente</a:t>
            </a:r>
            <a:endParaRPr lang="en-US" sz="1733" dirty="0"/>
          </a:p>
        </p:txBody>
      </p:sp>
      <p:sp>
        <p:nvSpPr>
          <p:cNvPr id="16" name="Text 12"/>
          <p:cNvSpPr/>
          <p:nvPr/>
        </p:nvSpPr>
        <p:spPr>
          <a:xfrm>
            <a:off x="7193280" y="2194560"/>
            <a:ext cx="4267200" cy="792480"/>
          </a:xfrm>
          <a:prstGeom prst="rect">
            <a:avLst/>
          </a:prstGeom>
          <a:noFill/>
          <a:ln/>
        </p:spPr>
        <p:txBody>
          <a:bodyPr wrap="square" lIns="0" tIns="0" rIns="0" bIns="0" rtlCol="0" anchor="ctr"/>
          <a:lstStyle/>
          <a:p>
            <a:r>
              <a:rPr lang="en-US" sz="1333" dirty="0">
                <a:solidFill>
                  <a:srgbClr val="1A1A2E"/>
                </a:solidFill>
                <a:latin typeface="Calibri" pitchFamily="34" charset="0"/>
                <a:ea typeface="Calibri" pitchFamily="34" charset="-122"/>
                <a:cs typeface="Calibri" pitchFamily="34" charset="-120"/>
              </a:rPr>
              <a:t>Identidad profesional fortalecida, planificación con seguridad didáctica, comunidades de práctica activas.</a:t>
            </a:r>
            <a:endParaRPr lang="en-US" sz="1333" dirty="0"/>
          </a:p>
        </p:txBody>
      </p:sp>
      <p:sp>
        <p:nvSpPr>
          <p:cNvPr id="17" name="Shape 13"/>
          <p:cNvSpPr/>
          <p:nvPr/>
        </p:nvSpPr>
        <p:spPr>
          <a:xfrm>
            <a:off x="609600" y="3194304"/>
            <a:ext cx="5425440" cy="1402080"/>
          </a:xfrm>
          <a:prstGeom prst="rect">
            <a:avLst/>
          </a:prstGeom>
          <a:solidFill>
            <a:srgbClr val="FAF7F2"/>
          </a:solidFill>
          <a:ln/>
        </p:spPr>
        <p:txBody>
          <a:bodyPr/>
          <a:lstStyle/>
          <a:p>
            <a:endParaRPr lang="es-DO" sz="2400"/>
          </a:p>
        </p:txBody>
      </p:sp>
      <p:sp>
        <p:nvSpPr>
          <p:cNvPr id="18" name="Shape 14"/>
          <p:cNvSpPr/>
          <p:nvPr/>
        </p:nvSpPr>
        <p:spPr>
          <a:xfrm>
            <a:off x="609600" y="3194304"/>
            <a:ext cx="60960" cy="1402080"/>
          </a:xfrm>
          <a:prstGeom prst="rect">
            <a:avLst/>
          </a:prstGeom>
          <a:solidFill>
            <a:srgbClr val="2C5F2D"/>
          </a:solidFill>
          <a:ln/>
        </p:spPr>
        <p:txBody>
          <a:bodyPr/>
          <a:lstStyle/>
          <a:p>
            <a:endParaRPr lang="es-DO" sz="2400"/>
          </a:p>
        </p:txBody>
      </p:sp>
      <p:sp>
        <p:nvSpPr>
          <p:cNvPr id="19" name="Shape 15"/>
          <p:cNvSpPr/>
          <p:nvPr/>
        </p:nvSpPr>
        <p:spPr>
          <a:xfrm>
            <a:off x="853440" y="3413760"/>
            <a:ext cx="670560" cy="670560"/>
          </a:xfrm>
          <a:prstGeom prst="ellipse">
            <a:avLst/>
          </a:prstGeom>
          <a:solidFill>
            <a:srgbClr val="2C5F2D"/>
          </a:solidFill>
          <a:ln/>
        </p:spPr>
        <p:txBody>
          <a:bodyPr/>
          <a:lstStyle/>
          <a:p>
            <a:endParaRPr lang="es-DO" sz="2400"/>
          </a:p>
        </p:txBody>
      </p:sp>
      <p:pic>
        <p:nvPicPr>
          <p:cNvPr id="20" name="Image 2" descr="preencoded.png"/>
          <p:cNvPicPr>
            <a:picLocks noChangeAspect="1"/>
          </p:cNvPicPr>
          <p:nvPr/>
        </p:nvPicPr>
        <p:blipFill>
          <a:blip r:embed="rId3"/>
          <a:stretch>
            <a:fillRect/>
          </a:stretch>
        </p:blipFill>
        <p:spPr>
          <a:xfrm>
            <a:off x="987552" y="3547872"/>
            <a:ext cx="402336" cy="402336"/>
          </a:xfrm>
          <a:prstGeom prst="rect">
            <a:avLst/>
          </a:prstGeom>
        </p:spPr>
      </p:pic>
      <p:sp>
        <p:nvSpPr>
          <p:cNvPr id="21" name="Text 16"/>
          <p:cNvSpPr/>
          <p:nvPr/>
        </p:nvSpPr>
        <p:spPr>
          <a:xfrm>
            <a:off x="1645920" y="3340608"/>
            <a:ext cx="4267200" cy="426720"/>
          </a:xfrm>
          <a:prstGeom prst="rect">
            <a:avLst/>
          </a:prstGeom>
          <a:noFill/>
          <a:ln/>
        </p:spPr>
        <p:txBody>
          <a:bodyPr wrap="square" lIns="0" tIns="0" rIns="0" bIns="0" rtlCol="0" anchor="ctr"/>
          <a:lstStyle/>
          <a:p>
            <a:r>
              <a:rPr lang="en-US" sz="1733" b="1" dirty="0">
                <a:solidFill>
                  <a:srgbClr val="0A3D5C"/>
                </a:solidFill>
                <a:latin typeface="Georgia" pitchFamily="34" charset="0"/>
                <a:ea typeface="Georgia" pitchFamily="34" charset="-122"/>
                <a:cs typeface="Georgia" pitchFamily="34" charset="-120"/>
              </a:rPr>
              <a:t>Liderazgo técnico territorial</a:t>
            </a:r>
            <a:endParaRPr lang="en-US" sz="1733" dirty="0"/>
          </a:p>
        </p:txBody>
      </p:sp>
      <p:sp>
        <p:nvSpPr>
          <p:cNvPr id="22" name="Text 17"/>
          <p:cNvSpPr/>
          <p:nvPr/>
        </p:nvSpPr>
        <p:spPr>
          <a:xfrm>
            <a:off x="1645920" y="3742944"/>
            <a:ext cx="4267200" cy="792480"/>
          </a:xfrm>
          <a:prstGeom prst="rect">
            <a:avLst/>
          </a:prstGeom>
          <a:noFill/>
          <a:ln/>
        </p:spPr>
        <p:txBody>
          <a:bodyPr wrap="square" lIns="0" tIns="0" rIns="0" bIns="0" rtlCol="0" anchor="ctr"/>
          <a:lstStyle/>
          <a:p>
            <a:r>
              <a:rPr lang="en-US" sz="1333" dirty="0">
                <a:solidFill>
                  <a:srgbClr val="1A1A2E"/>
                </a:solidFill>
                <a:latin typeface="Calibri" pitchFamily="34" charset="0"/>
                <a:ea typeface="Calibri" pitchFamily="34" charset="-122"/>
                <a:cs typeface="Calibri" pitchFamily="34" charset="-120"/>
              </a:rPr>
              <a:t>Distritos y regionales con capacidad instalada para acompañar, monitorear y rendir cuentas con autonomía.</a:t>
            </a:r>
            <a:endParaRPr lang="en-US" sz="1333" dirty="0"/>
          </a:p>
        </p:txBody>
      </p:sp>
      <p:sp>
        <p:nvSpPr>
          <p:cNvPr id="23" name="Shape 18"/>
          <p:cNvSpPr/>
          <p:nvPr/>
        </p:nvSpPr>
        <p:spPr>
          <a:xfrm>
            <a:off x="6156960" y="3194304"/>
            <a:ext cx="5425440" cy="1402080"/>
          </a:xfrm>
          <a:prstGeom prst="rect">
            <a:avLst/>
          </a:prstGeom>
          <a:solidFill>
            <a:srgbClr val="FAF7F2"/>
          </a:solidFill>
          <a:ln/>
        </p:spPr>
        <p:txBody>
          <a:bodyPr/>
          <a:lstStyle/>
          <a:p>
            <a:endParaRPr lang="es-DO" sz="2400"/>
          </a:p>
        </p:txBody>
      </p:sp>
      <p:sp>
        <p:nvSpPr>
          <p:cNvPr id="24" name="Shape 19"/>
          <p:cNvSpPr/>
          <p:nvPr/>
        </p:nvSpPr>
        <p:spPr>
          <a:xfrm>
            <a:off x="6156960" y="3194304"/>
            <a:ext cx="60960" cy="1402080"/>
          </a:xfrm>
          <a:prstGeom prst="rect">
            <a:avLst/>
          </a:prstGeom>
          <a:solidFill>
            <a:srgbClr val="2C5F2D"/>
          </a:solidFill>
          <a:ln/>
        </p:spPr>
        <p:txBody>
          <a:bodyPr/>
          <a:lstStyle/>
          <a:p>
            <a:endParaRPr lang="es-DO" sz="2400"/>
          </a:p>
        </p:txBody>
      </p:sp>
      <p:sp>
        <p:nvSpPr>
          <p:cNvPr id="25" name="Shape 20"/>
          <p:cNvSpPr/>
          <p:nvPr/>
        </p:nvSpPr>
        <p:spPr>
          <a:xfrm>
            <a:off x="6400800" y="3413760"/>
            <a:ext cx="670560" cy="670560"/>
          </a:xfrm>
          <a:prstGeom prst="ellipse">
            <a:avLst/>
          </a:prstGeom>
          <a:solidFill>
            <a:srgbClr val="2C5F2D"/>
          </a:solidFill>
          <a:ln/>
        </p:spPr>
        <p:txBody>
          <a:bodyPr/>
          <a:lstStyle/>
          <a:p>
            <a:endParaRPr lang="es-DO" sz="2400"/>
          </a:p>
        </p:txBody>
      </p:sp>
      <p:pic>
        <p:nvPicPr>
          <p:cNvPr id="26" name="Image 3" descr="preencoded.png"/>
          <p:cNvPicPr>
            <a:picLocks noChangeAspect="1"/>
          </p:cNvPicPr>
          <p:nvPr/>
        </p:nvPicPr>
        <p:blipFill>
          <a:blip r:embed="rId3"/>
          <a:stretch>
            <a:fillRect/>
          </a:stretch>
        </p:blipFill>
        <p:spPr>
          <a:xfrm>
            <a:off x="6534912" y="3547872"/>
            <a:ext cx="402336" cy="402336"/>
          </a:xfrm>
          <a:prstGeom prst="rect">
            <a:avLst/>
          </a:prstGeom>
        </p:spPr>
      </p:pic>
      <p:sp>
        <p:nvSpPr>
          <p:cNvPr id="27" name="Text 21"/>
          <p:cNvSpPr/>
          <p:nvPr/>
        </p:nvSpPr>
        <p:spPr>
          <a:xfrm>
            <a:off x="7193280" y="3340608"/>
            <a:ext cx="4267200" cy="426720"/>
          </a:xfrm>
          <a:prstGeom prst="rect">
            <a:avLst/>
          </a:prstGeom>
          <a:noFill/>
          <a:ln/>
        </p:spPr>
        <p:txBody>
          <a:bodyPr wrap="square" lIns="0" tIns="0" rIns="0" bIns="0" rtlCol="0" anchor="ctr"/>
          <a:lstStyle/>
          <a:p>
            <a:r>
              <a:rPr lang="en-US" sz="1733" b="1" dirty="0">
                <a:solidFill>
                  <a:srgbClr val="0A3D5C"/>
                </a:solidFill>
                <a:latin typeface="Georgia" pitchFamily="34" charset="0"/>
                <a:ea typeface="Georgia" pitchFamily="34" charset="-122"/>
                <a:cs typeface="Georgia" pitchFamily="34" charset="-120"/>
              </a:rPr>
              <a:t>Cultura de evidencia</a:t>
            </a:r>
            <a:endParaRPr lang="en-US" sz="1733" dirty="0"/>
          </a:p>
        </p:txBody>
      </p:sp>
      <p:sp>
        <p:nvSpPr>
          <p:cNvPr id="28" name="Text 22"/>
          <p:cNvSpPr/>
          <p:nvPr/>
        </p:nvSpPr>
        <p:spPr>
          <a:xfrm>
            <a:off x="7193280" y="3742944"/>
            <a:ext cx="4267200" cy="792480"/>
          </a:xfrm>
          <a:prstGeom prst="rect">
            <a:avLst/>
          </a:prstGeom>
          <a:noFill/>
          <a:ln/>
        </p:spPr>
        <p:txBody>
          <a:bodyPr wrap="square" lIns="0" tIns="0" rIns="0" bIns="0" rtlCol="0" anchor="ctr"/>
          <a:lstStyle/>
          <a:p>
            <a:r>
              <a:rPr lang="en-US" sz="1333" dirty="0">
                <a:solidFill>
                  <a:srgbClr val="1A1A2E"/>
                </a:solidFill>
                <a:latin typeface="Calibri" pitchFamily="34" charset="0"/>
                <a:ea typeface="Calibri" pitchFamily="34" charset="-122"/>
                <a:cs typeface="Calibri" pitchFamily="34" charset="-120"/>
              </a:rPr>
              <a:t>GOSRD, ejercicios muestrales y </a:t>
            </a:r>
            <a:r>
              <a:rPr lang="en-US" sz="1333" dirty="0" err="1">
                <a:solidFill>
                  <a:srgbClr val="1A1A2E"/>
                </a:solidFill>
                <a:latin typeface="Calibri" pitchFamily="34" charset="0"/>
                <a:ea typeface="Calibri" pitchFamily="34" charset="-122"/>
                <a:cs typeface="Calibri" pitchFamily="34" charset="-120"/>
              </a:rPr>
              <a:t>censal</a:t>
            </a:r>
            <a:r>
              <a:rPr lang="en-US" sz="1333" dirty="0">
                <a:solidFill>
                  <a:srgbClr val="1A1A2E"/>
                </a:solidFill>
                <a:latin typeface="Calibri" pitchFamily="34" charset="0"/>
                <a:ea typeface="Calibri" pitchFamily="34" charset="-122"/>
                <a:cs typeface="Calibri" pitchFamily="34" charset="-120"/>
              </a:rPr>
              <a:t> como rutina. Decisiones pedagógicas basadas en datos en todos los niveles.</a:t>
            </a:r>
            <a:endParaRPr lang="en-US" sz="1333" dirty="0"/>
          </a:p>
        </p:txBody>
      </p:sp>
      <p:sp>
        <p:nvSpPr>
          <p:cNvPr id="29" name="Shape 23"/>
          <p:cNvSpPr/>
          <p:nvPr/>
        </p:nvSpPr>
        <p:spPr>
          <a:xfrm>
            <a:off x="609600" y="4742688"/>
            <a:ext cx="5425440" cy="1402080"/>
          </a:xfrm>
          <a:prstGeom prst="rect">
            <a:avLst/>
          </a:prstGeom>
          <a:solidFill>
            <a:srgbClr val="FAF7F2"/>
          </a:solidFill>
          <a:ln/>
        </p:spPr>
        <p:txBody>
          <a:bodyPr/>
          <a:lstStyle/>
          <a:p>
            <a:endParaRPr lang="es-DO" sz="2400"/>
          </a:p>
        </p:txBody>
      </p:sp>
      <p:sp>
        <p:nvSpPr>
          <p:cNvPr id="30" name="Shape 24"/>
          <p:cNvSpPr/>
          <p:nvPr/>
        </p:nvSpPr>
        <p:spPr>
          <a:xfrm>
            <a:off x="609600" y="4742688"/>
            <a:ext cx="60960" cy="1402080"/>
          </a:xfrm>
          <a:prstGeom prst="rect">
            <a:avLst/>
          </a:prstGeom>
          <a:solidFill>
            <a:srgbClr val="2C5F2D"/>
          </a:solidFill>
          <a:ln/>
        </p:spPr>
        <p:txBody>
          <a:bodyPr/>
          <a:lstStyle/>
          <a:p>
            <a:endParaRPr lang="es-DO" sz="2400"/>
          </a:p>
        </p:txBody>
      </p:sp>
      <p:sp>
        <p:nvSpPr>
          <p:cNvPr id="31" name="Shape 25"/>
          <p:cNvSpPr/>
          <p:nvPr/>
        </p:nvSpPr>
        <p:spPr>
          <a:xfrm>
            <a:off x="853440" y="4962144"/>
            <a:ext cx="670560" cy="670560"/>
          </a:xfrm>
          <a:prstGeom prst="ellipse">
            <a:avLst/>
          </a:prstGeom>
          <a:solidFill>
            <a:srgbClr val="2C5F2D"/>
          </a:solidFill>
          <a:ln/>
        </p:spPr>
        <p:txBody>
          <a:bodyPr/>
          <a:lstStyle/>
          <a:p>
            <a:endParaRPr lang="es-DO" sz="2400"/>
          </a:p>
        </p:txBody>
      </p:sp>
      <p:pic>
        <p:nvPicPr>
          <p:cNvPr id="32" name="Image 4" descr="preencoded.png"/>
          <p:cNvPicPr>
            <a:picLocks noChangeAspect="1"/>
          </p:cNvPicPr>
          <p:nvPr/>
        </p:nvPicPr>
        <p:blipFill>
          <a:blip r:embed="rId3"/>
          <a:stretch>
            <a:fillRect/>
          </a:stretch>
        </p:blipFill>
        <p:spPr>
          <a:xfrm>
            <a:off x="987552" y="5096256"/>
            <a:ext cx="402336" cy="402336"/>
          </a:xfrm>
          <a:prstGeom prst="rect">
            <a:avLst/>
          </a:prstGeom>
        </p:spPr>
      </p:pic>
      <p:sp>
        <p:nvSpPr>
          <p:cNvPr id="33" name="Text 26"/>
          <p:cNvSpPr/>
          <p:nvPr/>
        </p:nvSpPr>
        <p:spPr>
          <a:xfrm>
            <a:off x="1645920" y="4888992"/>
            <a:ext cx="4267200" cy="426720"/>
          </a:xfrm>
          <a:prstGeom prst="rect">
            <a:avLst/>
          </a:prstGeom>
          <a:noFill/>
          <a:ln/>
        </p:spPr>
        <p:txBody>
          <a:bodyPr wrap="square" lIns="0" tIns="0" rIns="0" bIns="0" rtlCol="0" anchor="ctr"/>
          <a:lstStyle/>
          <a:p>
            <a:r>
              <a:rPr lang="en-US" sz="1733" b="1" dirty="0">
                <a:solidFill>
                  <a:srgbClr val="0A3D5C"/>
                </a:solidFill>
                <a:latin typeface="Georgia" pitchFamily="34" charset="0"/>
                <a:ea typeface="Georgia" pitchFamily="34" charset="-122"/>
                <a:cs typeface="Georgia" pitchFamily="34" charset="-120"/>
              </a:rPr>
              <a:t>Articulación interinstitucional efectiva</a:t>
            </a:r>
            <a:endParaRPr lang="en-US" sz="1733" dirty="0"/>
          </a:p>
        </p:txBody>
      </p:sp>
      <p:sp>
        <p:nvSpPr>
          <p:cNvPr id="34" name="Text 27"/>
          <p:cNvSpPr/>
          <p:nvPr/>
        </p:nvSpPr>
        <p:spPr>
          <a:xfrm>
            <a:off x="1645920" y="5291328"/>
            <a:ext cx="4267200" cy="792480"/>
          </a:xfrm>
          <a:prstGeom prst="rect">
            <a:avLst/>
          </a:prstGeom>
          <a:noFill/>
          <a:ln/>
        </p:spPr>
        <p:txBody>
          <a:bodyPr wrap="square" lIns="0" tIns="0" rIns="0" bIns="0" rtlCol="0" anchor="ctr"/>
          <a:lstStyle/>
          <a:p>
            <a:r>
              <a:rPr lang="en-US" sz="1333" dirty="0">
                <a:solidFill>
                  <a:srgbClr val="1A1A2E"/>
                </a:solidFill>
                <a:latin typeface="Calibri" pitchFamily="34" charset="0"/>
                <a:ea typeface="Calibri" pitchFamily="34" charset="-122"/>
                <a:cs typeface="Calibri" pitchFamily="34" charset="-120"/>
              </a:rPr>
              <a:t>MINERD, INAFOCAM y UNICEF coordinados con confianza política y procedimientos comunes.</a:t>
            </a:r>
            <a:endParaRPr lang="en-US" sz="1333" dirty="0"/>
          </a:p>
        </p:txBody>
      </p:sp>
      <p:sp>
        <p:nvSpPr>
          <p:cNvPr id="35" name="Shape 28"/>
          <p:cNvSpPr/>
          <p:nvPr/>
        </p:nvSpPr>
        <p:spPr>
          <a:xfrm>
            <a:off x="6156960" y="4742688"/>
            <a:ext cx="5425440" cy="1402080"/>
          </a:xfrm>
          <a:prstGeom prst="rect">
            <a:avLst/>
          </a:prstGeom>
          <a:solidFill>
            <a:srgbClr val="FAF7F2"/>
          </a:solidFill>
          <a:ln/>
        </p:spPr>
        <p:txBody>
          <a:bodyPr/>
          <a:lstStyle/>
          <a:p>
            <a:endParaRPr lang="es-DO" sz="2400"/>
          </a:p>
        </p:txBody>
      </p:sp>
      <p:sp>
        <p:nvSpPr>
          <p:cNvPr id="36" name="Shape 29"/>
          <p:cNvSpPr/>
          <p:nvPr/>
        </p:nvSpPr>
        <p:spPr>
          <a:xfrm>
            <a:off x="6156960" y="4742688"/>
            <a:ext cx="60960" cy="1402080"/>
          </a:xfrm>
          <a:prstGeom prst="rect">
            <a:avLst/>
          </a:prstGeom>
          <a:solidFill>
            <a:srgbClr val="2C5F2D"/>
          </a:solidFill>
          <a:ln/>
        </p:spPr>
        <p:txBody>
          <a:bodyPr/>
          <a:lstStyle/>
          <a:p>
            <a:endParaRPr lang="es-DO" sz="2400"/>
          </a:p>
        </p:txBody>
      </p:sp>
      <p:sp>
        <p:nvSpPr>
          <p:cNvPr id="37" name="Shape 30"/>
          <p:cNvSpPr/>
          <p:nvPr/>
        </p:nvSpPr>
        <p:spPr>
          <a:xfrm>
            <a:off x="6400800" y="4962144"/>
            <a:ext cx="670560" cy="670560"/>
          </a:xfrm>
          <a:prstGeom prst="ellipse">
            <a:avLst/>
          </a:prstGeom>
          <a:solidFill>
            <a:srgbClr val="2C5F2D"/>
          </a:solidFill>
          <a:ln/>
        </p:spPr>
        <p:txBody>
          <a:bodyPr/>
          <a:lstStyle/>
          <a:p>
            <a:endParaRPr lang="es-DO" sz="2400"/>
          </a:p>
        </p:txBody>
      </p:sp>
      <p:pic>
        <p:nvPicPr>
          <p:cNvPr id="38" name="Image 5" descr="preencoded.png"/>
          <p:cNvPicPr>
            <a:picLocks noChangeAspect="1"/>
          </p:cNvPicPr>
          <p:nvPr/>
        </p:nvPicPr>
        <p:blipFill>
          <a:blip r:embed="rId3"/>
          <a:stretch>
            <a:fillRect/>
          </a:stretch>
        </p:blipFill>
        <p:spPr>
          <a:xfrm>
            <a:off x="6534912" y="5096256"/>
            <a:ext cx="402336" cy="402336"/>
          </a:xfrm>
          <a:prstGeom prst="rect">
            <a:avLst/>
          </a:prstGeom>
        </p:spPr>
      </p:pic>
      <p:sp>
        <p:nvSpPr>
          <p:cNvPr id="39" name="Text 31"/>
          <p:cNvSpPr/>
          <p:nvPr/>
        </p:nvSpPr>
        <p:spPr>
          <a:xfrm>
            <a:off x="7193280" y="4888992"/>
            <a:ext cx="4267200" cy="426720"/>
          </a:xfrm>
          <a:prstGeom prst="rect">
            <a:avLst/>
          </a:prstGeom>
          <a:noFill/>
          <a:ln/>
        </p:spPr>
        <p:txBody>
          <a:bodyPr wrap="square" lIns="0" tIns="0" rIns="0" bIns="0" rtlCol="0" anchor="ctr"/>
          <a:lstStyle/>
          <a:p>
            <a:r>
              <a:rPr lang="en-US" sz="1733" b="1" dirty="0">
                <a:solidFill>
                  <a:srgbClr val="0A3D5C"/>
                </a:solidFill>
                <a:latin typeface="Georgia" pitchFamily="34" charset="0"/>
                <a:ea typeface="Georgia" pitchFamily="34" charset="-122"/>
                <a:cs typeface="Georgia" pitchFamily="34" charset="-120"/>
              </a:rPr>
              <a:t>Tránsito de proyecto a política</a:t>
            </a:r>
            <a:endParaRPr lang="en-US" sz="1733" dirty="0"/>
          </a:p>
        </p:txBody>
      </p:sp>
      <p:sp>
        <p:nvSpPr>
          <p:cNvPr id="40" name="Text 32"/>
          <p:cNvSpPr/>
          <p:nvPr/>
        </p:nvSpPr>
        <p:spPr>
          <a:xfrm>
            <a:off x="7193280" y="5291328"/>
            <a:ext cx="4267200" cy="792480"/>
          </a:xfrm>
          <a:prstGeom prst="rect">
            <a:avLst/>
          </a:prstGeom>
          <a:noFill/>
          <a:ln/>
        </p:spPr>
        <p:txBody>
          <a:bodyPr wrap="square" lIns="0" tIns="0" rIns="0" bIns="0" rtlCol="0" anchor="ctr"/>
          <a:lstStyle/>
          <a:p>
            <a:r>
              <a:rPr lang="en-US" sz="1333" dirty="0">
                <a:solidFill>
                  <a:srgbClr val="1A1A2E"/>
                </a:solidFill>
                <a:latin typeface="Calibri" pitchFamily="34" charset="0"/>
                <a:ea typeface="Calibri" pitchFamily="34" charset="-122"/>
                <a:cs typeface="Calibri" pitchFamily="34" charset="-120"/>
              </a:rPr>
              <a:t>Componentes integrados al funcionamiento ordinario del sistema. Acuerdos formales como anclaje.</a:t>
            </a:r>
            <a:endParaRPr lang="en-US" sz="1333" dirty="0"/>
          </a:p>
        </p:txBody>
      </p:sp>
      <p:sp>
        <p:nvSpPr>
          <p:cNvPr id="41" name="Text 33"/>
          <p:cNvSpPr/>
          <p:nvPr/>
        </p:nvSpPr>
        <p:spPr>
          <a:xfrm>
            <a:off x="609600" y="6461760"/>
            <a:ext cx="8534400" cy="304800"/>
          </a:xfrm>
          <a:prstGeom prst="rect">
            <a:avLst/>
          </a:prstGeom>
          <a:noFill/>
          <a:ln/>
        </p:spPr>
        <p:txBody>
          <a:bodyPr wrap="square" lIns="0" tIns="0" rIns="0" bIns="0" rtlCol="0" anchor="ctr"/>
          <a:lstStyle/>
          <a:p>
            <a:r>
              <a:rPr lang="en-US" sz="1200" dirty="0">
                <a:solidFill>
                  <a:srgbClr val="9CA3AF"/>
                </a:solidFill>
                <a:latin typeface="Calibri" pitchFamily="34" charset="0"/>
                <a:ea typeface="Calibri" pitchFamily="34" charset="-122"/>
                <a:cs typeface="Calibri" pitchFamily="34" charset="-120"/>
              </a:rPr>
              <a:t>Sistematización CON BASE  ·  FLACSO RD  ·  MINERD–UNICEF</a:t>
            </a:r>
            <a:endParaRPr lang="en-US" sz="1200" dirty="0"/>
          </a:p>
        </p:txBody>
      </p:sp>
      <p:sp>
        <p:nvSpPr>
          <p:cNvPr id="42" name="Text 34"/>
          <p:cNvSpPr/>
          <p:nvPr/>
        </p:nvSpPr>
        <p:spPr>
          <a:xfrm>
            <a:off x="10972800" y="6461760"/>
            <a:ext cx="1097280" cy="304800"/>
          </a:xfrm>
          <a:prstGeom prst="rect">
            <a:avLst/>
          </a:prstGeom>
          <a:noFill/>
          <a:ln/>
        </p:spPr>
        <p:txBody>
          <a:bodyPr wrap="square" lIns="0" tIns="0" rIns="0" bIns="0" rtlCol="0" anchor="ctr"/>
          <a:lstStyle/>
          <a:p>
            <a:pPr algn="r"/>
            <a:r>
              <a:rPr lang="en-US" sz="1200" dirty="0">
                <a:solidFill>
                  <a:srgbClr val="9CA3AF"/>
                </a:solidFill>
                <a:latin typeface="Calibri" pitchFamily="34" charset="0"/>
                <a:ea typeface="Calibri" pitchFamily="34" charset="-122"/>
                <a:cs typeface="Calibri" pitchFamily="34" charset="-120"/>
              </a:rPr>
              <a:t>18 / 22</a:t>
            </a:r>
            <a:endParaRPr 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09600" y="182880"/>
            <a:ext cx="10972800" cy="268224"/>
          </a:xfrm>
          <a:prstGeom prst="rect">
            <a:avLst/>
          </a:prstGeom>
          <a:noFill/>
          <a:ln/>
        </p:spPr>
        <p:txBody>
          <a:bodyPr wrap="square" lIns="0" tIns="0" rIns="0" bIns="0" rtlCol="0" anchor="ctr"/>
          <a:lstStyle/>
          <a:p>
            <a:r>
              <a:rPr lang="en-US" sz="1333" b="1" kern="0" spc="533" dirty="0">
                <a:solidFill>
                  <a:srgbClr val="E0A458"/>
                </a:solidFill>
                <a:latin typeface="Calibri" pitchFamily="34" charset="0"/>
                <a:ea typeface="Calibri" pitchFamily="34" charset="-122"/>
                <a:cs typeface="Calibri" pitchFamily="34" charset="-120"/>
              </a:rPr>
              <a:t>HONESTIDAD ACADÉMICA</a:t>
            </a:r>
            <a:endParaRPr lang="en-US" sz="1333" dirty="0"/>
          </a:p>
        </p:txBody>
      </p:sp>
      <p:sp>
        <p:nvSpPr>
          <p:cNvPr id="3" name="Text 1"/>
          <p:cNvSpPr/>
          <p:nvPr/>
        </p:nvSpPr>
        <p:spPr>
          <a:xfrm>
            <a:off x="609600" y="548640"/>
            <a:ext cx="10972800" cy="1036320"/>
          </a:xfrm>
          <a:prstGeom prst="rect">
            <a:avLst/>
          </a:prstGeom>
          <a:noFill/>
          <a:ln/>
        </p:spPr>
        <p:txBody>
          <a:bodyPr wrap="square" lIns="0" tIns="0" rIns="0" bIns="0" rtlCol="0" anchor="t"/>
          <a:lstStyle/>
          <a:p>
            <a:r>
              <a:rPr lang="en-US" sz="3733" b="1" dirty="0">
                <a:solidFill>
                  <a:srgbClr val="0A3D5C"/>
                </a:solidFill>
                <a:latin typeface="Georgia" pitchFamily="34" charset="0"/>
                <a:ea typeface="Georgia" pitchFamily="34" charset="-122"/>
                <a:cs typeface="Georgia" pitchFamily="34" charset="-120"/>
              </a:rPr>
              <a:t>Las tensiones que nombramos</a:t>
            </a:r>
            <a:endParaRPr lang="en-US" sz="3733" dirty="0"/>
          </a:p>
        </p:txBody>
      </p:sp>
      <p:sp>
        <p:nvSpPr>
          <p:cNvPr id="4" name="Shape 2"/>
          <p:cNvSpPr/>
          <p:nvPr/>
        </p:nvSpPr>
        <p:spPr>
          <a:xfrm>
            <a:off x="609600" y="1377696"/>
            <a:ext cx="731520" cy="48768"/>
          </a:xfrm>
          <a:prstGeom prst="rect">
            <a:avLst/>
          </a:prstGeom>
          <a:solidFill>
            <a:srgbClr val="E0A458"/>
          </a:solidFill>
          <a:ln/>
        </p:spPr>
        <p:txBody>
          <a:bodyPr/>
          <a:lstStyle/>
          <a:p>
            <a:endParaRPr lang="es-DO" sz="2400"/>
          </a:p>
        </p:txBody>
      </p:sp>
      <p:sp>
        <p:nvSpPr>
          <p:cNvPr id="5" name="Text 3"/>
          <p:cNvSpPr/>
          <p:nvPr/>
        </p:nvSpPr>
        <p:spPr>
          <a:xfrm>
            <a:off x="609600" y="1524000"/>
            <a:ext cx="10972800" cy="609600"/>
          </a:xfrm>
          <a:prstGeom prst="rect">
            <a:avLst/>
          </a:prstGeom>
          <a:noFill/>
          <a:ln/>
        </p:spPr>
        <p:txBody>
          <a:bodyPr wrap="square" lIns="0" tIns="0" rIns="0" bIns="0" rtlCol="0" anchor="ctr"/>
          <a:lstStyle/>
          <a:p>
            <a:r>
              <a:rPr lang="en-US" sz="1733" i="1" dirty="0">
                <a:solidFill>
                  <a:srgbClr val="1A1A2E"/>
                </a:solidFill>
                <a:latin typeface="Calibri" pitchFamily="34" charset="0"/>
                <a:ea typeface="Calibri" pitchFamily="34" charset="-122"/>
                <a:cs typeface="Calibri" pitchFamily="34" charset="-120"/>
              </a:rPr>
              <a:t>Reconocer las tensiones es parte del rigor. No erosiona los logros: los hace creíbles y orienta lo que sigue.</a:t>
            </a:r>
            <a:endParaRPr lang="en-US" sz="1733" dirty="0"/>
          </a:p>
        </p:txBody>
      </p:sp>
      <p:sp>
        <p:nvSpPr>
          <p:cNvPr id="6" name="Shape 4"/>
          <p:cNvSpPr/>
          <p:nvPr/>
        </p:nvSpPr>
        <p:spPr>
          <a:xfrm>
            <a:off x="609600" y="2255520"/>
            <a:ext cx="60960" cy="670560"/>
          </a:xfrm>
          <a:prstGeom prst="rect">
            <a:avLst/>
          </a:prstGeom>
          <a:solidFill>
            <a:srgbClr val="B24745"/>
          </a:solidFill>
          <a:ln/>
        </p:spPr>
        <p:txBody>
          <a:bodyPr/>
          <a:lstStyle/>
          <a:p>
            <a:endParaRPr lang="es-DO" sz="2400"/>
          </a:p>
        </p:txBody>
      </p:sp>
      <p:sp>
        <p:nvSpPr>
          <p:cNvPr id="7" name="Text 5"/>
          <p:cNvSpPr/>
          <p:nvPr/>
        </p:nvSpPr>
        <p:spPr>
          <a:xfrm>
            <a:off x="853440" y="2255520"/>
            <a:ext cx="548640" cy="670560"/>
          </a:xfrm>
          <a:prstGeom prst="rect">
            <a:avLst/>
          </a:prstGeom>
          <a:noFill/>
          <a:ln/>
        </p:spPr>
        <p:txBody>
          <a:bodyPr wrap="square" lIns="0" tIns="0" rIns="0" bIns="0" rtlCol="0" anchor="ctr"/>
          <a:lstStyle/>
          <a:p>
            <a:r>
              <a:rPr lang="en-US" sz="2933" b="1" dirty="0">
                <a:solidFill>
                  <a:srgbClr val="B24745"/>
                </a:solidFill>
                <a:latin typeface="Georgia" pitchFamily="34" charset="0"/>
                <a:ea typeface="Georgia" pitchFamily="34" charset="-122"/>
                <a:cs typeface="Georgia" pitchFamily="34" charset="-120"/>
              </a:rPr>
              <a:t>01</a:t>
            </a:r>
            <a:endParaRPr lang="en-US" sz="2933" dirty="0"/>
          </a:p>
        </p:txBody>
      </p:sp>
      <p:sp>
        <p:nvSpPr>
          <p:cNvPr id="8" name="Text 6"/>
          <p:cNvSpPr/>
          <p:nvPr/>
        </p:nvSpPr>
        <p:spPr>
          <a:xfrm>
            <a:off x="1524000" y="2316480"/>
            <a:ext cx="4511040" cy="548640"/>
          </a:xfrm>
          <a:prstGeom prst="rect">
            <a:avLst/>
          </a:prstGeom>
          <a:noFill/>
          <a:ln/>
        </p:spPr>
        <p:txBody>
          <a:bodyPr wrap="square" lIns="0" tIns="0" rIns="0" bIns="0" rtlCol="0" anchor="ctr"/>
          <a:lstStyle/>
          <a:p>
            <a:r>
              <a:rPr lang="en-US" sz="1733" b="1" dirty="0">
                <a:solidFill>
                  <a:srgbClr val="0A3D5C"/>
                </a:solidFill>
                <a:latin typeface="Georgia" pitchFamily="34" charset="0"/>
                <a:ea typeface="Georgia" pitchFamily="34" charset="-122"/>
                <a:cs typeface="Georgia" pitchFamily="34" charset="-120"/>
              </a:rPr>
              <a:t>Equidad no homogénea</a:t>
            </a:r>
            <a:endParaRPr lang="en-US" sz="1733" dirty="0"/>
          </a:p>
        </p:txBody>
      </p:sp>
      <p:sp>
        <p:nvSpPr>
          <p:cNvPr id="9" name="Text 7"/>
          <p:cNvSpPr/>
          <p:nvPr/>
        </p:nvSpPr>
        <p:spPr>
          <a:xfrm>
            <a:off x="6096000" y="2316480"/>
            <a:ext cx="5486400" cy="548640"/>
          </a:xfrm>
          <a:prstGeom prst="rect">
            <a:avLst/>
          </a:prstGeom>
          <a:noFill/>
          <a:ln/>
        </p:spPr>
        <p:txBody>
          <a:bodyPr wrap="square" lIns="0" tIns="0" rIns="0" bIns="0" rtlCol="0" anchor="ctr"/>
          <a:lstStyle/>
          <a:p>
            <a:r>
              <a:rPr lang="en-US" sz="1467" dirty="0">
                <a:solidFill>
                  <a:srgbClr val="1A1A2E"/>
                </a:solidFill>
                <a:latin typeface="Calibri" pitchFamily="34" charset="0"/>
                <a:ea typeface="Calibri" pitchFamily="34" charset="-122"/>
                <a:cs typeface="Calibri" pitchFamily="34" charset="-120"/>
              </a:rPr>
              <a:t>Escuelas rurales, multigrado y fronterizas con menor acceso a materiales, conectividad y acompañamiento.</a:t>
            </a:r>
            <a:endParaRPr lang="en-US" sz="1467" dirty="0"/>
          </a:p>
        </p:txBody>
      </p:sp>
      <p:sp>
        <p:nvSpPr>
          <p:cNvPr id="10" name="Shape 8"/>
          <p:cNvSpPr/>
          <p:nvPr/>
        </p:nvSpPr>
        <p:spPr>
          <a:xfrm>
            <a:off x="609600" y="3011424"/>
            <a:ext cx="60960" cy="670560"/>
          </a:xfrm>
          <a:prstGeom prst="rect">
            <a:avLst/>
          </a:prstGeom>
          <a:solidFill>
            <a:srgbClr val="B24745"/>
          </a:solidFill>
          <a:ln/>
        </p:spPr>
        <p:txBody>
          <a:bodyPr/>
          <a:lstStyle/>
          <a:p>
            <a:endParaRPr lang="es-DO" sz="2400"/>
          </a:p>
        </p:txBody>
      </p:sp>
      <p:sp>
        <p:nvSpPr>
          <p:cNvPr id="11" name="Text 9"/>
          <p:cNvSpPr/>
          <p:nvPr/>
        </p:nvSpPr>
        <p:spPr>
          <a:xfrm>
            <a:off x="853440" y="3011424"/>
            <a:ext cx="548640" cy="670560"/>
          </a:xfrm>
          <a:prstGeom prst="rect">
            <a:avLst/>
          </a:prstGeom>
          <a:noFill/>
          <a:ln/>
        </p:spPr>
        <p:txBody>
          <a:bodyPr wrap="square" lIns="0" tIns="0" rIns="0" bIns="0" rtlCol="0" anchor="ctr"/>
          <a:lstStyle/>
          <a:p>
            <a:r>
              <a:rPr lang="en-US" sz="2933" b="1" dirty="0">
                <a:solidFill>
                  <a:srgbClr val="B24745"/>
                </a:solidFill>
                <a:latin typeface="Georgia" pitchFamily="34" charset="0"/>
                <a:ea typeface="Georgia" pitchFamily="34" charset="-122"/>
                <a:cs typeface="Georgia" pitchFamily="34" charset="-120"/>
              </a:rPr>
              <a:t>02</a:t>
            </a:r>
            <a:endParaRPr lang="en-US" sz="2933" dirty="0"/>
          </a:p>
        </p:txBody>
      </p:sp>
      <p:sp>
        <p:nvSpPr>
          <p:cNvPr id="12" name="Text 10"/>
          <p:cNvSpPr/>
          <p:nvPr/>
        </p:nvSpPr>
        <p:spPr>
          <a:xfrm>
            <a:off x="1524000" y="3072384"/>
            <a:ext cx="4511040" cy="548640"/>
          </a:xfrm>
          <a:prstGeom prst="rect">
            <a:avLst/>
          </a:prstGeom>
          <a:noFill/>
          <a:ln/>
        </p:spPr>
        <p:txBody>
          <a:bodyPr wrap="square" lIns="0" tIns="0" rIns="0" bIns="0" rtlCol="0" anchor="ctr"/>
          <a:lstStyle/>
          <a:p>
            <a:r>
              <a:rPr lang="en-US" sz="1733" b="1" dirty="0">
                <a:solidFill>
                  <a:srgbClr val="0A3D5C"/>
                </a:solidFill>
                <a:latin typeface="Georgia" pitchFamily="34" charset="0"/>
                <a:ea typeface="Georgia" pitchFamily="34" charset="-122"/>
                <a:cs typeface="Georgia" pitchFamily="34" charset="-120"/>
              </a:rPr>
              <a:t>Alta rotación de personal</a:t>
            </a:r>
            <a:endParaRPr lang="en-US" sz="1733" dirty="0"/>
          </a:p>
        </p:txBody>
      </p:sp>
      <p:sp>
        <p:nvSpPr>
          <p:cNvPr id="13" name="Text 11"/>
          <p:cNvSpPr/>
          <p:nvPr/>
        </p:nvSpPr>
        <p:spPr>
          <a:xfrm>
            <a:off x="6096000" y="3072384"/>
            <a:ext cx="5486400" cy="548640"/>
          </a:xfrm>
          <a:prstGeom prst="rect">
            <a:avLst/>
          </a:prstGeom>
          <a:noFill/>
          <a:ln/>
        </p:spPr>
        <p:txBody>
          <a:bodyPr wrap="square" lIns="0" tIns="0" rIns="0" bIns="0" rtlCol="0" anchor="ctr"/>
          <a:lstStyle/>
          <a:p>
            <a:r>
              <a:rPr lang="en-US" sz="1467" dirty="0">
                <a:solidFill>
                  <a:srgbClr val="1A1A2E"/>
                </a:solidFill>
                <a:latin typeface="Calibri" pitchFamily="34" charset="0"/>
                <a:ea typeface="Calibri" pitchFamily="34" charset="-122"/>
                <a:cs typeface="Calibri" pitchFamily="34" charset="-120"/>
              </a:rPr>
              <a:t>Docentes y técnicos formados son reasignados. Los procesos no echan raíces.</a:t>
            </a:r>
            <a:endParaRPr lang="en-US" sz="1467" dirty="0"/>
          </a:p>
        </p:txBody>
      </p:sp>
      <p:sp>
        <p:nvSpPr>
          <p:cNvPr id="14" name="Shape 12"/>
          <p:cNvSpPr/>
          <p:nvPr/>
        </p:nvSpPr>
        <p:spPr>
          <a:xfrm>
            <a:off x="609600" y="3767328"/>
            <a:ext cx="60960" cy="670560"/>
          </a:xfrm>
          <a:prstGeom prst="rect">
            <a:avLst/>
          </a:prstGeom>
          <a:solidFill>
            <a:srgbClr val="B24745"/>
          </a:solidFill>
          <a:ln/>
        </p:spPr>
        <p:txBody>
          <a:bodyPr/>
          <a:lstStyle/>
          <a:p>
            <a:endParaRPr lang="es-DO" sz="2400"/>
          </a:p>
        </p:txBody>
      </p:sp>
      <p:sp>
        <p:nvSpPr>
          <p:cNvPr id="15" name="Text 13"/>
          <p:cNvSpPr/>
          <p:nvPr/>
        </p:nvSpPr>
        <p:spPr>
          <a:xfrm>
            <a:off x="853440" y="3767328"/>
            <a:ext cx="548640" cy="670560"/>
          </a:xfrm>
          <a:prstGeom prst="rect">
            <a:avLst/>
          </a:prstGeom>
          <a:noFill/>
          <a:ln/>
        </p:spPr>
        <p:txBody>
          <a:bodyPr wrap="square" lIns="0" tIns="0" rIns="0" bIns="0" rtlCol="0" anchor="ctr"/>
          <a:lstStyle/>
          <a:p>
            <a:r>
              <a:rPr lang="en-US" sz="2933" b="1" dirty="0">
                <a:solidFill>
                  <a:srgbClr val="B24745"/>
                </a:solidFill>
                <a:latin typeface="Georgia" pitchFamily="34" charset="0"/>
                <a:ea typeface="Georgia" pitchFamily="34" charset="-122"/>
                <a:cs typeface="Georgia" pitchFamily="34" charset="-120"/>
              </a:rPr>
              <a:t>03</a:t>
            </a:r>
            <a:endParaRPr lang="en-US" sz="2933" dirty="0"/>
          </a:p>
        </p:txBody>
      </p:sp>
      <p:sp>
        <p:nvSpPr>
          <p:cNvPr id="16" name="Text 14"/>
          <p:cNvSpPr/>
          <p:nvPr/>
        </p:nvSpPr>
        <p:spPr>
          <a:xfrm>
            <a:off x="1524000" y="3828288"/>
            <a:ext cx="4511040" cy="548640"/>
          </a:xfrm>
          <a:prstGeom prst="rect">
            <a:avLst/>
          </a:prstGeom>
          <a:noFill/>
          <a:ln/>
        </p:spPr>
        <p:txBody>
          <a:bodyPr wrap="square" lIns="0" tIns="0" rIns="0" bIns="0" rtlCol="0" anchor="ctr"/>
          <a:lstStyle/>
          <a:p>
            <a:r>
              <a:rPr lang="en-US" sz="1733" b="1" dirty="0">
                <a:solidFill>
                  <a:srgbClr val="0A3D5C"/>
                </a:solidFill>
                <a:latin typeface="Georgia" pitchFamily="34" charset="0"/>
                <a:ea typeface="Georgia" pitchFamily="34" charset="-122"/>
                <a:cs typeface="Georgia" pitchFamily="34" charset="-120"/>
              </a:rPr>
              <a:t>Participación familiar limitada y desigual</a:t>
            </a:r>
            <a:endParaRPr lang="en-US" sz="1733" dirty="0"/>
          </a:p>
        </p:txBody>
      </p:sp>
      <p:sp>
        <p:nvSpPr>
          <p:cNvPr id="17" name="Text 15"/>
          <p:cNvSpPr/>
          <p:nvPr/>
        </p:nvSpPr>
        <p:spPr>
          <a:xfrm>
            <a:off x="6096000" y="3828288"/>
            <a:ext cx="5486400" cy="548640"/>
          </a:xfrm>
          <a:prstGeom prst="rect">
            <a:avLst/>
          </a:prstGeom>
          <a:noFill/>
          <a:ln/>
        </p:spPr>
        <p:txBody>
          <a:bodyPr wrap="square" lIns="0" tIns="0" rIns="0" bIns="0" rtlCol="0" anchor="ctr"/>
          <a:lstStyle/>
          <a:p>
            <a:r>
              <a:rPr lang="en-US" sz="1467" dirty="0">
                <a:solidFill>
                  <a:srgbClr val="1A1A2E"/>
                </a:solidFill>
                <a:latin typeface="Calibri" pitchFamily="34" charset="0"/>
                <a:ea typeface="Calibri" pitchFamily="34" charset="-122"/>
                <a:cs typeface="Calibri" pitchFamily="34" charset="-120"/>
              </a:rPr>
              <a:t>Avances importantes pero barreras estructurales (tiempo, escolaridad, condiciones laborales) persisten.</a:t>
            </a:r>
            <a:endParaRPr lang="en-US" sz="1467" dirty="0"/>
          </a:p>
        </p:txBody>
      </p:sp>
      <p:sp>
        <p:nvSpPr>
          <p:cNvPr id="18" name="Shape 16"/>
          <p:cNvSpPr/>
          <p:nvPr/>
        </p:nvSpPr>
        <p:spPr>
          <a:xfrm>
            <a:off x="609600" y="4523232"/>
            <a:ext cx="60960" cy="670560"/>
          </a:xfrm>
          <a:prstGeom prst="rect">
            <a:avLst/>
          </a:prstGeom>
          <a:solidFill>
            <a:srgbClr val="B24745"/>
          </a:solidFill>
          <a:ln/>
        </p:spPr>
        <p:txBody>
          <a:bodyPr/>
          <a:lstStyle/>
          <a:p>
            <a:endParaRPr lang="es-DO" sz="2400"/>
          </a:p>
        </p:txBody>
      </p:sp>
      <p:sp>
        <p:nvSpPr>
          <p:cNvPr id="19" name="Text 17"/>
          <p:cNvSpPr/>
          <p:nvPr/>
        </p:nvSpPr>
        <p:spPr>
          <a:xfrm>
            <a:off x="853440" y="4523232"/>
            <a:ext cx="548640" cy="670560"/>
          </a:xfrm>
          <a:prstGeom prst="rect">
            <a:avLst/>
          </a:prstGeom>
          <a:noFill/>
          <a:ln/>
        </p:spPr>
        <p:txBody>
          <a:bodyPr wrap="square" lIns="0" tIns="0" rIns="0" bIns="0" rtlCol="0" anchor="ctr"/>
          <a:lstStyle/>
          <a:p>
            <a:r>
              <a:rPr lang="en-US" sz="2933" b="1" dirty="0">
                <a:solidFill>
                  <a:srgbClr val="B24745"/>
                </a:solidFill>
                <a:latin typeface="Georgia" pitchFamily="34" charset="0"/>
                <a:ea typeface="Georgia" pitchFamily="34" charset="-122"/>
                <a:cs typeface="Georgia" pitchFamily="34" charset="-120"/>
              </a:rPr>
              <a:t>04</a:t>
            </a:r>
            <a:endParaRPr lang="en-US" sz="2933" dirty="0"/>
          </a:p>
        </p:txBody>
      </p:sp>
      <p:sp>
        <p:nvSpPr>
          <p:cNvPr id="24" name="Text 22"/>
          <p:cNvSpPr/>
          <p:nvPr/>
        </p:nvSpPr>
        <p:spPr>
          <a:xfrm>
            <a:off x="1524000" y="4700016"/>
            <a:ext cx="4511040" cy="548640"/>
          </a:xfrm>
          <a:prstGeom prst="rect">
            <a:avLst/>
          </a:prstGeom>
          <a:noFill/>
          <a:ln/>
        </p:spPr>
        <p:txBody>
          <a:bodyPr wrap="square" lIns="0" tIns="0" rIns="0" bIns="0" rtlCol="0" anchor="ctr"/>
          <a:lstStyle/>
          <a:p>
            <a:r>
              <a:rPr lang="en-US" sz="1733" b="1" dirty="0">
                <a:solidFill>
                  <a:srgbClr val="0A3D5C"/>
                </a:solidFill>
                <a:latin typeface="Georgia" pitchFamily="34" charset="0"/>
                <a:ea typeface="Georgia" pitchFamily="34" charset="-122"/>
                <a:cs typeface="Georgia" pitchFamily="34" charset="-120"/>
              </a:rPr>
              <a:t>Institucionalización presupuestaria incompleta</a:t>
            </a:r>
            <a:endParaRPr lang="en-US" sz="1733" dirty="0"/>
          </a:p>
        </p:txBody>
      </p:sp>
      <p:sp>
        <p:nvSpPr>
          <p:cNvPr id="25" name="Text 23"/>
          <p:cNvSpPr/>
          <p:nvPr/>
        </p:nvSpPr>
        <p:spPr>
          <a:xfrm>
            <a:off x="6096000" y="4700016"/>
            <a:ext cx="5486400" cy="548640"/>
          </a:xfrm>
          <a:prstGeom prst="rect">
            <a:avLst/>
          </a:prstGeom>
          <a:noFill/>
          <a:ln/>
        </p:spPr>
        <p:txBody>
          <a:bodyPr wrap="square" lIns="0" tIns="0" rIns="0" bIns="0" rtlCol="0" anchor="ctr"/>
          <a:lstStyle/>
          <a:p>
            <a:r>
              <a:rPr lang="en-US" sz="1467" dirty="0">
                <a:solidFill>
                  <a:srgbClr val="1A1A2E"/>
                </a:solidFill>
                <a:latin typeface="Calibri" pitchFamily="34" charset="0"/>
                <a:ea typeface="Calibri" pitchFamily="34" charset="-122"/>
                <a:cs typeface="Calibri" pitchFamily="34" charset="-120"/>
              </a:rPr>
              <a:t>Componentes clave aún dependen de recursos extraordinarios y voluntad de actores específicos.</a:t>
            </a:r>
            <a:endParaRPr lang="en-US" sz="1467" dirty="0"/>
          </a:p>
        </p:txBody>
      </p:sp>
      <p:sp>
        <p:nvSpPr>
          <p:cNvPr id="26" name="Text 24"/>
          <p:cNvSpPr/>
          <p:nvPr/>
        </p:nvSpPr>
        <p:spPr>
          <a:xfrm>
            <a:off x="609600" y="6461760"/>
            <a:ext cx="8534400" cy="304800"/>
          </a:xfrm>
          <a:prstGeom prst="rect">
            <a:avLst/>
          </a:prstGeom>
          <a:noFill/>
          <a:ln/>
        </p:spPr>
        <p:txBody>
          <a:bodyPr wrap="square" lIns="0" tIns="0" rIns="0" bIns="0" rtlCol="0" anchor="ctr"/>
          <a:lstStyle/>
          <a:p>
            <a:r>
              <a:rPr lang="en-US" sz="1200" dirty="0">
                <a:solidFill>
                  <a:srgbClr val="9CA3AF"/>
                </a:solidFill>
                <a:latin typeface="Calibri" pitchFamily="34" charset="0"/>
                <a:ea typeface="Calibri" pitchFamily="34" charset="-122"/>
                <a:cs typeface="Calibri" pitchFamily="34" charset="-120"/>
              </a:rPr>
              <a:t>Sistematización CON BASE  ·  FLACSO RD  ·  MINERD–UNICEF</a:t>
            </a:r>
            <a:endParaRPr lang="en-US" sz="1200" dirty="0"/>
          </a:p>
        </p:txBody>
      </p:sp>
      <p:sp>
        <p:nvSpPr>
          <p:cNvPr id="27" name="Text 25"/>
          <p:cNvSpPr/>
          <p:nvPr/>
        </p:nvSpPr>
        <p:spPr>
          <a:xfrm>
            <a:off x="10972800" y="6461760"/>
            <a:ext cx="1097280" cy="304800"/>
          </a:xfrm>
          <a:prstGeom prst="rect">
            <a:avLst/>
          </a:prstGeom>
          <a:noFill/>
          <a:ln/>
        </p:spPr>
        <p:txBody>
          <a:bodyPr wrap="square" lIns="0" tIns="0" rIns="0" bIns="0" rtlCol="0" anchor="ctr"/>
          <a:lstStyle/>
          <a:p>
            <a:pPr algn="r"/>
            <a:r>
              <a:rPr lang="en-US" sz="1200" dirty="0">
                <a:solidFill>
                  <a:srgbClr val="9CA3AF"/>
                </a:solidFill>
                <a:latin typeface="Calibri" pitchFamily="34" charset="0"/>
                <a:ea typeface="Calibri" pitchFamily="34" charset="-122"/>
                <a:cs typeface="Calibri" pitchFamily="34" charset="-120"/>
              </a:rPr>
              <a:t>19 / 22</a:t>
            </a:r>
            <a:endParaRPr lang="en-US" sz="1200" dirty="0"/>
          </a:p>
        </p:txBody>
      </p:sp>
    </p:spTree>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09600" y="182880"/>
            <a:ext cx="10972800" cy="268224"/>
          </a:xfrm>
          <a:prstGeom prst="rect">
            <a:avLst/>
          </a:prstGeom>
          <a:noFill/>
          <a:ln/>
        </p:spPr>
        <p:txBody>
          <a:bodyPr wrap="square" lIns="0" tIns="0" rIns="0" bIns="0" rtlCol="0" anchor="ctr"/>
          <a:lstStyle/>
          <a:p>
            <a:r>
              <a:rPr lang="en-US" sz="1333" b="1" kern="0" spc="533" dirty="0">
                <a:solidFill>
                  <a:srgbClr val="E0A458"/>
                </a:solidFill>
                <a:latin typeface="Calibri" pitchFamily="34" charset="0"/>
                <a:ea typeface="Calibri" pitchFamily="34" charset="-122"/>
                <a:cs typeface="Calibri" pitchFamily="34" charset="-120"/>
              </a:rPr>
              <a:t>LO QUE APRENDIMOS</a:t>
            </a:r>
            <a:endParaRPr lang="en-US" sz="1333" dirty="0"/>
          </a:p>
        </p:txBody>
      </p:sp>
      <p:sp>
        <p:nvSpPr>
          <p:cNvPr id="3" name="Text 1"/>
          <p:cNvSpPr/>
          <p:nvPr/>
        </p:nvSpPr>
        <p:spPr>
          <a:xfrm>
            <a:off x="609600" y="548640"/>
            <a:ext cx="10972800" cy="1036320"/>
          </a:xfrm>
          <a:prstGeom prst="rect">
            <a:avLst/>
          </a:prstGeom>
          <a:noFill/>
          <a:ln/>
        </p:spPr>
        <p:txBody>
          <a:bodyPr wrap="square" lIns="0" tIns="0" rIns="0" bIns="0" rtlCol="0" anchor="t"/>
          <a:lstStyle/>
          <a:p>
            <a:r>
              <a:rPr lang="en-US" sz="3733" b="1" dirty="0">
                <a:solidFill>
                  <a:srgbClr val="0A3D5C"/>
                </a:solidFill>
                <a:latin typeface="Georgia" pitchFamily="34" charset="0"/>
                <a:ea typeface="Georgia" pitchFamily="34" charset="-122"/>
                <a:cs typeface="Georgia" pitchFamily="34" charset="-120"/>
              </a:rPr>
              <a:t>Cinco lecciones para el sistema</a:t>
            </a:r>
            <a:endParaRPr lang="en-US" sz="3733" dirty="0"/>
          </a:p>
        </p:txBody>
      </p:sp>
      <p:sp>
        <p:nvSpPr>
          <p:cNvPr id="4" name="Shape 2"/>
          <p:cNvSpPr/>
          <p:nvPr/>
        </p:nvSpPr>
        <p:spPr>
          <a:xfrm>
            <a:off x="609600" y="1377696"/>
            <a:ext cx="731520" cy="48768"/>
          </a:xfrm>
          <a:prstGeom prst="rect">
            <a:avLst/>
          </a:prstGeom>
          <a:solidFill>
            <a:srgbClr val="E0A458"/>
          </a:solidFill>
          <a:ln/>
        </p:spPr>
        <p:txBody>
          <a:bodyPr/>
          <a:lstStyle/>
          <a:p>
            <a:endParaRPr lang="es-DO" sz="2400"/>
          </a:p>
        </p:txBody>
      </p:sp>
      <p:sp>
        <p:nvSpPr>
          <p:cNvPr id="5" name="Shape 3"/>
          <p:cNvSpPr/>
          <p:nvPr/>
        </p:nvSpPr>
        <p:spPr>
          <a:xfrm>
            <a:off x="609600" y="1706880"/>
            <a:ext cx="60960" cy="731520"/>
          </a:xfrm>
          <a:prstGeom prst="rect">
            <a:avLst/>
          </a:prstGeom>
          <a:solidFill>
            <a:srgbClr val="E0A458"/>
          </a:solidFill>
          <a:ln/>
        </p:spPr>
        <p:txBody>
          <a:bodyPr/>
          <a:lstStyle/>
          <a:p>
            <a:endParaRPr lang="es-DO" sz="2400"/>
          </a:p>
        </p:txBody>
      </p:sp>
      <p:sp>
        <p:nvSpPr>
          <p:cNvPr id="6" name="Shape 4"/>
          <p:cNvSpPr/>
          <p:nvPr/>
        </p:nvSpPr>
        <p:spPr>
          <a:xfrm>
            <a:off x="853440" y="1767840"/>
            <a:ext cx="609600" cy="609600"/>
          </a:xfrm>
          <a:prstGeom prst="ellipse">
            <a:avLst/>
          </a:prstGeom>
          <a:solidFill>
            <a:srgbClr val="0A3D5C"/>
          </a:solidFill>
          <a:ln/>
        </p:spPr>
        <p:txBody>
          <a:bodyPr/>
          <a:lstStyle/>
          <a:p>
            <a:endParaRPr lang="es-DO" sz="2400"/>
          </a:p>
        </p:txBody>
      </p:sp>
      <p:pic>
        <p:nvPicPr>
          <p:cNvPr id="7" name="Image 0" descr="preencoded.png"/>
          <p:cNvPicPr>
            <a:picLocks noChangeAspect="1"/>
          </p:cNvPicPr>
          <p:nvPr/>
        </p:nvPicPr>
        <p:blipFill>
          <a:blip r:embed="rId3"/>
          <a:stretch>
            <a:fillRect/>
          </a:stretch>
        </p:blipFill>
        <p:spPr>
          <a:xfrm>
            <a:off x="975360" y="1889760"/>
            <a:ext cx="365760" cy="365760"/>
          </a:xfrm>
          <a:prstGeom prst="rect">
            <a:avLst/>
          </a:prstGeom>
        </p:spPr>
      </p:pic>
      <p:sp>
        <p:nvSpPr>
          <p:cNvPr id="8" name="Text 5"/>
          <p:cNvSpPr/>
          <p:nvPr/>
        </p:nvSpPr>
        <p:spPr>
          <a:xfrm>
            <a:off x="1584960" y="1731264"/>
            <a:ext cx="487680" cy="365760"/>
          </a:xfrm>
          <a:prstGeom prst="rect">
            <a:avLst/>
          </a:prstGeom>
          <a:noFill/>
          <a:ln/>
        </p:spPr>
        <p:txBody>
          <a:bodyPr wrap="square" lIns="0" tIns="0" rIns="0" bIns="0" rtlCol="0" anchor="ctr"/>
          <a:lstStyle/>
          <a:p>
            <a:r>
              <a:rPr lang="en-US" sz="1333" b="1" kern="0" spc="267" dirty="0">
                <a:solidFill>
                  <a:srgbClr val="E0A458"/>
                </a:solidFill>
                <a:latin typeface="Calibri" pitchFamily="34" charset="0"/>
                <a:ea typeface="Calibri" pitchFamily="34" charset="-122"/>
                <a:cs typeface="Calibri" pitchFamily="34" charset="-120"/>
              </a:rPr>
              <a:t>01</a:t>
            </a:r>
            <a:endParaRPr lang="en-US" sz="1333" dirty="0"/>
          </a:p>
        </p:txBody>
      </p:sp>
      <p:sp>
        <p:nvSpPr>
          <p:cNvPr id="9" name="Text 6"/>
          <p:cNvSpPr/>
          <p:nvPr/>
        </p:nvSpPr>
        <p:spPr>
          <a:xfrm>
            <a:off x="1584960" y="2072640"/>
            <a:ext cx="7559040" cy="390144"/>
          </a:xfrm>
          <a:prstGeom prst="rect">
            <a:avLst/>
          </a:prstGeom>
          <a:noFill/>
          <a:ln/>
        </p:spPr>
        <p:txBody>
          <a:bodyPr wrap="square" lIns="0" tIns="0" rIns="0" bIns="0" rtlCol="0" anchor="ctr"/>
          <a:lstStyle/>
          <a:p>
            <a:r>
              <a:rPr lang="en-US" sz="1667" b="1" dirty="0">
                <a:solidFill>
                  <a:srgbClr val="0A3D5C"/>
                </a:solidFill>
                <a:latin typeface="Georgia" pitchFamily="34" charset="0"/>
                <a:ea typeface="Georgia" pitchFamily="34" charset="-122"/>
                <a:cs typeface="Georgia" pitchFamily="34" charset="-120"/>
              </a:rPr>
              <a:t>El acompañamiento técnico constante es determinante</a:t>
            </a:r>
            <a:endParaRPr lang="en-US" sz="1667" dirty="0"/>
          </a:p>
        </p:txBody>
      </p:sp>
      <p:sp>
        <p:nvSpPr>
          <p:cNvPr id="10" name="Text 7"/>
          <p:cNvSpPr/>
          <p:nvPr/>
        </p:nvSpPr>
        <p:spPr>
          <a:xfrm>
            <a:off x="1584960" y="2438400"/>
            <a:ext cx="7559040" cy="341376"/>
          </a:xfrm>
          <a:prstGeom prst="rect">
            <a:avLst/>
          </a:prstGeom>
          <a:noFill/>
          <a:ln/>
        </p:spPr>
        <p:txBody>
          <a:bodyPr wrap="square" lIns="0" tIns="0" rIns="0" bIns="0" rtlCol="0" anchor="ctr"/>
          <a:lstStyle/>
          <a:p>
            <a:r>
              <a:rPr lang="en-US" sz="1400" i="1" dirty="0">
                <a:solidFill>
                  <a:srgbClr val="4B5563"/>
                </a:solidFill>
                <a:latin typeface="Calibri" pitchFamily="34" charset="0"/>
                <a:ea typeface="Calibri" pitchFamily="34" charset="-122"/>
                <a:cs typeface="Calibri" pitchFamily="34" charset="-120"/>
              </a:rPr>
              <a:t>Sin cercanía sostenida, las innovaciones pedagógicas no se apropian.</a:t>
            </a:r>
            <a:endParaRPr lang="en-US" sz="1400" dirty="0"/>
          </a:p>
        </p:txBody>
      </p:sp>
      <p:sp>
        <p:nvSpPr>
          <p:cNvPr id="11" name="Shape 8"/>
          <p:cNvSpPr/>
          <p:nvPr/>
        </p:nvSpPr>
        <p:spPr>
          <a:xfrm>
            <a:off x="609600" y="2560320"/>
            <a:ext cx="60960" cy="731520"/>
          </a:xfrm>
          <a:prstGeom prst="rect">
            <a:avLst/>
          </a:prstGeom>
          <a:solidFill>
            <a:srgbClr val="E0A458"/>
          </a:solidFill>
          <a:ln/>
        </p:spPr>
        <p:txBody>
          <a:bodyPr/>
          <a:lstStyle/>
          <a:p>
            <a:endParaRPr lang="es-DO" sz="2400"/>
          </a:p>
        </p:txBody>
      </p:sp>
      <p:sp>
        <p:nvSpPr>
          <p:cNvPr id="12" name="Shape 9"/>
          <p:cNvSpPr/>
          <p:nvPr/>
        </p:nvSpPr>
        <p:spPr>
          <a:xfrm>
            <a:off x="853440" y="2621280"/>
            <a:ext cx="609600" cy="609600"/>
          </a:xfrm>
          <a:prstGeom prst="ellipse">
            <a:avLst/>
          </a:prstGeom>
          <a:solidFill>
            <a:srgbClr val="0A3D5C"/>
          </a:solidFill>
          <a:ln/>
        </p:spPr>
        <p:txBody>
          <a:bodyPr/>
          <a:lstStyle/>
          <a:p>
            <a:endParaRPr lang="es-DO" sz="2400"/>
          </a:p>
        </p:txBody>
      </p:sp>
      <p:pic>
        <p:nvPicPr>
          <p:cNvPr id="13" name="Image 1" descr="preencoded.png"/>
          <p:cNvPicPr>
            <a:picLocks noChangeAspect="1"/>
          </p:cNvPicPr>
          <p:nvPr/>
        </p:nvPicPr>
        <p:blipFill>
          <a:blip r:embed="rId3"/>
          <a:stretch>
            <a:fillRect/>
          </a:stretch>
        </p:blipFill>
        <p:spPr>
          <a:xfrm>
            <a:off x="975360" y="2743200"/>
            <a:ext cx="365760" cy="365760"/>
          </a:xfrm>
          <a:prstGeom prst="rect">
            <a:avLst/>
          </a:prstGeom>
        </p:spPr>
      </p:pic>
      <p:sp>
        <p:nvSpPr>
          <p:cNvPr id="14" name="Text 10"/>
          <p:cNvSpPr/>
          <p:nvPr/>
        </p:nvSpPr>
        <p:spPr>
          <a:xfrm>
            <a:off x="1584960" y="2584704"/>
            <a:ext cx="487680" cy="365760"/>
          </a:xfrm>
          <a:prstGeom prst="rect">
            <a:avLst/>
          </a:prstGeom>
          <a:noFill/>
          <a:ln/>
        </p:spPr>
        <p:txBody>
          <a:bodyPr wrap="square" lIns="0" tIns="0" rIns="0" bIns="0" rtlCol="0" anchor="ctr"/>
          <a:lstStyle/>
          <a:p>
            <a:r>
              <a:rPr lang="en-US" sz="1333" b="1" kern="0" spc="267" dirty="0">
                <a:solidFill>
                  <a:srgbClr val="E0A458"/>
                </a:solidFill>
                <a:latin typeface="Calibri" pitchFamily="34" charset="0"/>
                <a:ea typeface="Calibri" pitchFamily="34" charset="-122"/>
                <a:cs typeface="Calibri" pitchFamily="34" charset="-120"/>
              </a:rPr>
              <a:t>02</a:t>
            </a:r>
            <a:endParaRPr lang="en-US" sz="1333" dirty="0"/>
          </a:p>
        </p:txBody>
      </p:sp>
      <p:sp>
        <p:nvSpPr>
          <p:cNvPr id="15" name="Text 11"/>
          <p:cNvSpPr/>
          <p:nvPr/>
        </p:nvSpPr>
        <p:spPr>
          <a:xfrm>
            <a:off x="1584960" y="2926080"/>
            <a:ext cx="7559040" cy="390144"/>
          </a:xfrm>
          <a:prstGeom prst="rect">
            <a:avLst/>
          </a:prstGeom>
          <a:noFill/>
          <a:ln/>
        </p:spPr>
        <p:txBody>
          <a:bodyPr wrap="square" lIns="0" tIns="0" rIns="0" bIns="0" rtlCol="0" anchor="ctr"/>
          <a:lstStyle/>
          <a:p>
            <a:r>
              <a:rPr lang="en-US" sz="1667" b="1" dirty="0">
                <a:solidFill>
                  <a:srgbClr val="0A3D5C"/>
                </a:solidFill>
                <a:latin typeface="Georgia" pitchFamily="34" charset="0"/>
                <a:ea typeface="Georgia" pitchFamily="34" charset="-122"/>
                <a:cs typeface="Georgia" pitchFamily="34" charset="-120"/>
              </a:rPr>
              <a:t>La adaptación territorial aumenta la efectividad</a:t>
            </a:r>
            <a:endParaRPr lang="en-US" sz="1667" dirty="0"/>
          </a:p>
        </p:txBody>
      </p:sp>
      <p:sp>
        <p:nvSpPr>
          <p:cNvPr id="16" name="Text 12"/>
          <p:cNvSpPr/>
          <p:nvPr/>
        </p:nvSpPr>
        <p:spPr>
          <a:xfrm>
            <a:off x="1584960" y="3291840"/>
            <a:ext cx="7559040" cy="341376"/>
          </a:xfrm>
          <a:prstGeom prst="rect">
            <a:avLst/>
          </a:prstGeom>
          <a:noFill/>
          <a:ln/>
        </p:spPr>
        <p:txBody>
          <a:bodyPr wrap="square" lIns="0" tIns="0" rIns="0" bIns="0" rtlCol="0" anchor="ctr"/>
          <a:lstStyle/>
          <a:p>
            <a:r>
              <a:rPr lang="en-US" sz="1400" i="1" dirty="0">
                <a:solidFill>
                  <a:srgbClr val="4B5563"/>
                </a:solidFill>
                <a:latin typeface="Calibri" pitchFamily="34" charset="0"/>
                <a:ea typeface="Calibri" pitchFamily="34" charset="-122"/>
                <a:cs typeface="Calibri" pitchFamily="34" charset="-120"/>
              </a:rPr>
              <a:t>Los formatos homogéneos pierden potencia en contextos rurales y multigrado.</a:t>
            </a:r>
            <a:endParaRPr lang="en-US" sz="1400" dirty="0"/>
          </a:p>
        </p:txBody>
      </p:sp>
      <p:sp>
        <p:nvSpPr>
          <p:cNvPr id="17" name="Shape 13"/>
          <p:cNvSpPr/>
          <p:nvPr/>
        </p:nvSpPr>
        <p:spPr>
          <a:xfrm>
            <a:off x="609600" y="3413760"/>
            <a:ext cx="60960" cy="731520"/>
          </a:xfrm>
          <a:prstGeom prst="rect">
            <a:avLst/>
          </a:prstGeom>
          <a:solidFill>
            <a:srgbClr val="E0A458"/>
          </a:solidFill>
          <a:ln/>
        </p:spPr>
        <p:txBody>
          <a:bodyPr/>
          <a:lstStyle/>
          <a:p>
            <a:endParaRPr lang="es-DO" sz="2400"/>
          </a:p>
        </p:txBody>
      </p:sp>
      <p:sp>
        <p:nvSpPr>
          <p:cNvPr id="18" name="Shape 14"/>
          <p:cNvSpPr/>
          <p:nvPr/>
        </p:nvSpPr>
        <p:spPr>
          <a:xfrm>
            <a:off x="853440" y="3474720"/>
            <a:ext cx="609600" cy="609600"/>
          </a:xfrm>
          <a:prstGeom prst="ellipse">
            <a:avLst/>
          </a:prstGeom>
          <a:solidFill>
            <a:srgbClr val="0A3D5C"/>
          </a:solidFill>
          <a:ln/>
        </p:spPr>
        <p:txBody>
          <a:bodyPr/>
          <a:lstStyle/>
          <a:p>
            <a:endParaRPr lang="es-DO" sz="2400"/>
          </a:p>
        </p:txBody>
      </p:sp>
      <p:pic>
        <p:nvPicPr>
          <p:cNvPr id="19" name="Image 2" descr="preencoded.png"/>
          <p:cNvPicPr>
            <a:picLocks noChangeAspect="1"/>
          </p:cNvPicPr>
          <p:nvPr/>
        </p:nvPicPr>
        <p:blipFill>
          <a:blip r:embed="rId3"/>
          <a:stretch>
            <a:fillRect/>
          </a:stretch>
        </p:blipFill>
        <p:spPr>
          <a:xfrm>
            <a:off x="975360" y="3596640"/>
            <a:ext cx="365760" cy="365760"/>
          </a:xfrm>
          <a:prstGeom prst="rect">
            <a:avLst/>
          </a:prstGeom>
        </p:spPr>
      </p:pic>
      <p:sp>
        <p:nvSpPr>
          <p:cNvPr id="20" name="Text 15"/>
          <p:cNvSpPr/>
          <p:nvPr/>
        </p:nvSpPr>
        <p:spPr>
          <a:xfrm>
            <a:off x="1584960" y="3438144"/>
            <a:ext cx="487680" cy="365760"/>
          </a:xfrm>
          <a:prstGeom prst="rect">
            <a:avLst/>
          </a:prstGeom>
          <a:noFill/>
          <a:ln/>
        </p:spPr>
        <p:txBody>
          <a:bodyPr wrap="square" lIns="0" tIns="0" rIns="0" bIns="0" rtlCol="0" anchor="ctr"/>
          <a:lstStyle/>
          <a:p>
            <a:r>
              <a:rPr lang="en-US" sz="1333" b="1" kern="0" spc="267" dirty="0">
                <a:solidFill>
                  <a:srgbClr val="E0A458"/>
                </a:solidFill>
                <a:latin typeface="Calibri" pitchFamily="34" charset="0"/>
                <a:ea typeface="Calibri" pitchFamily="34" charset="-122"/>
                <a:cs typeface="Calibri" pitchFamily="34" charset="-120"/>
              </a:rPr>
              <a:t>03</a:t>
            </a:r>
            <a:endParaRPr lang="en-US" sz="1333" dirty="0"/>
          </a:p>
        </p:txBody>
      </p:sp>
      <p:sp>
        <p:nvSpPr>
          <p:cNvPr id="21" name="Text 16"/>
          <p:cNvSpPr/>
          <p:nvPr/>
        </p:nvSpPr>
        <p:spPr>
          <a:xfrm>
            <a:off x="1584960" y="3779520"/>
            <a:ext cx="7559040" cy="390144"/>
          </a:xfrm>
          <a:prstGeom prst="rect">
            <a:avLst/>
          </a:prstGeom>
          <a:noFill/>
          <a:ln/>
        </p:spPr>
        <p:txBody>
          <a:bodyPr wrap="square" lIns="0" tIns="0" rIns="0" bIns="0" rtlCol="0" anchor="ctr"/>
          <a:lstStyle/>
          <a:p>
            <a:r>
              <a:rPr lang="en-US" sz="1667" b="1" dirty="0">
                <a:solidFill>
                  <a:srgbClr val="0A3D5C"/>
                </a:solidFill>
                <a:latin typeface="Georgia" pitchFamily="34" charset="0"/>
                <a:ea typeface="Georgia" pitchFamily="34" charset="-122"/>
                <a:cs typeface="Georgia" pitchFamily="34" charset="-120"/>
              </a:rPr>
              <a:t>La participación comunitaria es condición de sostenibilidad</a:t>
            </a:r>
            <a:endParaRPr lang="en-US" sz="1667" dirty="0"/>
          </a:p>
        </p:txBody>
      </p:sp>
      <p:sp>
        <p:nvSpPr>
          <p:cNvPr id="22" name="Text 17"/>
          <p:cNvSpPr/>
          <p:nvPr/>
        </p:nvSpPr>
        <p:spPr>
          <a:xfrm>
            <a:off x="1584960" y="4145280"/>
            <a:ext cx="7559040" cy="341376"/>
          </a:xfrm>
          <a:prstGeom prst="rect">
            <a:avLst/>
          </a:prstGeom>
          <a:noFill/>
          <a:ln/>
        </p:spPr>
        <p:txBody>
          <a:bodyPr wrap="square" lIns="0" tIns="0" rIns="0" bIns="0" rtlCol="0" anchor="ctr"/>
          <a:lstStyle/>
          <a:p>
            <a:r>
              <a:rPr lang="en-US" sz="1400" i="1" dirty="0">
                <a:solidFill>
                  <a:srgbClr val="4B5563"/>
                </a:solidFill>
                <a:latin typeface="Calibri" pitchFamily="34" charset="0"/>
                <a:ea typeface="Calibri" pitchFamily="34" charset="-122"/>
                <a:cs typeface="Calibri" pitchFamily="34" charset="-120"/>
              </a:rPr>
              <a:t>El aprendizaje sale del aula cuando hay alianzas reales con familias.</a:t>
            </a:r>
            <a:endParaRPr lang="en-US" sz="1400" dirty="0"/>
          </a:p>
        </p:txBody>
      </p:sp>
      <p:sp>
        <p:nvSpPr>
          <p:cNvPr id="23" name="Shape 18"/>
          <p:cNvSpPr/>
          <p:nvPr/>
        </p:nvSpPr>
        <p:spPr>
          <a:xfrm>
            <a:off x="609600" y="4267200"/>
            <a:ext cx="60960" cy="731520"/>
          </a:xfrm>
          <a:prstGeom prst="rect">
            <a:avLst/>
          </a:prstGeom>
          <a:solidFill>
            <a:srgbClr val="E0A458"/>
          </a:solidFill>
          <a:ln/>
        </p:spPr>
        <p:txBody>
          <a:bodyPr/>
          <a:lstStyle/>
          <a:p>
            <a:endParaRPr lang="es-DO" sz="2400"/>
          </a:p>
        </p:txBody>
      </p:sp>
      <p:sp>
        <p:nvSpPr>
          <p:cNvPr id="24" name="Shape 19"/>
          <p:cNvSpPr/>
          <p:nvPr/>
        </p:nvSpPr>
        <p:spPr>
          <a:xfrm>
            <a:off x="853440" y="4328160"/>
            <a:ext cx="609600" cy="609600"/>
          </a:xfrm>
          <a:prstGeom prst="ellipse">
            <a:avLst/>
          </a:prstGeom>
          <a:solidFill>
            <a:srgbClr val="0A3D5C"/>
          </a:solidFill>
          <a:ln/>
        </p:spPr>
        <p:txBody>
          <a:bodyPr/>
          <a:lstStyle/>
          <a:p>
            <a:endParaRPr lang="es-DO" sz="2400"/>
          </a:p>
        </p:txBody>
      </p:sp>
      <p:pic>
        <p:nvPicPr>
          <p:cNvPr id="25" name="Image 3" descr="preencoded.png"/>
          <p:cNvPicPr>
            <a:picLocks noChangeAspect="1"/>
          </p:cNvPicPr>
          <p:nvPr/>
        </p:nvPicPr>
        <p:blipFill>
          <a:blip r:embed="rId3"/>
          <a:stretch>
            <a:fillRect/>
          </a:stretch>
        </p:blipFill>
        <p:spPr>
          <a:xfrm>
            <a:off x="975360" y="4450080"/>
            <a:ext cx="365760" cy="365760"/>
          </a:xfrm>
          <a:prstGeom prst="rect">
            <a:avLst/>
          </a:prstGeom>
        </p:spPr>
      </p:pic>
      <p:sp>
        <p:nvSpPr>
          <p:cNvPr id="26" name="Text 20"/>
          <p:cNvSpPr/>
          <p:nvPr/>
        </p:nvSpPr>
        <p:spPr>
          <a:xfrm>
            <a:off x="1584960" y="4291584"/>
            <a:ext cx="487680" cy="365760"/>
          </a:xfrm>
          <a:prstGeom prst="rect">
            <a:avLst/>
          </a:prstGeom>
          <a:noFill/>
          <a:ln/>
        </p:spPr>
        <p:txBody>
          <a:bodyPr wrap="square" lIns="0" tIns="0" rIns="0" bIns="0" rtlCol="0" anchor="ctr"/>
          <a:lstStyle/>
          <a:p>
            <a:r>
              <a:rPr lang="en-US" sz="1333" b="1" kern="0" spc="267" dirty="0">
                <a:solidFill>
                  <a:srgbClr val="E0A458"/>
                </a:solidFill>
                <a:latin typeface="Calibri" pitchFamily="34" charset="0"/>
                <a:ea typeface="Calibri" pitchFamily="34" charset="-122"/>
                <a:cs typeface="Calibri" pitchFamily="34" charset="-120"/>
              </a:rPr>
              <a:t>04</a:t>
            </a:r>
            <a:endParaRPr lang="en-US" sz="1333" dirty="0"/>
          </a:p>
        </p:txBody>
      </p:sp>
      <p:sp>
        <p:nvSpPr>
          <p:cNvPr id="27" name="Text 21"/>
          <p:cNvSpPr/>
          <p:nvPr/>
        </p:nvSpPr>
        <p:spPr>
          <a:xfrm>
            <a:off x="1584960" y="4632960"/>
            <a:ext cx="7559040" cy="390144"/>
          </a:xfrm>
          <a:prstGeom prst="rect">
            <a:avLst/>
          </a:prstGeom>
          <a:noFill/>
          <a:ln/>
        </p:spPr>
        <p:txBody>
          <a:bodyPr wrap="square" lIns="0" tIns="0" rIns="0" bIns="0" rtlCol="0" anchor="ctr"/>
          <a:lstStyle/>
          <a:p>
            <a:r>
              <a:rPr lang="en-US" sz="1667" b="1" dirty="0">
                <a:solidFill>
                  <a:srgbClr val="0A3D5C"/>
                </a:solidFill>
                <a:latin typeface="Georgia" pitchFamily="34" charset="0"/>
                <a:ea typeface="Georgia" pitchFamily="34" charset="-122"/>
                <a:cs typeface="Georgia" pitchFamily="34" charset="-120"/>
              </a:rPr>
              <a:t>La equidad no es declaración: es política activamente diseñada</a:t>
            </a:r>
            <a:endParaRPr lang="en-US" sz="1667" dirty="0"/>
          </a:p>
        </p:txBody>
      </p:sp>
      <p:sp>
        <p:nvSpPr>
          <p:cNvPr id="28" name="Text 22"/>
          <p:cNvSpPr/>
          <p:nvPr/>
        </p:nvSpPr>
        <p:spPr>
          <a:xfrm>
            <a:off x="1584960" y="4998720"/>
            <a:ext cx="7559040" cy="341376"/>
          </a:xfrm>
          <a:prstGeom prst="rect">
            <a:avLst/>
          </a:prstGeom>
          <a:noFill/>
          <a:ln/>
        </p:spPr>
        <p:txBody>
          <a:bodyPr wrap="square" lIns="0" tIns="0" rIns="0" bIns="0" rtlCol="0" anchor="ctr"/>
          <a:lstStyle/>
          <a:p>
            <a:r>
              <a:rPr lang="en-US" sz="1400" i="1" dirty="0">
                <a:solidFill>
                  <a:srgbClr val="4B5563"/>
                </a:solidFill>
                <a:latin typeface="Calibri" pitchFamily="34" charset="0"/>
                <a:ea typeface="Calibri" pitchFamily="34" charset="-122"/>
                <a:cs typeface="Calibri" pitchFamily="34" charset="-120"/>
              </a:rPr>
              <a:t>Sin focalización proactiva, los recursos se concentran donde ya hay capacidad.</a:t>
            </a:r>
            <a:endParaRPr lang="en-US" sz="1400" dirty="0"/>
          </a:p>
        </p:txBody>
      </p:sp>
      <p:sp>
        <p:nvSpPr>
          <p:cNvPr id="29" name="Shape 23"/>
          <p:cNvSpPr/>
          <p:nvPr/>
        </p:nvSpPr>
        <p:spPr>
          <a:xfrm>
            <a:off x="609600" y="5120640"/>
            <a:ext cx="60960" cy="731520"/>
          </a:xfrm>
          <a:prstGeom prst="rect">
            <a:avLst/>
          </a:prstGeom>
          <a:solidFill>
            <a:srgbClr val="E0A458"/>
          </a:solidFill>
          <a:ln/>
        </p:spPr>
        <p:txBody>
          <a:bodyPr/>
          <a:lstStyle/>
          <a:p>
            <a:endParaRPr lang="es-DO" sz="2400"/>
          </a:p>
        </p:txBody>
      </p:sp>
      <p:sp>
        <p:nvSpPr>
          <p:cNvPr id="30" name="Shape 24"/>
          <p:cNvSpPr/>
          <p:nvPr/>
        </p:nvSpPr>
        <p:spPr>
          <a:xfrm>
            <a:off x="853440" y="5181600"/>
            <a:ext cx="609600" cy="609600"/>
          </a:xfrm>
          <a:prstGeom prst="ellipse">
            <a:avLst/>
          </a:prstGeom>
          <a:solidFill>
            <a:srgbClr val="0A3D5C"/>
          </a:solidFill>
          <a:ln/>
        </p:spPr>
        <p:txBody>
          <a:bodyPr/>
          <a:lstStyle/>
          <a:p>
            <a:endParaRPr lang="es-DO" sz="2400"/>
          </a:p>
        </p:txBody>
      </p:sp>
      <p:pic>
        <p:nvPicPr>
          <p:cNvPr id="31" name="Image 4" descr="preencoded.png"/>
          <p:cNvPicPr>
            <a:picLocks noChangeAspect="1"/>
          </p:cNvPicPr>
          <p:nvPr/>
        </p:nvPicPr>
        <p:blipFill>
          <a:blip r:embed="rId3"/>
          <a:stretch>
            <a:fillRect/>
          </a:stretch>
        </p:blipFill>
        <p:spPr>
          <a:xfrm>
            <a:off x="975360" y="5303520"/>
            <a:ext cx="365760" cy="365760"/>
          </a:xfrm>
          <a:prstGeom prst="rect">
            <a:avLst/>
          </a:prstGeom>
        </p:spPr>
      </p:pic>
      <p:sp>
        <p:nvSpPr>
          <p:cNvPr id="32" name="Text 25"/>
          <p:cNvSpPr/>
          <p:nvPr/>
        </p:nvSpPr>
        <p:spPr>
          <a:xfrm>
            <a:off x="1584960" y="5145024"/>
            <a:ext cx="487680" cy="365760"/>
          </a:xfrm>
          <a:prstGeom prst="rect">
            <a:avLst/>
          </a:prstGeom>
          <a:noFill/>
          <a:ln/>
        </p:spPr>
        <p:txBody>
          <a:bodyPr wrap="square" lIns="0" tIns="0" rIns="0" bIns="0" rtlCol="0" anchor="ctr"/>
          <a:lstStyle/>
          <a:p>
            <a:r>
              <a:rPr lang="en-US" sz="1333" b="1" kern="0" spc="267" dirty="0">
                <a:solidFill>
                  <a:srgbClr val="E0A458"/>
                </a:solidFill>
                <a:latin typeface="Calibri" pitchFamily="34" charset="0"/>
                <a:ea typeface="Calibri" pitchFamily="34" charset="-122"/>
                <a:cs typeface="Calibri" pitchFamily="34" charset="-120"/>
              </a:rPr>
              <a:t>05</a:t>
            </a:r>
            <a:endParaRPr lang="en-US" sz="1333" dirty="0"/>
          </a:p>
        </p:txBody>
      </p:sp>
      <p:sp>
        <p:nvSpPr>
          <p:cNvPr id="33" name="Text 26"/>
          <p:cNvSpPr/>
          <p:nvPr/>
        </p:nvSpPr>
        <p:spPr>
          <a:xfrm>
            <a:off x="1584960" y="5486400"/>
            <a:ext cx="7559040" cy="390144"/>
          </a:xfrm>
          <a:prstGeom prst="rect">
            <a:avLst/>
          </a:prstGeom>
          <a:noFill/>
          <a:ln/>
        </p:spPr>
        <p:txBody>
          <a:bodyPr wrap="square" lIns="0" tIns="0" rIns="0" bIns="0" rtlCol="0" anchor="ctr"/>
          <a:lstStyle/>
          <a:p>
            <a:r>
              <a:rPr lang="en-US" sz="1667" b="1" dirty="0">
                <a:solidFill>
                  <a:srgbClr val="0A3D5C"/>
                </a:solidFill>
                <a:latin typeface="Georgia" pitchFamily="34" charset="0"/>
                <a:ea typeface="Georgia" pitchFamily="34" charset="-122"/>
                <a:cs typeface="Georgia" pitchFamily="34" charset="-120"/>
              </a:rPr>
              <a:t>La formación continua es el motor de la transformación</a:t>
            </a:r>
            <a:endParaRPr lang="en-US" sz="1667" dirty="0"/>
          </a:p>
        </p:txBody>
      </p:sp>
      <p:sp>
        <p:nvSpPr>
          <p:cNvPr id="34" name="Text 27"/>
          <p:cNvSpPr/>
          <p:nvPr/>
        </p:nvSpPr>
        <p:spPr>
          <a:xfrm>
            <a:off x="1584960" y="5852160"/>
            <a:ext cx="7559040" cy="341376"/>
          </a:xfrm>
          <a:prstGeom prst="rect">
            <a:avLst/>
          </a:prstGeom>
          <a:noFill/>
          <a:ln/>
        </p:spPr>
        <p:txBody>
          <a:bodyPr wrap="square" lIns="0" tIns="0" rIns="0" bIns="0" rtlCol="0" anchor="ctr"/>
          <a:lstStyle/>
          <a:p>
            <a:r>
              <a:rPr lang="en-US" sz="1400" i="1" dirty="0">
                <a:solidFill>
                  <a:srgbClr val="4B5563"/>
                </a:solidFill>
                <a:latin typeface="Calibri" pitchFamily="34" charset="0"/>
                <a:ea typeface="Calibri" pitchFamily="34" charset="-122"/>
                <a:cs typeface="Calibri" pitchFamily="34" charset="-120"/>
              </a:rPr>
              <a:t>Pero solo cuando se acompaña de retención del personal formado.</a:t>
            </a:r>
            <a:endParaRPr lang="en-US" sz="1400" dirty="0"/>
          </a:p>
        </p:txBody>
      </p:sp>
      <p:sp>
        <p:nvSpPr>
          <p:cNvPr id="35" name="Shape 28"/>
          <p:cNvSpPr/>
          <p:nvPr/>
        </p:nvSpPr>
        <p:spPr>
          <a:xfrm>
            <a:off x="9387840" y="1706880"/>
            <a:ext cx="2255520" cy="4328160"/>
          </a:xfrm>
          <a:prstGeom prst="rect">
            <a:avLst/>
          </a:prstGeom>
          <a:solidFill>
            <a:srgbClr val="FAF7F2"/>
          </a:solidFill>
          <a:ln/>
        </p:spPr>
        <p:txBody>
          <a:bodyPr/>
          <a:lstStyle/>
          <a:p>
            <a:endParaRPr lang="es-DO" sz="2400"/>
          </a:p>
        </p:txBody>
      </p:sp>
      <p:sp>
        <p:nvSpPr>
          <p:cNvPr id="36" name="Text 29"/>
          <p:cNvSpPr/>
          <p:nvPr/>
        </p:nvSpPr>
        <p:spPr>
          <a:xfrm>
            <a:off x="9509760" y="1889760"/>
            <a:ext cx="2011680" cy="304800"/>
          </a:xfrm>
          <a:prstGeom prst="rect">
            <a:avLst/>
          </a:prstGeom>
          <a:noFill/>
          <a:ln/>
        </p:spPr>
        <p:txBody>
          <a:bodyPr wrap="square" lIns="0" tIns="0" rIns="0" bIns="0" rtlCol="0" anchor="ctr"/>
          <a:lstStyle/>
          <a:p>
            <a:r>
              <a:rPr lang="en-US" sz="1200" b="1" kern="0" spc="400" dirty="0">
                <a:solidFill>
                  <a:srgbClr val="E0A458"/>
                </a:solidFill>
                <a:latin typeface="Calibri" pitchFamily="34" charset="0"/>
                <a:ea typeface="Calibri" pitchFamily="34" charset="-122"/>
                <a:cs typeface="Calibri" pitchFamily="34" charset="-120"/>
              </a:rPr>
              <a:t>REFERENTES</a:t>
            </a:r>
            <a:endParaRPr lang="en-US" sz="1200" dirty="0"/>
          </a:p>
        </p:txBody>
      </p:sp>
      <p:sp>
        <p:nvSpPr>
          <p:cNvPr id="37" name="Text 30"/>
          <p:cNvSpPr/>
          <p:nvPr/>
        </p:nvSpPr>
        <p:spPr>
          <a:xfrm>
            <a:off x="9509760" y="2170176"/>
            <a:ext cx="2011680" cy="304800"/>
          </a:xfrm>
          <a:prstGeom prst="rect">
            <a:avLst/>
          </a:prstGeom>
          <a:noFill/>
          <a:ln/>
        </p:spPr>
        <p:txBody>
          <a:bodyPr wrap="square" lIns="0" tIns="0" rIns="0" bIns="0" rtlCol="0" anchor="ctr"/>
          <a:lstStyle/>
          <a:p>
            <a:r>
              <a:rPr lang="en-US" sz="1200" b="1" kern="0" spc="400" dirty="0">
                <a:solidFill>
                  <a:srgbClr val="E0A458"/>
                </a:solidFill>
                <a:latin typeface="Calibri" pitchFamily="34" charset="0"/>
                <a:ea typeface="Calibri" pitchFamily="34" charset="-122"/>
                <a:cs typeface="Calibri" pitchFamily="34" charset="-120"/>
              </a:rPr>
              <a:t>INTERNACIONALES</a:t>
            </a:r>
            <a:endParaRPr lang="en-US" sz="1200" dirty="0"/>
          </a:p>
        </p:txBody>
      </p:sp>
      <p:sp>
        <p:nvSpPr>
          <p:cNvPr id="38" name="Shape 31"/>
          <p:cNvSpPr/>
          <p:nvPr/>
        </p:nvSpPr>
        <p:spPr>
          <a:xfrm>
            <a:off x="9509760" y="2560320"/>
            <a:ext cx="487680" cy="36576"/>
          </a:xfrm>
          <a:prstGeom prst="rect">
            <a:avLst/>
          </a:prstGeom>
          <a:solidFill>
            <a:srgbClr val="E0A458"/>
          </a:solidFill>
          <a:ln/>
        </p:spPr>
        <p:txBody>
          <a:bodyPr/>
          <a:lstStyle/>
          <a:p>
            <a:endParaRPr lang="es-DO" sz="2400"/>
          </a:p>
        </p:txBody>
      </p:sp>
      <p:sp>
        <p:nvSpPr>
          <p:cNvPr id="39" name="Text 32"/>
          <p:cNvSpPr/>
          <p:nvPr/>
        </p:nvSpPr>
        <p:spPr>
          <a:xfrm>
            <a:off x="9509760" y="2804160"/>
            <a:ext cx="2011680" cy="341376"/>
          </a:xfrm>
          <a:prstGeom prst="rect">
            <a:avLst/>
          </a:prstGeom>
          <a:noFill/>
          <a:ln/>
        </p:spPr>
        <p:txBody>
          <a:bodyPr wrap="square" lIns="0" tIns="0" rIns="0" bIns="0" rtlCol="0" anchor="ctr"/>
          <a:lstStyle/>
          <a:p>
            <a:r>
              <a:rPr lang="en-US" sz="1467" b="1" dirty="0">
                <a:solidFill>
                  <a:srgbClr val="0A3D5C"/>
                </a:solidFill>
                <a:latin typeface="Calibri" pitchFamily="34" charset="0"/>
                <a:ea typeface="Calibri" pitchFamily="34" charset="-122"/>
                <a:cs typeface="Calibri" pitchFamily="34" charset="-120"/>
              </a:rPr>
              <a:t>Tusome</a:t>
            </a:r>
            <a:endParaRPr lang="en-US" sz="1467" dirty="0"/>
          </a:p>
        </p:txBody>
      </p:sp>
      <p:sp>
        <p:nvSpPr>
          <p:cNvPr id="40" name="Text 33"/>
          <p:cNvSpPr/>
          <p:nvPr/>
        </p:nvSpPr>
        <p:spPr>
          <a:xfrm>
            <a:off x="9509760" y="3133344"/>
            <a:ext cx="2011680" cy="268224"/>
          </a:xfrm>
          <a:prstGeom prst="rect">
            <a:avLst/>
          </a:prstGeom>
          <a:noFill/>
          <a:ln/>
        </p:spPr>
        <p:txBody>
          <a:bodyPr wrap="square" lIns="0" tIns="0" rIns="0" bIns="0" rtlCol="0" anchor="ctr"/>
          <a:lstStyle/>
          <a:p>
            <a:r>
              <a:rPr lang="en-US" sz="1200" i="1" dirty="0">
                <a:solidFill>
                  <a:srgbClr val="4B5563"/>
                </a:solidFill>
                <a:latin typeface="Calibri" pitchFamily="34" charset="0"/>
                <a:ea typeface="Calibri" pitchFamily="34" charset="-122"/>
                <a:cs typeface="Calibri" pitchFamily="34" charset="-120"/>
              </a:rPr>
              <a:t>Kenia</a:t>
            </a:r>
            <a:endParaRPr lang="en-US" sz="1200" dirty="0"/>
          </a:p>
        </p:txBody>
      </p:sp>
      <p:sp>
        <p:nvSpPr>
          <p:cNvPr id="41" name="Text 34"/>
          <p:cNvSpPr/>
          <p:nvPr/>
        </p:nvSpPr>
        <p:spPr>
          <a:xfrm>
            <a:off x="9509760" y="3560064"/>
            <a:ext cx="2011680" cy="341376"/>
          </a:xfrm>
          <a:prstGeom prst="rect">
            <a:avLst/>
          </a:prstGeom>
          <a:noFill/>
          <a:ln/>
        </p:spPr>
        <p:txBody>
          <a:bodyPr wrap="square" lIns="0" tIns="0" rIns="0" bIns="0" rtlCol="0" anchor="ctr"/>
          <a:lstStyle/>
          <a:p>
            <a:r>
              <a:rPr lang="en-US" sz="1467" b="1" dirty="0">
                <a:solidFill>
                  <a:srgbClr val="0A3D5C"/>
                </a:solidFill>
                <a:latin typeface="Calibri" pitchFamily="34" charset="0"/>
                <a:ea typeface="Calibri" pitchFamily="34" charset="-122"/>
                <a:cs typeface="Calibri" pitchFamily="34" charset="-120"/>
              </a:rPr>
              <a:t>Todos a Aprender</a:t>
            </a:r>
            <a:endParaRPr lang="en-US" sz="1467" dirty="0"/>
          </a:p>
        </p:txBody>
      </p:sp>
      <p:sp>
        <p:nvSpPr>
          <p:cNvPr id="42" name="Text 35"/>
          <p:cNvSpPr/>
          <p:nvPr/>
        </p:nvSpPr>
        <p:spPr>
          <a:xfrm>
            <a:off x="9509760" y="3889248"/>
            <a:ext cx="2011680" cy="268224"/>
          </a:xfrm>
          <a:prstGeom prst="rect">
            <a:avLst/>
          </a:prstGeom>
          <a:noFill/>
          <a:ln/>
        </p:spPr>
        <p:txBody>
          <a:bodyPr wrap="square" lIns="0" tIns="0" rIns="0" bIns="0" rtlCol="0" anchor="ctr"/>
          <a:lstStyle/>
          <a:p>
            <a:r>
              <a:rPr lang="en-US" sz="1200" i="1" dirty="0">
                <a:solidFill>
                  <a:srgbClr val="4B5563"/>
                </a:solidFill>
                <a:latin typeface="Calibri" pitchFamily="34" charset="0"/>
                <a:ea typeface="Calibri" pitchFamily="34" charset="-122"/>
                <a:cs typeface="Calibri" pitchFamily="34" charset="-120"/>
              </a:rPr>
              <a:t>Colombia</a:t>
            </a:r>
            <a:endParaRPr lang="en-US" sz="1200" dirty="0"/>
          </a:p>
        </p:txBody>
      </p:sp>
      <p:sp>
        <p:nvSpPr>
          <p:cNvPr id="43" name="Text 36"/>
          <p:cNvSpPr/>
          <p:nvPr/>
        </p:nvSpPr>
        <p:spPr>
          <a:xfrm>
            <a:off x="9509760" y="4315968"/>
            <a:ext cx="2011680" cy="341376"/>
          </a:xfrm>
          <a:prstGeom prst="rect">
            <a:avLst/>
          </a:prstGeom>
          <a:noFill/>
          <a:ln/>
        </p:spPr>
        <p:txBody>
          <a:bodyPr wrap="square" lIns="0" tIns="0" rIns="0" bIns="0" rtlCol="0" anchor="ctr"/>
          <a:lstStyle/>
          <a:p>
            <a:r>
              <a:rPr lang="en-US" sz="1467" b="1" dirty="0">
                <a:solidFill>
                  <a:srgbClr val="0A3D5C"/>
                </a:solidFill>
                <a:latin typeface="Calibri" pitchFamily="34" charset="0"/>
                <a:ea typeface="Calibri" pitchFamily="34" charset="-122"/>
                <a:cs typeface="Calibri" pitchFamily="34" charset="-120"/>
              </a:rPr>
              <a:t>Leo Primero</a:t>
            </a:r>
            <a:endParaRPr lang="en-US" sz="1467" dirty="0"/>
          </a:p>
        </p:txBody>
      </p:sp>
      <p:sp>
        <p:nvSpPr>
          <p:cNvPr id="44" name="Text 37"/>
          <p:cNvSpPr/>
          <p:nvPr/>
        </p:nvSpPr>
        <p:spPr>
          <a:xfrm>
            <a:off x="9509760" y="4645152"/>
            <a:ext cx="2011680" cy="268224"/>
          </a:xfrm>
          <a:prstGeom prst="rect">
            <a:avLst/>
          </a:prstGeom>
          <a:noFill/>
          <a:ln/>
        </p:spPr>
        <p:txBody>
          <a:bodyPr wrap="square" lIns="0" tIns="0" rIns="0" bIns="0" rtlCol="0" anchor="ctr"/>
          <a:lstStyle/>
          <a:p>
            <a:r>
              <a:rPr lang="en-US" sz="1200" i="1" dirty="0">
                <a:solidFill>
                  <a:srgbClr val="4B5563"/>
                </a:solidFill>
                <a:latin typeface="Calibri" pitchFamily="34" charset="0"/>
                <a:ea typeface="Calibri" pitchFamily="34" charset="-122"/>
                <a:cs typeface="Calibri" pitchFamily="34" charset="-120"/>
              </a:rPr>
              <a:t>Chile</a:t>
            </a:r>
            <a:endParaRPr lang="en-US" sz="1200" dirty="0"/>
          </a:p>
        </p:txBody>
      </p:sp>
      <p:sp>
        <p:nvSpPr>
          <p:cNvPr id="45" name="Text 38"/>
          <p:cNvSpPr/>
          <p:nvPr/>
        </p:nvSpPr>
        <p:spPr>
          <a:xfrm>
            <a:off x="9509760" y="5071872"/>
            <a:ext cx="2011680" cy="341376"/>
          </a:xfrm>
          <a:prstGeom prst="rect">
            <a:avLst/>
          </a:prstGeom>
          <a:noFill/>
          <a:ln/>
        </p:spPr>
        <p:txBody>
          <a:bodyPr wrap="square" lIns="0" tIns="0" rIns="0" bIns="0" rtlCol="0" anchor="ctr"/>
          <a:lstStyle/>
          <a:p>
            <a:r>
              <a:rPr lang="en-US" sz="1467" b="1" dirty="0">
                <a:solidFill>
                  <a:srgbClr val="0A3D5C"/>
                </a:solidFill>
                <a:latin typeface="Calibri" pitchFamily="34" charset="0"/>
                <a:ea typeface="Calibri" pitchFamily="34" charset="-122"/>
                <a:cs typeface="Calibri" pitchFamily="34" charset="-120"/>
              </a:rPr>
              <a:t>PNAIC</a:t>
            </a:r>
            <a:endParaRPr lang="en-US" sz="1467" dirty="0"/>
          </a:p>
        </p:txBody>
      </p:sp>
      <p:sp>
        <p:nvSpPr>
          <p:cNvPr id="46" name="Text 39"/>
          <p:cNvSpPr/>
          <p:nvPr/>
        </p:nvSpPr>
        <p:spPr>
          <a:xfrm>
            <a:off x="9509760" y="5401056"/>
            <a:ext cx="2011680" cy="268224"/>
          </a:xfrm>
          <a:prstGeom prst="rect">
            <a:avLst/>
          </a:prstGeom>
          <a:noFill/>
          <a:ln/>
        </p:spPr>
        <p:txBody>
          <a:bodyPr wrap="square" lIns="0" tIns="0" rIns="0" bIns="0" rtlCol="0" anchor="ctr"/>
          <a:lstStyle/>
          <a:p>
            <a:r>
              <a:rPr lang="en-US" sz="1200" i="1" dirty="0">
                <a:solidFill>
                  <a:srgbClr val="4B5563"/>
                </a:solidFill>
                <a:latin typeface="Calibri" pitchFamily="34" charset="0"/>
                <a:ea typeface="Calibri" pitchFamily="34" charset="-122"/>
                <a:cs typeface="Calibri" pitchFamily="34" charset="-120"/>
              </a:rPr>
              <a:t>Brasil</a:t>
            </a:r>
            <a:endParaRPr lang="en-US" sz="1200" dirty="0"/>
          </a:p>
        </p:txBody>
      </p:sp>
      <p:sp>
        <p:nvSpPr>
          <p:cNvPr id="47" name="Text 40"/>
          <p:cNvSpPr/>
          <p:nvPr/>
        </p:nvSpPr>
        <p:spPr>
          <a:xfrm>
            <a:off x="609600" y="6461760"/>
            <a:ext cx="8534400" cy="304800"/>
          </a:xfrm>
          <a:prstGeom prst="rect">
            <a:avLst/>
          </a:prstGeom>
          <a:noFill/>
          <a:ln/>
        </p:spPr>
        <p:txBody>
          <a:bodyPr wrap="square" lIns="0" tIns="0" rIns="0" bIns="0" rtlCol="0" anchor="ctr"/>
          <a:lstStyle/>
          <a:p>
            <a:r>
              <a:rPr lang="en-US" sz="1200" dirty="0">
                <a:solidFill>
                  <a:srgbClr val="9CA3AF"/>
                </a:solidFill>
                <a:latin typeface="Calibri" pitchFamily="34" charset="0"/>
                <a:ea typeface="Calibri" pitchFamily="34" charset="-122"/>
                <a:cs typeface="Calibri" pitchFamily="34" charset="-120"/>
              </a:rPr>
              <a:t>Sistematización CON BASE  ·  FLACSO RD  ·  MINERD–UNICEF</a:t>
            </a:r>
            <a:endParaRPr lang="en-US" sz="1200" dirty="0"/>
          </a:p>
        </p:txBody>
      </p:sp>
      <p:sp>
        <p:nvSpPr>
          <p:cNvPr id="48" name="Text 41"/>
          <p:cNvSpPr/>
          <p:nvPr/>
        </p:nvSpPr>
        <p:spPr>
          <a:xfrm>
            <a:off x="10972800" y="6461760"/>
            <a:ext cx="1097280" cy="304800"/>
          </a:xfrm>
          <a:prstGeom prst="rect">
            <a:avLst/>
          </a:prstGeom>
          <a:noFill/>
          <a:ln/>
        </p:spPr>
        <p:txBody>
          <a:bodyPr wrap="square" lIns="0" tIns="0" rIns="0" bIns="0" rtlCol="0" anchor="ctr"/>
          <a:lstStyle/>
          <a:p>
            <a:pPr algn="r"/>
            <a:r>
              <a:rPr lang="en-US" sz="1200" dirty="0">
                <a:solidFill>
                  <a:srgbClr val="9CA3AF"/>
                </a:solidFill>
                <a:latin typeface="Calibri" pitchFamily="34" charset="0"/>
                <a:ea typeface="Calibri" pitchFamily="34" charset="-122"/>
                <a:cs typeface="Calibri" pitchFamily="34" charset="-120"/>
              </a:rPr>
              <a:t>20 / 22</a:t>
            </a:r>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EEF4FB"/>
          </a:solidFill>
          <a:ln>
            <a:noFill/>
          </a:ln>
        </p:spPr>
        <p:txBody>
          <a:bodyPr/>
          <a:lstStyle/>
          <a:p>
            <a:endParaRPr lang="en-US"/>
          </a:p>
        </p:txBody>
      </p:sp>
      <p:sp>
        <p:nvSpPr>
          <p:cNvPr id="3" name="Rectangle 3"/>
          <p:cNvSpPr/>
          <p:nvPr/>
        </p:nvSpPr>
        <p:spPr>
          <a:xfrm>
            <a:off x="0" y="0"/>
            <a:ext cx="57150" cy="6858000"/>
          </a:xfrm>
          <a:prstGeom prst="rect">
            <a:avLst/>
          </a:prstGeom>
          <a:solidFill>
            <a:srgbClr val="1A4F8C"/>
          </a:solidFill>
          <a:ln>
            <a:noFill/>
          </a:ln>
        </p:spPr>
        <p:txBody>
          <a:bodyPr/>
          <a:lstStyle/>
          <a:p>
            <a:endParaRPr lang="en-US"/>
          </a:p>
        </p:txBody>
      </p:sp>
      <p:sp>
        <p:nvSpPr>
          <p:cNvPr id="4" name="TextBox 4"/>
          <p:cNvSpPr txBox="1"/>
          <p:nvPr/>
        </p:nvSpPr>
        <p:spPr>
          <a:xfrm>
            <a:off x="748665" y="381952"/>
            <a:ext cx="3488603" cy="213360"/>
          </a:xfrm>
          <a:prstGeom prst="rect">
            <a:avLst/>
          </a:prstGeom>
          <a:noFill/>
          <a:ln>
            <a:noFill/>
          </a:ln>
        </p:spPr>
        <p:txBody>
          <a:bodyPr wrap="none" lIns="0" tIns="0" rIns="0" bIns="0" anchor="t" anchorCtr="0">
            <a:spAutoFit/>
          </a:bodyPr>
          <a:lstStyle/>
          <a:p>
            <a:pPr algn="l"/>
            <a:r>
              <a:rPr lang="zh-CN" sz="1050" b="1" dirty="0">
                <a:solidFill>
                  <a:srgbClr val="00AEEF"/>
                </a:solidFill>
                <a:latin typeface="Calibri"/>
                <a:ea typeface="Microsoft YaHei"/>
                <a:cs typeface="Calibri"/>
              </a:rPr>
              <a:t>BLOQUE 5 · APRENDIZAJES Y AGENDA PENDIENTE</a:t>
            </a:r>
          </a:p>
        </p:txBody>
      </p:sp>
      <p:sp>
        <p:nvSpPr>
          <p:cNvPr id="5" name="TextBox 5"/>
          <p:cNvSpPr txBox="1"/>
          <p:nvPr/>
        </p:nvSpPr>
        <p:spPr>
          <a:xfrm>
            <a:off x="727710" y="603885"/>
            <a:ext cx="9074206" cy="548640"/>
          </a:xfrm>
          <a:prstGeom prst="rect">
            <a:avLst/>
          </a:prstGeom>
          <a:noFill/>
          <a:ln>
            <a:noFill/>
          </a:ln>
        </p:spPr>
        <p:txBody>
          <a:bodyPr wrap="none" lIns="0" tIns="0" rIns="0" bIns="0" anchor="t" anchorCtr="0">
            <a:spAutoFit/>
          </a:bodyPr>
          <a:lstStyle/>
          <a:p>
            <a:pPr algn="l"/>
            <a:r>
              <a:rPr lang="zh-CN" sz="2700" b="1" dirty="0">
                <a:solidFill>
                  <a:srgbClr val="1A4F8C"/>
                </a:solidFill>
                <a:latin typeface="Georgia"/>
                <a:ea typeface="SimSun"/>
                <a:cs typeface="Georgia"/>
              </a:rPr>
              <a:t>Agenda prioritaria para consolidar los logros</a:t>
            </a:r>
          </a:p>
        </p:txBody>
      </p:sp>
      <p:sp>
        <p:nvSpPr>
          <p:cNvPr id="7" name="Rectangle 7"/>
          <p:cNvSpPr/>
          <p:nvPr/>
        </p:nvSpPr>
        <p:spPr>
          <a:xfrm>
            <a:off x="762000" y="1276350"/>
            <a:ext cx="3619500" cy="19050"/>
          </a:xfrm>
          <a:prstGeom prst="rect">
            <a:avLst/>
          </a:prstGeom>
          <a:solidFill>
            <a:srgbClr val="1A4F8C">
              <a:alpha val="18000"/>
            </a:srgbClr>
          </a:solidFill>
          <a:ln>
            <a:noFill/>
          </a:ln>
        </p:spPr>
        <p:txBody>
          <a:bodyPr/>
          <a:lstStyle/>
          <a:p>
            <a:endParaRPr lang="en-US"/>
          </a:p>
        </p:txBody>
      </p:sp>
      <p:sp>
        <p:nvSpPr>
          <p:cNvPr id="8" name="Rectangle 8"/>
          <p:cNvSpPr/>
          <p:nvPr/>
        </p:nvSpPr>
        <p:spPr>
          <a:xfrm>
            <a:off x="762000" y="1447800"/>
            <a:ext cx="5286375" cy="914400"/>
          </a:xfrm>
          <a:prstGeom prst="roundRect">
            <a:avLst>
              <a:gd name="adj" fmla="val 10417"/>
            </a:avLst>
          </a:prstGeom>
          <a:solidFill>
            <a:srgbClr val="FFFFFF"/>
          </a:solidFill>
          <a:ln>
            <a:noFill/>
          </a:ln>
        </p:spPr>
        <p:txBody>
          <a:bodyPr/>
          <a:lstStyle/>
          <a:p>
            <a:endParaRPr lang="en-US"/>
          </a:p>
        </p:txBody>
      </p:sp>
      <p:sp>
        <p:nvSpPr>
          <p:cNvPr id="9" name="Rectangle 9"/>
          <p:cNvSpPr/>
          <p:nvPr/>
        </p:nvSpPr>
        <p:spPr>
          <a:xfrm>
            <a:off x="762000" y="1447800"/>
            <a:ext cx="5286375" cy="914400"/>
          </a:xfrm>
          <a:prstGeom prst="roundRect">
            <a:avLst>
              <a:gd name="adj" fmla="val 10417"/>
            </a:avLst>
          </a:prstGeom>
          <a:noFill/>
          <a:ln w="9525">
            <a:solidFill>
              <a:srgbClr val="DDD9D4"/>
            </a:solidFill>
          </a:ln>
        </p:spPr>
        <p:txBody>
          <a:bodyPr/>
          <a:lstStyle/>
          <a:p>
            <a:endParaRPr lang="en-US"/>
          </a:p>
        </p:txBody>
      </p:sp>
      <p:sp>
        <p:nvSpPr>
          <p:cNvPr id="10" name="Ellipse 10"/>
          <p:cNvSpPr/>
          <p:nvPr/>
        </p:nvSpPr>
        <p:spPr>
          <a:xfrm>
            <a:off x="914400" y="1695450"/>
            <a:ext cx="419100" cy="419100"/>
          </a:xfrm>
          <a:prstGeom prst="ellipse">
            <a:avLst/>
          </a:prstGeom>
          <a:solidFill>
            <a:srgbClr val="1A4F8C"/>
          </a:solidFill>
          <a:ln>
            <a:noFill/>
          </a:ln>
        </p:spPr>
        <p:txBody>
          <a:bodyPr/>
          <a:lstStyle/>
          <a:p>
            <a:endParaRPr lang="en-US"/>
          </a:p>
        </p:txBody>
      </p:sp>
      <p:sp>
        <p:nvSpPr>
          <p:cNvPr id="11" name="TextBox 11"/>
          <p:cNvSpPr txBox="1"/>
          <p:nvPr/>
        </p:nvSpPr>
        <p:spPr>
          <a:xfrm>
            <a:off x="1075751" y="1825942"/>
            <a:ext cx="96398" cy="274320"/>
          </a:xfrm>
          <a:prstGeom prst="rect">
            <a:avLst/>
          </a:prstGeom>
          <a:noFill/>
          <a:ln>
            <a:noFill/>
          </a:ln>
        </p:spPr>
        <p:txBody>
          <a:bodyPr wrap="none" lIns="0" tIns="0" rIns="0" bIns="0" anchor="t" anchorCtr="0">
            <a:spAutoFit/>
          </a:bodyPr>
          <a:lstStyle/>
          <a:p>
            <a:pPr algn="ctr"/>
            <a:r>
              <a:rPr lang="zh-CN" sz="1350" b="1" dirty="0">
                <a:solidFill>
                  <a:srgbClr val="FFFFFF"/>
                </a:solidFill>
                <a:latin typeface="Georgia"/>
                <a:ea typeface="SimSun"/>
                <a:cs typeface="Georgia"/>
              </a:rPr>
              <a:t>1</a:t>
            </a:r>
          </a:p>
        </p:txBody>
      </p:sp>
      <p:sp>
        <p:nvSpPr>
          <p:cNvPr id="12" name="TextBox 12"/>
          <p:cNvSpPr txBox="1"/>
          <p:nvPr/>
        </p:nvSpPr>
        <p:spPr>
          <a:xfrm>
            <a:off x="1450658" y="1538764"/>
            <a:ext cx="2711070" cy="259080"/>
          </a:xfrm>
          <a:prstGeom prst="rect">
            <a:avLst/>
          </a:prstGeom>
          <a:noFill/>
          <a:ln>
            <a:noFill/>
          </a:ln>
        </p:spPr>
        <p:txBody>
          <a:bodyPr wrap="none" lIns="0" tIns="0" rIns="0" bIns="0" anchor="t" anchorCtr="0">
            <a:spAutoFit/>
          </a:bodyPr>
          <a:lstStyle/>
          <a:p>
            <a:pPr algn="l"/>
            <a:r>
              <a:rPr lang="zh-CN" sz="1275" b="1" dirty="0">
                <a:solidFill>
                  <a:srgbClr val="1A4F8C"/>
                </a:solidFill>
                <a:latin typeface="Calibri"/>
                <a:ea typeface="Microsoft YaHei"/>
                <a:cs typeface="Calibri"/>
              </a:rPr>
              <a:t>Institucionalizar y financiar</a:t>
            </a:r>
          </a:p>
        </p:txBody>
      </p:sp>
      <p:sp>
        <p:nvSpPr>
          <p:cNvPr id="13" name="TextBox 13"/>
          <p:cNvSpPr txBox="1"/>
          <p:nvPr/>
        </p:nvSpPr>
        <p:spPr>
          <a:xfrm>
            <a:off x="1452562" y="1764506"/>
            <a:ext cx="4226600"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Incluir guías, acompañamiento y GOSRD en normativa</a:t>
            </a:r>
          </a:p>
        </p:txBody>
      </p:sp>
      <p:sp>
        <p:nvSpPr>
          <p:cNvPr id="14" name="TextBox 14"/>
          <p:cNvSpPr txBox="1"/>
          <p:nvPr/>
        </p:nvSpPr>
        <p:spPr>
          <a:xfrm>
            <a:off x="1452562" y="1955006"/>
            <a:ext cx="3594021"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oficial MINERD y en el presupuesto ordinario.</a:t>
            </a:r>
          </a:p>
        </p:txBody>
      </p:sp>
      <p:sp>
        <p:nvSpPr>
          <p:cNvPr id="15" name="Rectangle 15"/>
          <p:cNvSpPr/>
          <p:nvPr/>
        </p:nvSpPr>
        <p:spPr>
          <a:xfrm>
            <a:off x="762000" y="2476500"/>
            <a:ext cx="5286375" cy="914400"/>
          </a:xfrm>
          <a:prstGeom prst="roundRect">
            <a:avLst>
              <a:gd name="adj" fmla="val 10417"/>
            </a:avLst>
          </a:prstGeom>
          <a:solidFill>
            <a:srgbClr val="FFFFFF"/>
          </a:solidFill>
          <a:ln>
            <a:noFill/>
          </a:ln>
        </p:spPr>
        <p:txBody>
          <a:bodyPr/>
          <a:lstStyle/>
          <a:p>
            <a:endParaRPr lang="en-US"/>
          </a:p>
        </p:txBody>
      </p:sp>
      <p:sp>
        <p:nvSpPr>
          <p:cNvPr id="16" name="Rectangle 16"/>
          <p:cNvSpPr/>
          <p:nvPr/>
        </p:nvSpPr>
        <p:spPr>
          <a:xfrm>
            <a:off x="762000" y="2476500"/>
            <a:ext cx="5286375" cy="914400"/>
          </a:xfrm>
          <a:prstGeom prst="roundRect">
            <a:avLst>
              <a:gd name="adj" fmla="val 10417"/>
            </a:avLst>
          </a:prstGeom>
          <a:noFill/>
          <a:ln w="9525">
            <a:solidFill>
              <a:srgbClr val="DDD9D4"/>
            </a:solidFill>
          </a:ln>
        </p:spPr>
        <p:txBody>
          <a:bodyPr/>
          <a:lstStyle/>
          <a:p>
            <a:endParaRPr lang="en-US"/>
          </a:p>
        </p:txBody>
      </p:sp>
      <p:sp>
        <p:nvSpPr>
          <p:cNvPr id="17" name="Ellipse 17"/>
          <p:cNvSpPr/>
          <p:nvPr/>
        </p:nvSpPr>
        <p:spPr>
          <a:xfrm>
            <a:off x="914400" y="2724150"/>
            <a:ext cx="419100" cy="419100"/>
          </a:xfrm>
          <a:prstGeom prst="ellipse">
            <a:avLst/>
          </a:prstGeom>
          <a:solidFill>
            <a:srgbClr val="00AEEF"/>
          </a:solidFill>
          <a:ln>
            <a:noFill/>
          </a:ln>
        </p:spPr>
        <p:txBody>
          <a:bodyPr/>
          <a:lstStyle/>
          <a:p>
            <a:endParaRPr lang="en-US"/>
          </a:p>
        </p:txBody>
      </p:sp>
      <p:sp>
        <p:nvSpPr>
          <p:cNvPr id="18" name="TextBox 18"/>
          <p:cNvSpPr txBox="1"/>
          <p:nvPr/>
        </p:nvSpPr>
        <p:spPr>
          <a:xfrm>
            <a:off x="1049873" y="2854642"/>
            <a:ext cx="148154" cy="274320"/>
          </a:xfrm>
          <a:prstGeom prst="rect">
            <a:avLst/>
          </a:prstGeom>
          <a:noFill/>
          <a:ln>
            <a:noFill/>
          </a:ln>
        </p:spPr>
        <p:txBody>
          <a:bodyPr wrap="none" lIns="0" tIns="0" rIns="0" bIns="0" anchor="t" anchorCtr="0">
            <a:spAutoFit/>
          </a:bodyPr>
          <a:lstStyle/>
          <a:p>
            <a:pPr algn="ctr"/>
            <a:r>
              <a:rPr lang="zh-CN" sz="1350" b="1" dirty="0">
                <a:solidFill>
                  <a:srgbClr val="FFFFFF"/>
                </a:solidFill>
                <a:latin typeface="Georgia"/>
                <a:ea typeface="SimSun"/>
                <a:cs typeface="Georgia"/>
              </a:rPr>
              <a:t>2</a:t>
            </a:r>
          </a:p>
        </p:txBody>
      </p:sp>
      <p:sp>
        <p:nvSpPr>
          <p:cNvPr id="19" name="TextBox 19"/>
          <p:cNvSpPr txBox="1"/>
          <p:nvPr/>
        </p:nvSpPr>
        <p:spPr>
          <a:xfrm>
            <a:off x="1450658" y="2567464"/>
            <a:ext cx="3571377" cy="259080"/>
          </a:xfrm>
          <a:prstGeom prst="rect">
            <a:avLst/>
          </a:prstGeom>
          <a:noFill/>
          <a:ln>
            <a:noFill/>
          </a:ln>
        </p:spPr>
        <p:txBody>
          <a:bodyPr wrap="none" lIns="0" tIns="0" rIns="0" bIns="0" anchor="t" anchorCtr="0">
            <a:spAutoFit/>
          </a:bodyPr>
          <a:lstStyle/>
          <a:p>
            <a:pPr algn="l"/>
            <a:r>
              <a:rPr lang="zh-CN" sz="1275" b="1" dirty="0">
                <a:solidFill>
                  <a:srgbClr val="1A4F8C"/>
                </a:solidFill>
                <a:latin typeface="Calibri"/>
                <a:ea typeface="Microsoft YaHei"/>
                <a:cs typeface="Calibri"/>
              </a:rPr>
              <a:t>Reducir la rotación docente y técnica</a:t>
            </a:r>
          </a:p>
        </p:txBody>
      </p:sp>
      <p:sp>
        <p:nvSpPr>
          <p:cNvPr id="20" name="TextBox 20"/>
          <p:cNvSpPr txBox="1"/>
          <p:nvPr/>
        </p:nvSpPr>
        <p:spPr>
          <a:xfrm>
            <a:off x="1452562" y="2793206"/>
            <a:ext cx="4497705"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Estabilidad de técnicos distritales y docentes formados</a:t>
            </a:r>
          </a:p>
        </p:txBody>
      </p:sp>
      <p:sp>
        <p:nvSpPr>
          <p:cNvPr id="21" name="TextBox 21"/>
          <p:cNvSpPr txBox="1"/>
          <p:nvPr/>
        </p:nvSpPr>
        <p:spPr>
          <a:xfrm>
            <a:off x="1452562" y="2983706"/>
            <a:ext cx="3676174"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como condición estructural de sostenibilidad.</a:t>
            </a:r>
          </a:p>
        </p:txBody>
      </p:sp>
      <p:sp>
        <p:nvSpPr>
          <p:cNvPr id="22" name="Rectangle 22"/>
          <p:cNvSpPr/>
          <p:nvPr/>
        </p:nvSpPr>
        <p:spPr>
          <a:xfrm>
            <a:off x="762000" y="3505200"/>
            <a:ext cx="5286375" cy="914400"/>
          </a:xfrm>
          <a:prstGeom prst="roundRect">
            <a:avLst>
              <a:gd name="adj" fmla="val 10417"/>
            </a:avLst>
          </a:prstGeom>
          <a:solidFill>
            <a:srgbClr val="FFFFFF"/>
          </a:solidFill>
          <a:ln>
            <a:noFill/>
          </a:ln>
        </p:spPr>
        <p:txBody>
          <a:bodyPr/>
          <a:lstStyle/>
          <a:p>
            <a:endParaRPr lang="en-US"/>
          </a:p>
        </p:txBody>
      </p:sp>
      <p:sp>
        <p:nvSpPr>
          <p:cNvPr id="23" name="Rectangle 23"/>
          <p:cNvSpPr/>
          <p:nvPr/>
        </p:nvSpPr>
        <p:spPr>
          <a:xfrm>
            <a:off x="762000" y="3505200"/>
            <a:ext cx="5286375" cy="914400"/>
          </a:xfrm>
          <a:prstGeom prst="roundRect">
            <a:avLst>
              <a:gd name="adj" fmla="val 10417"/>
            </a:avLst>
          </a:prstGeom>
          <a:noFill/>
          <a:ln w="9525">
            <a:solidFill>
              <a:srgbClr val="DDD9D4"/>
            </a:solidFill>
          </a:ln>
        </p:spPr>
        <p:txBody>
          <a:bodyPr/>
          <a:lstStyle/>
          <a:p>
            <a:endParaRPr lang="en-US"/>
          </a:p>
        </p:txBody>
      </p:sp>
      <p:sp>
        <p:nvSpPr>
          <p:cNvPr id="24" name="Ellipse 24"/>
          <p:cNvSpPr/>
          <p:nvPr/>
        </p:nvSpPr>
        <p:spPr>
          <a:xfrm>
            <a:off x="914400" y="3752850"/>
            <a:ext cx="419100" cy="419100"/>
          </a:xfrm>
          <a:prstGeom prst="ellipse">
            <a:avLst/>
          </a:prstGeom>
          <a:solidFill>
            <a:srgbClr val="D4921E"/>
          </a:solidFill>
          <a:ln>
            <a:noFill/>
          </a:ln>
        </p:spPr>
        <p:txBody>
          <a:bodyPr/>
          <a:lstStyle/>
          <a:p>
            <a:endParaRPr lang="en-US"/>
          </a:p>
        </p:txBody>
      </p:sp>
      <p:sp>
        <p:nvSpPr>
          <p:cNvPr id="25" name="TextBox 25"/>
          <p:cNvSpPr txBox="1"/>
          <p:nvPr/>
        </p:nvSpPr>
        <p:spPr>
          <a:xfrm>
            <a:off x="1049873" y="3883342"/>
            <a:ext cx="148154" cy="274320"/>
          </a:xfrm>
          <a:prstGeom prst="rect">
            <a:avLst/>
          </a:prstGeom>
          <a:noFill/>
          <a:ln>
            <a:noFill/>
          </a:ln>
        </p:spPr>
        <p:txBody>
          <a:bodyPr wrap="none" lIns="0" tIns="0" rIns="0" bIns="0" anchor="t" anchorCtr="0">
            <a:spAutoFit/>
          </a:bodyPr>
          <a:lstStyle/>
          <a:p>
            <a:pPr algn="ctr"/>
            <a:r>
              <a:rPr lang="zh-CN" sz="1350" b="1" dirty="0">
                <a:solidFill>
                  <a:srgbClr val="FFFFFF"/>
                </a:solidFill>
                <a:latin typeface="Georgia"/>
                <a:ea typeface="SimSun"/>
                <a:cs typeface="Georgia"/>
              </a:rPr>
              <a:t>3</a:t>
            </a:r>
          </a:p>
        </p:txBody>
      </p:sp>
      <p:sp>
        <p:nvSpPr>
          <p:cNvPr id="26" name="TextBox 26"/>
          <p:cNvSpPr txBox="1"/>
          <p:nvPr/>
        </p:nvSpPr>
        <p:spPr>
          <a:xfrm>
            <a:off x="1450658" y="3596164"/>
            <a:ext cx="2593755" cy="259080"/>
          </a:xfrm>
          <a:prstGeom prst="rect">
            <a:avLst/>
          </a:prstGeom>
          <a:noFill/>
          <a:ln>
            <a:noFill/>
          </a:ln>
        </p:spPr>
        <p:txBody>
          <a:bodyPr wrap="none" lIns="0" tIns="0" rIns="0" bIns="0" anchor="t" anchorCtr="0">
            <a:spAutoFit/>
          </a:bodyPr>
          <a:lstStyle/>
          <a:p>
            <a:pPr algn="l"/>
            <a:r>
              <a:rPr lang="zh-CN" sz="1275" b="1" dirty="0">
                <a:solidFill>
                  <a:srgbClr val="1A4F8C"/>
                </a:solidFill>
                <a:latin typeface="Calibri"/>
                <a:ea typeface="Microsoft YaHei"/>
                <a:cs typeface="Calibri"/>
              </a:rPr>
              <a:t>Focalización redistributiva</a:t>
            </a:r>
          </a:p>
        </p:txBody>
      </p:sp>
      <p:sp>
        <p:nvSpPr>
          <p:cNvPr id="27" name="TextBox 27"/>
          <p:cNvSpPr txBox="1"/>
          <p:nvPr/>
        </p:nvSpPr>
        <p:spPr>
          <a:xfrm>
            <a:off x="1452562" y="3821906"/>
            <a:ext cx="4333399"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Recursos y acompañamiento prioritarios para centros</a:t>
            </a:r>
          </a:p>
        </p:txBody>
      </p:sp>
      <p:sp>
        <p:nvSpPr>
          <p:cNvPr id="28" name="TextBox 28"/>
          <p:cNvSpPr txBox="1"/>
          <p:nvPr/>
        </p:nvSpPr>
        <p:spPr>
          <a:xfrm>
            <a:off x="1452562" y="4012406"/>
            <a:ext cx="3930848"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más vulnerables: rural, multigrado, fronterizo.</a:t>
            </a:r>
          </a:p>
        </p:txBody>
      </p:sp>
      <p:sp>
        <p:nvSpPr>
          <p:cNvPr id="29" name="Rectangle 29"/>
          <p:cNvSpPr/>
          <p:nvPr/>
        </p:nvSpPr>
        <p:spPr>
          <a:xfrm>
            <a:off x="6238875" y="1447800"/>
            <a:ext cx="5381625" cy="914400"/>
          </a:xfrm>
          <a:prstGeom prst="roundRect">
            <a:avLst>
              <a:gd name="adj" fmla="val 10417"/>
            </a:avLst>
          </a:prstGeom>
          <a:solidFill>
            <a:srgbClr val="FFFFFF"/>
          </a:solidFill>
          <a:ln>
            <a:noFill/>
          </a:ln>
        </p:spPr>
        <p:txBody>
          <a:bodyPr/>
          <a:lstStyle/>
          <a:p>
            <a:endParaRPr lang="en-US"/>
          </a:p>
        </p:txBody>
      </p:sp>
      <p:sp>
        <p:nvSpPr>
          <p:cNvPr id="30" name="Rectangle 30"/>
          <p:cNvSpPr/>
          <p:nvPr/>
        </p:nvSpPr>
        <p:spPr>
          <a:xfrm>
            <a:off x="6238875" y="1447800"/>
            <a:ext cx="5381625" cy="914400"/>
          </a:xfrm>
          <a:prstGeom prst="roundRect">
            <a:avLst>
              <a:gd name="adj" fmla="val 10417"/>
            </a:avLst>
          </a:prstGeom>
          <a:noFill/>
          <a:ln w="9525">
            <a:solidFill>
              <a:srgbClr val="DDD9D4"/>
            </a:solidFill>
          </a:ln>
        </p:spPr>
        <p:txBody>
          <a:bodyPr/>
          <a:lstStyle/>
          <a:p>
            <a:endParaRPr lang="en-US"/>
          </a:p>
        </p:txBody>
      </p:sp>
      <p:sp>
        <p:nvSpPr>
          <p:cNvPr id="31" name="Ellipse 31"/>
          <p:cNvSpPr/>
          <p:nvPr/>
        </p:nvSpPr>
        <p:spPr>
          <a:xfrm>
            <a:off x="6400800" y="1695450"/>
            <a:ext cx="419100" cy="419100"/>
          </a:xfrm>
          <a:prstGeom prst="ellipse">
            <a:avLst/>
          </a:prstGeom>
          <a:solidFill>
            <a:srgbClr val="C26B4F"/>
          </a:solidFill>
          <a:ln>
            <a:noFill/>
          </a:ln>
        </p:spPr>
        <p:txBody>
          <a:bodyPr/>
          <a:lstStyle/>
          <a:p>
            <a:endParaRPr lang="en-US"/>
          </a:p>
        </p:txBody>
      </p:sp>
      <p:sp>
        <p:nvSpPr>
          <p:cNvPr id="32" name="TextBox 32"/>
          <p:cNvSpPr txBox="1"/>
          <p:nvPr/>
        </p:nvSpPr>
        <p:spPr>
          <a:xfrm>
            <a:off x="6536273" y="1825942"/>
            <a:ext cx="148154" cy="274320"/>
          </a:xfrm>
          <a:prstGeom prst="rect">
            <a:avLst/>
          </a:prstGeom>
          <a:noFill/>
          <a:ln>
            <a:noFill/>
          </a:ln>
        </p:spPr>
        <p:txBody>
          <a:bodyPr wrap="none" lIns="0" tIns="0" rIns="0" bIns="0" anchor="t" anchorCtr="0">
            <a:spAutoFit/>
          </a:bodyPr>
          <a:lstStyle/>
          <a:p>
            <a:pPr algn="ctr"/>
            <a:r>
              <a:rPr lang="zh-CN" sz="1350" b="1" dirty="0">
                <a:solidFill>
                  <a:srgbClr val="FFFFFF"/>
                </a:solidFill>
                <a:latin typeface="Georgia"/>
                <a:ea typeface="SimSun"/>
                <a:cs typeface="Georgia"/>
              </a:rPr>
              <a:t>4</a:t>
            </a:r>
          </a:p>
        </p:txBody>
      </p:sp>
      <p:sp>
        <p:nvSpPr>
          <p:cNvPr id="33" name="TextBox 33"/>
          <p:cNvSpPr txBox="1"/>
          <p:nvPr/>
        </p:nvSpPr>
        <p:spPr>
          <a:xfrm>
            <a:off x="6937058" y="1538764"/>
            <a:ext cx="2173378" cy="259080"/>
          </a:xfrm>
          <a:prstGeom prst="rect">
            <a:avLst/>
          </a:prstGeom>
          <a:noFill/>
          <a:ln>
            <a:noFill/>
          </a:ln>
        </p:spPr>
        <p:txBody>
          <a:bodyPr wrap="none" lIns="0" tIns="0" rIns="0" bIns="0" anchor="t" anchorCtr="0">
            <a:spAutoFit/>
          </a:bodyPr>
          <a:lstStyle/>
          <a:p>
            <a:pPr algn="l"/>
            <a:r>
              <a:rPr lang="zh-CN" sz="1275" b="1" dirty="0">
                <a:solidFill>
                  <a:srgbClr val="1A4F8C"/>
                </a:solidFill>
                <a:latin typeface="Calibri"/>
                <a:ea typeface="Microsoft YaHei"/>
                <a:cs typeface="Calibri"/>
              </a:rPr>
              <a:t>Democratizar el GOSRD</a:t>
            </a:r>
          </a:p>
        </p:txBody>
      </p:sp>
      <p:sp>
        <p:nvSpPr>
          <p:cNvPr id="34" name="TextBox 34"/>
          <p:cNvSpPr txBox="1"/>
          <p:nvPr/>
        </p:nvSpPr>
        <p:spPr>
          <a:xfrm>
            <a:off x="6938962" y="1764506"/>
            <a:ext cx="3413284"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Involucrar docentes y directores — no solo</a:t>
            </a:r>
          </a:p>
        </p:txBody>
      </p:sp>
      <p:sp>
        <p:nvSpPr>
          <p:cNvPr id="35" name="TextBox 35"/>
          <p:cNvSpPr txBox="1"/>
          <p:nvPr/>
        </p:nvSpPr>
        <p:spPr>
          <a:xfrm>
            <a:off x="6938962" y="1955006"/>
            <a:ext cx="4193738"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coordinadores — en la planificación basada en datos.</a:t>
            </a:r>
          </a:p>
        </p:txBody>
      </p:sp>
      <p:sp>
        <p:nvSpPr>
          <p:cNvPr id="36" name="Rectangle 36"/>
          <p:cNvSpPr/>
          <p:nvPr/>
        </p:nvSpPr>
        <p:spPr>
          <a:xfrm>
            <a:off x="6238875" y="2476500"/>
            <a:ext cx="5381625" cy="914400"/>
          </a:xfrm>
          <a:prstGeom prst="roundRect">
            <a:avLst>
              <a:gd name="adj" fmla="val 10417"/>
            </a:avLst>
          </a:prstGeom>
          <a:solidFill>
            <a:srgbClr val="FFFFFF"/>
          </a:solidFill>
          <a:ln>
            <a:noFill/>
          </a:ln>
        </p:spPr>
        <p:txBody>
          <a:bodyPr/>
          <a:lstStyle/>
          <a:p>
            <a:endParaRPr lang="en-US"/>
          </a:p>
        </p:txBody>
      </p:sp>
      <p:sp>
        <p:nvSpPr>
          <p:cNvPr id="37" name="Rectangle 37"/>
          <p:cNvSpPr/>
          <p:nvPr/>
        </p:nvSpPr>
        <p:spPr>
          <a:xfrm>
            <a:off x="6238875" y="2476500"/>
            <a:ext cx="5381625" cy="914400"/>
          </a:xfrm>
          <a:prstGeom prst="roundRect">
            <a:avLst>
              <a:gd name="adj" fmla="val 10417"/>
            </a:avLst>
          </a:prstGeom>
          <a:noFill/>
          <a:ln w="9525">
            <a:solidFill>
              <a:srgbClr val="DDD9D4"/>
            </a:solidFill>
          </a:ln>
        </p:spPr>
        <p:txBody>
          <a:bodyPr/>
          <a:lstStyle/>
          <a:p>
            <a:endParaRPr lang="en-US"/>
          </a:p>
        </p:txBody>
      </p:sp>
      <p:sp>
        <p:nvSpPr>
          <p:cNvPr id="38" name="Ellipse 38"/>
          <p:cNvSpPr/>
          <p:nvPr/>
        </p:nvSpPr>
        <p:spPr>
          <a:xfrm>
            <a:off x="6400800" y="2724150"/>
            <a:ext cx="419100" cy="419100"/>
          </a:xfrm>
          <a:prstGeom prst="ellipse">
            <a:avLst/>
          </a:prstGeom>
          <a:solidFill>
            <a:srgbClr val="2E7D52"/>
          </a:solidFill>
          <a:ln>
            <a:noFill/>
          </a:ln>
        </p:spPr>
        <p:txBody>
          <a:bodyPr/>
          <a:lstStyle/>
          <a:p>
            <a:endParaRPr lang="en-US"/>
          </a:p>
        </p:txBody>
      </p:sp>
      <p:sp>
        <p:nvSpPr>
          <p:cNvPr id="39" name="TextBox 39"/>
          <p:cNvSpPr txBox="1"/>
          <p:nvPr/>
        </p:nvSpPr>
        <p:spPr>
          <a:xfrm>
            <a:off x="6536273" y="2854642"/>
            <a:ext cx="148154" cy="274320"/>
          </a:xfrm>
          <a:prstGeom prst="rect">
            <a:avLst/>
          </a:prstGeom>
          <a:noFill/>
          <a:ln>
            <a:noFill/>
          </a:ln>
        </p:spPr>
        <p:txBody>
          <a:bodyPr wrap="none" lIns="0" tIns="0" rIns="0" bIns="0" anchor="t" anchorCtr="0">
            <a:spAutoFit/>
          </a:bodyPr>
          <a:lstStyle/>
          <a:p>
            <a:pPr algn="ctr"/>
            <a:r>
              <a:rPr lang="zh-CN" sz="1350" b="1" dirty="0">
                <a:solidFill>
                  <a:srgbClr val="FFFFFF"/>
                </a:solidFill>
                <a:latin typeface="Georgia"/>
                <a:ea typeface="SimSun"/>
                <a:cs typeface="Georgia"/>
              </a:rPr>
              <a:t>5</a:t>
            </a:r>
          </a:p>
        </p:txBody>
      </p:sp>
      <p:sp>
        <p:nvSpPr>
          <p:cNvPr id="40" name="TextBox 40"/>
          <p:cNvSpPr txBox="1"/>
          <p:nvPr/>
        </p:nvSpPr>
        <p:spPr>
          <a:xfrm>
            <a:off x="6937058" y="2567464"/>
            <a:ext cx="3336748" cy="259080"/>
          </a:xfrm>
          <a:prstGeom prst="rect">
            <a:avLst/>
          </a:prstGeom>
          <a:noFill/>
          <a:ln>
            <a:noFill/>
          </a:ln>
        </p:spPr>
        <p:txBody>
          <a:bodyPr wrap="none" lIns="0" tIns="0" rIns="0" bIns="0" anchor="t" anchorCtr="0">
            <a:spAutoFit/>
          </a:bodyPr>
          <a:lstStyle/>
          <a:p>
            <a:pPr algn="l"/>
            <a:r>
              <a:rPr lang="zh-CN" sz="1275" b="1" dirty="0">
                <a:solidFill>
                  <a:srgbClr val="1A4F8C"/>
                </a:solidFill>
                <a:latin typeface="Calibri"/>
                <a:ea typeface="Microsoft YaHei"/>
                <a:cs typeface="Calibri"/>
              </a:rPr>
              <a:t>Integrar el enfoque socioemocional</a:t>
            </a:r>
          </a:p>
        </p:txBody>
      </p:sp>
      <p:sp>
        <p:nvSpPr>
          <p:cNvPr id="41" name="TextBox 41"/>
          <p:cNvSpPr txBox="1"/>
          <p:nvPr/>
        </p:nvSpPr>
        <p:spPr>
          <a:xfrm>
            <a:off x="6938962" y="2793206"/>
            <a:ext cx="3889772"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Explicitarlo en capacitaciones y acompañamiento</a:t>
            </a:r>
          </a:p>
        </p:txBody>
      </p:sp>
      <p:sp>
        <p:nvSpPr>
          <p:cNvPr id="42" name="TextBox 42"/>
          <p:cNvSpPr txBox="1"/>
          <p:nvPr/>
        </p:nvSpPr>
        <p:spPr>
          <a:xfrm>
            <a:off x="6938962" y="2983706"/>
            <a:ext cx="4300537"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técnico — no como add-on, sino como eje transversal.</a:t>
            </a:r>
          </a:p>
        </p:txBody>
      </p:sp>
      <p:sp>
        <p:nvSpPr>
          <p:cNvPr id="43" name="Rectangle 43"/>
          <p:cNvSpPr/>
          <p:nvPr/>
        </p:nvSpPr>
        <p:spPr>
          <a:xfrm>
            <a:off x="6238875" y="3505200"/>
            <a:ext cx="5381625" cy="914400"/>
          </a:xfrm>
          <a:prstGeom prst="roundRect">
            <a:avLst>
              <a:gd name="adj" fmla="val 10417"/>
            </a:avLst>
          </a:prstGeom>
          <a:solidFill>
            <a:srgbClr val="FFFFFF"/>
          </a:solidFill>
          <a:ln>
            <a:noFill/>
          </a:ln>
        </p:spPr>
        <p:txBody>
          <a:bodyPr/>
          <a:lstStyle/>
          <a:p>
            <a:endParaRPr lang="en-US"/>
          </a:p>
        </p:txBody>
      </p:sp>
      <p:sp>
        <p:nvSpPr>
          <p:cNvPr id="44" name="Rectangle 44"/>
          <p:cNvSpPr/>
          <p:nvPr/>
        </p:nvSpPr>
        <p:spPr>
          <a:xfrm>
            <a:off x="6238875" y="3505200"/>
            <a:ext cx="5381625" cy="914400"/>
          </a:xfrm>
          <a:prstGeom prst="roundRect">
            <a:avLst>
              <a:gd name="adj" fmla="val 10417"/>
            </a:avLst>
          </a:prstGeom>
          <a:noFill/>
          <a:ln w="9525">
            <a:solidFill>
              <a:srgbClr val="DDD9D4"/>
            </a:solidFill>
          </a:ln>
        </p:spPr>
        <p:txBody>
          <a:bodyPr/>
          <a:lstStyle/>
          <a:p>
            <a:endParaRPr lang="en-US"/>
          </a:p>
        </p:txBody>
      </p:sp>
      <p:sp>
        <p:nvSpPr>
          <p:cNvPr id="45" name="Ellipse 45"/>
          <p:cNvSpPr/>
          <p:nvPr/>
        </p:nvSpPr>
        <p:spPr>
          <a:xfrm>
            <a:off x="6400800" y="3752850"/>
            <a:ext cx="419100" cy="419100"/>
          </a:xfrm>
          <a:prstGeom prst="ellipse">
            <a:avLst/>
          </a:prstGeom>
          <a:solidFill>
            <a:srgbClr val="5A5A5A"/>
          </a:solidFill>
          <a:ln>
            <a:noFill/>
          </a:ln>
        </p:spPr>
        <p:txBody>
          <a:bodyPr/>
          <a:lstStyle/>
          <a:p>
            <a:endParaRPr lang="en-US"/>
          </a:p>
        </p:txBody>
      </p:sp>
      <p:sp>
        <p:nvSpPr>
          <p:cNvPr id="46" name="TextBox 46"/>
          <p:cNvSpPr txBox="1"/>
          <p:nvPr/>
        </p:nvSpPr>
        <p:spPr>
          <a:xfrm>
            <a:off x="6536273" y="3883342"/>
            <a:ext cx="148154" cy="274320"/>
          </a:xfrm>
          <a:prstGeom prst="rect">
            <a:avLst/>
          </a:prstGeom>
          <a:noFill/>
          <a:ln>
            <a:noFill/>
          </a:ln>
        </p:spPr>
        <p:txBody>
          <a:bodyPr wrap="none" lIns="0" tIns="0" rIns="0" bIns="0" anchor="t" anchorCtr="0">
            <a:spAutoFit/>
          </a:bodyPr>
          <a:lstStyle/>
          <a:p>
            <a:pPr algn="ctr"/>
            <a:r>
              <a:rPr lang="zh-CN" sz="1350" b="1" dirty="0">
                <a:solidFill>
                  <a:srgbClr val="FFFFFF"/>
                </a:solidFill>
                <a:latin typeface="Georgia"/>
                <a:ea typeface="SimSun"/>
                <a:cs typeface="Georgia"/>
              </a:rPr>
              <a:t>6</a:t>
            </a:r>
          </a:p>
        </p:txBody>
      </p:sp>
      <p:sp>
        <p:nvSpPr>
          <p:cNvPr id="47" name="TextBox 47"/>
          <p:cNvSpPr txBox="1"/>
          <p:nvPr/>
        </p:nvSpPr>
        <p:spPr>
          <a:xfrm>
            <a:off x="6937058" y="3596164"/>
            <a:ext cx="3532272" cy="259080"/>
          </a:xfrm>
          <a:prstGeom prst="rect">
            <a:avLst/>
          </a:prstGeom>
          <a:noFill/>
          <a:ln>
            <a:noFill/>
          </a:ln>
        </p:spPr>
        <p:txBody>
          <a:bodyPr wrap="none" lIns="0" tIns="0" rIns="0" bIns="0" anchor="t" anchorCtr="0">
            <a:spAutoFit/>
          </a:bodyPr>
          <a:lstStyle/>
          <a:p>
            <a:pPr algn="l"/>
            <a:r>
              <a:rPr lang="zh-CN" sz="1275" b="1" dirty="0">
                <a:solidFill>
                  <a:srgbClr val="1A4F8C"/>
                </a:solidFill>
                <a:latin typeface="Calibri"/>
                <a:ea typeface="Microsoft YaHei"/>
                <a:cs typeface="Calibri"/>
              </a:rPr>
              <a:t>Instalar sistematización permanente</a:t>
            </a:r>
          </a:p>
        </p:txBody>
      </p:sp>
      <p:sp>
        <p:nvSpPr>
          <p:cNvPr id="48" name="TextBox 48"/>
          <p:cNvSpPr txBox="1"/>
          <p:nvPr/>
        </p:nvSpPr>
        <p:spPr>
          <a:xfrm>
            <a:off x="6938962" y="3821906"/>
            <a:ext cx="3824049"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La memoria institucional como herramienta viva</a:t>
            </a:r>
          </a:p>
        </p:txBody>
      </p:sp>
      <p:sp>
        <p:nvSpPr>
          <p:cNvPr id="49" name="TextBox 49"/>
          <p:cNvSpPr txBox="1"/>
          <p:nvPr/>
        </p:nvSpPr>
        <p:spPr>
          <a:xfrm>
            <a:off x="6938962" y="4012406"/>
            <a:ext cx="3684389" cy="228600"/>
          </a:xfrm>
          <a:prstGeom prst="rect">
            <a:avLst/>
          </a:prstGeom>
          <a:noFill/>
          <a:ln>
            <a:noFill/>
          </a:ln>
        </p:spPr>
        <p:txBody>
          <a:bodyPr wrap="none" lIns="0" tIns="0" rIns="0" bIns="0" anchor="t" anchorCtr="0">
            <a:spAutoFit/>
          </a:bodyPr>
          <a:lstStyle/>
          <a:p>
            <a:pPr algn="l"/>
            <a:r>
              <a:rPr lang="zh-CN" sz="1125" dirty="0">
                <a:solidFill>
                  <a:srgbClr val="2C2C2C"/>
                </a:solidFill>
                <a:latin typeface="Calibri"/>
                <a:ea typeface="Microsoft YaHei"/>
                <a:cs typeface="Calibri"/>
              </a:rPr>
              <a:t>de aprendizaje colectivo — no solo un informe.</a:t>
            </a:r>
          </a:p>
        </p:txBody>
      </p:sp>
      <p:sp>
        <p:nvSpPr>
          <p:cNvPr id="50" name="Rectangle 50"/>
          <p:cNvSpPr/>
          <p:nvPr/>
        </p:nvSpPr>
        <p:spPr>
          <a:xfrm>
            <a:off x="762000" y="4591050"/>
            <a:ext cx="10668000" cy="609600"/>
          </a:xfrm>
          <a:prstGeom prst="roundRect">
            <a:avLst>
              <a:gd name="adj" fmla="val 15625"/>
            </a:avLst>
          </a:prstGeom>
          <a:solidFill>
            <a:srgbClr val="FFFFFF"/>
          </a:solidFill>
          <a:ln>
            <a:noFill/>
          </a:ln>
        </p:spPr>
        <p:txBody>
          <a:bodyPr/>
          <a:lstStyle/>
          <a:p>
            <a:endParaRPr lang="en-US"/>
          </a:p>
        </p:txBody>
      </p:sp>
      <p:sp>
        <p:nvSpPr>
          <p:cNvPr id="51" name="Rectangle 51"/>
          <p:cNvSpPr/>
          <p:nvPr/>
        </p:nvSpPr>
        <p:spPr>
          <a:xfrm>
            <a:off x="762000" y="4591050"/>
            <a:ext cx="57150" cy="609600"/>
          </a:xfrm>
          <a:prstGeom prst="roundRect">
            <a:avLst>
              <a:gd name="adj" fmla="val 50000"/>
            </a:avLst>
          </a:prstGeom>
          <a:solidFill>
            <a:srgbClr val="D4921E"/>
          </a:solidFill>
          <a:ln>
            <a:noFill/>
          </a:ln>
        </p:spPr>
        <p:txBody>
          <a:bodyPr/>
          <a:lstStyle/>
          <a:p>
            <a:endParaRPr lang="en-US"/>
          </a:p>
        </p:txBody>
      </p:sp>
      <p:grpSp>
        <p:nvGrpSpPr>
          <p:cNvPr id="54" name="Group 54"/>
          <p:cNvGrpSpPr/>
          <p:nvPr/>
        </p:nvGrpSpPr>
        <p:grpSpPr>
          <a:xfrm>
            <a:off x="1009650" y="4791075"/>
            <a:ext cx="152400" cy="133919"/>
            <a:chOff x="1009650" y="4791075"/>
            <a:chExt cx="152400" cy="133919"/>
          </a:xfrm>
        </p:grpSpPr>
        <p:sp>
          <p:nvSpPr>
            <p:cNvPr id="52" name="Freeform 52"/>
            <p:cNvSpPr/>
            <p:nvPr/>
          </p:nvSpPr>
          <p:spPr>
            <a:xfrm>
              <a:off x="1009650" y="4791075"/>
              <a:ext cx="66675" cy="133919"/>
            </a:xfrm>
            <a:custGeom>
              <a:avLst/>
              <a:gdLst/>
              <a:ahLst/>
              <a:cxnLst/>
              <a:rect l="l" t="t" r="r" b="b"/>
              <a:pathLst>
                <a:path w="66675" h="133919">
                  <a:moveTo>
                    <a:pt x="47625" y="0"/>
                  </a:moveTo>
                  <a:cubicBezTo>
                    <a:pt x="58146" y="0"/>
                    <a:pt x="66675" y="8529"/>
                    <a:pt x="66675" y="19050"/>
                  </a:cubicBezTo>
                  <a:lnTo>
                    <a:pt x="66675" y="76200"/>
                  </a:lnTo>
                  <a:cubicBezTo>
                    <a:pt x="66675" y="106013"/>
                    <a:pt x="50959" y="125663"/>
                    <a:pt x="21365" y="133064"/>
                  </a:cubicBezTo>
                  <a:cubicBezTo>
                    <a:pt x="18054" y="133919"/>
                    <a:pt x="14539" y="132933"/>
                    <a:pt x="12155" y="130482"/>
                  </a:cubicBezTo>
                  <a:cubicBezTo>
                    <a:pt x="9772" y="128031"/>
                    <a:pt x="8885" y="124490"/>
                    <a:pt x="9831" y="121205"/>
                  </a:cubicBezTo>
                  <a:cubicBezTo>
                    <a:pt x="10778" y="117919"/>
                    <a:pt x="13413" y="115393"/>
                    <a:pt x="16735" y="114586"/>
                  </a:cubicBezTo>
                  <a:cubicBezTo>
                    <a:pt x="37948" y="109280"/>
                    <a:pt x="47625" y="97184"/>
                    <a:pt x="47625" y="76200"/>
                  </a:cubicBezTo>
                  <a:lnTo>
                    <a:pt x="47625" y="66675"/>
                  </a:lnTo>
                  <a:lnTo>
                    <a:pt x="19050" y="66675"/>
                  </a:lnTo>
                  <a:cubicBezTo>
                    <a:pt x="9081" y="66678"/>
                    <a:pt x="795" y="58995"/>
                    <a:pt x="48" y="49054"/>
                  </a:cubicBezTo>
                  <a:lnTo>
                    <a:pt x="0" y="47625"/>
                  </a:lnTo>
                  <a:lnTo>
                    <a:pt x="0" y="19050"/>
                  </a:lnTo>
                  <a:cubicBezTo>
                    <a:pt x="0" y="8529"/>
                    <a:pt x="8529" y="0"/>
                    <a:pt x="19050" y="0"/>
                  </a:cubicBezTo>
                  <a:close/>
                </a:path>
              </a:pathLst>
            </a:custGeom>
            <a:solidFill>
              <a:srgbClr val="D4921E"/>
            </a:solidFill>
            <a:ln>
              <a:noFill/>
            </a:ln>
          </p:spPr>
          <p:txBody>
            <a:bodyPr/>
            <a:lstStyle/>
            <a:p>
              <a:endParaRPr lang="en-US"/>
            </a:p>
          </p:txBody>
        </p:sp>
        <p:sp>
          <p:nvSpPr>
            <p:cNvPr id="53" name="Freeform 53"/>
            <p:cNvSpPr/>
            <p:nvPr/>
          </p:nvSpPr>
          <p:spPr>
            <a:xfrm>
              <a:off x="1095375" y="4791075"/>
              <a:ext cx="66675" cy="133919"/>
            </a:xfrm>
            <a:custGeom>
              <a:avLst/>
              <a:gdLst/>
              <a:ahLst/>
              <a:cxnLst/>
              <a:rect l="l" t="t" r="r" b="b"/>
              <a:pathLst>
                <a:path w="66675" h="133919">
                  <a:moveTo>
                    <a:pt x="47625" y="0"/>
                  </a:moveTo>
                  <a:cubicBezTo>
                    <a:pt x="58146" y="0"/>
                    <a:pt x="66675" y="8529"/>
                    <a:pt x="66675" y="19050"/>
                  </a:cubicBezTo>
                  <a:lnTo>
                    <a:pt x="66675" y="76200"/>
                  </a:lnTo>
                  <a:cubicBezTo>
                    <a:pt x="66675" y="106013"/>
                    <a:pt x="50959" y="125663"/>
                    <a:pt x="21365" y="133064"/>
                  </a:cubicBezTo>
                  <a:cubicBezTo>
                    <a:pt x="18054" y="133919"/>
                    <a:pt x="14539" y="132933"/>
                    <a:pt x="12155" y="130482"/>
                  </a:cubicBezTo>
                  <a:cubicBezTo>
                    <a:pt x="9772" y="128031"/>
                    <a:pt x="8885" y="124490"/>
                    <a:pt x="9831" y="121205"/>
                  </a:cubicBezTo>
                  <a:cubicBezTo>
                    <a:pt x="10778" y="117919"/>
                    <a:pt x="13413" y="115393"/>
                    <a:pt x="16735" y="114586"/>
                  </a:cubicBezTo>
                  <a:cubicBezTo>
                    <a:pt x="37948" y="109280"/>
                    <a:pt x="47625" y="97184"/>
                    <a:pt x="47625" y="76200"/>
                  </a:cubicBezTo>
                  <a:lnTo>
                    <a:pt x="47625" y="66675"/>
                  </a:lnTo>
                  <a:lnTo>
                    <a:pt x="19050" y="66675"/>
                  </a:lnTo>
                  <a:cubicBezTo>
                    <a:pt x="9081" y="66678"/>
                    <a:pt x="795" y="58995"/>
                    <a:pt x="48" y="49054"/>
                  </a:cubicBezTo>
                  <a:lnTo>
                    <a:pt x="0" y="47625"/>
                  </a:lnTo>
                  <a:lnTo>
                    <a:pt x="0" y="19050"/>
                  </a:lnTo>
                  <a:cubicBezTo>
                    <a:pt x="0" y="8529"/>
                    <a:pt x="8529" y="0"/>
                    <a:pt x="19050" y="0"/>
                  </a:cubicBezTo>
                  <a:close/>
                </a:path>
              </a:pathLst>
            </a:custGeom>
            <a:solidFill>
              <a:srgbClr val="D4921E"/>
            </a:solidFill>
            <a:ln>
              <a:noFill/>
            </a:ln>
          </p:spPr>
          <p:txBody>
            <a:bodyPr/>
            <a:lstStyle/>
            <a:p>
              <a:endParaRPr lang="en-US"/>
            </a:p>
          </p:txBody>
        </p:sp>
      </p:grpSp>
      <p:sp>
        <p:nvSpPr>
          <p:cNvPr id="55" name="TextBox 55"/>
          <p:cNvSpPr txBox="1"/>
          <p:nvPr/>
        </p:nvSpPr>
        <p:spPr>
          <a:xfrm>
            <a:off x="1316355" y="4692968"/>
            <a:ext cx="8491107" cy="207749"/>
          </a:xfrm>
          <a:prstGeom prst="rect">
            <a:avLst/>
          </a:prstGeom>
          <a:noFill/>
          <a:ln>
            <a:noFill/>
          </a:ln>
        </p:spPr>
        <p:txBody>
          <a:bodyPr wrap="none" lIns="0" tIns="0" rIns="0" bIns="0" anchor="t" anchorCtr="0">
            <a:spAutoFit/>
          </a:bodyPr>
          <a:lstStyle/>
          <a:p>
            <a:pPr algn="l"/>
            <a:r>
              <a:rPr lang="zh-CN" sz="1350" i="1" dirty="0">
                <a:solidFill>
                  <a:srgbClr val="2C2C2C"/>
                </a:solidFill>
                <a:latin typeface="Georgia"/>
                <a:ea typeface="SimSun"/>
                <a:cs typeface="Georgia"/>
              </a:rPr>
              <a:t>Estas recomendaciones vienen de las voces del sistema — de los propios actores que construyeron CON BASE.</a:t>
            </a:r>
          </a:p>
        </p:txBody>
      </p:sp>
      <p:sp>
        <p:nvSpPr>
          <p:cNvPr id="56" name="TextBox 56"/>
          <p:cNvSpPr txBox="1"/>
          <p:nvPr/>
        </p:nvSpPr>
        <p:spPr>
          <a:xfrm>
            <a:off x="1316355" y="4931092"/>
            <a:ext cx="5145639" cy="207749"/>
          </a:xfrm>
          <a:prstGeom prst="rect">
            <a:avLst/>
          </a:prstGeom>
          <a:noFill/>
          <a:ln>
            <a:noFill/>
          </a:ln>
        </p:spPr>
        <p:txBody>
          <a:bodyPr wrap="none" lIns="0" tIns="0" rIns="0" bIns="0" anchor="t" anchorCtr="0">
            <a:spAutoFit/>
          </a:bodyPr>
          <a:lstStyle/>
          <a:p>
            <a:pPr algn="l"/>
            <a:r>
              <a:rPr lang="zh-CN" sz="1350" i="1" dirty="0">
                <a:solidFill>
                  <a:srgbClr val="2C2C2C"/>
                </a:solidFill>
                <a:latin typeface="Georgia"/>
                <a:ea typeface="SimSun"/>
                <a:cs typeface="Georgia"/>
              </a:rPr>
              <a:t>No son sugerencias externas: es el sistema hablándose a sí mismo.</a:t>
            </a:r>
          </a:p>
        </p:txBody>
      </p:sp>
      <p:sp>
        <p:nvSpPr>
          <p:cNvPr id="57" name="TextBox 57"/>
          <p:cNvSpPr txBox="1"/>
          <p:nvPr/>
        </p:nvSpPr>
        <p:spPr>
          <a:xfrm>
            <a:off x="748665" y="5334952"/>
            <a:ext cx="5394007" cy="213360"/>
          </a:xfrm>
          <a:prstGeom prst="rect">
            <a:avLst/>
          </a:prstGeom>
          <a:noFill/>
          <a:ln>
            <a:noFill/>
          </a:ln>
        </p:spPr>
        <p:txBody>
          <a:bodyPr wrap="none" lIns="0" tIns="0" rIns="0" bIns="0" anchor="t" anchorCtr="0">
            <a:spAutoFit/>
          </a:bodyPr>
          <a:lstStyle/>
          <a:p>
            <a:pPr algn="l"/>
            <a:r>
              <a:rPr lang="zh-CN" sz="1050" dirty="0">
                <a:solidFill>
                  <a:srgbClr val="8A8A8A"/>
                </a:solidFill>
                <a:latin typeface="Calibri"/>
                <a:ea typeface="Microsoft YaHei"/>
                <a:cs typeface="Calibri"/>
              </a:rPr>
              <a:t>Fuente: Informe Final FLACSO — Sistematización CON BASE, octubre 2025</a:t>
            </a:r>
          </a:p>
        </p:txBody>
      </p:sp>
      <p:sp>
        <p:nvSpPr>
          <p:cNvPr id="58" name="Rectangle 58"/>
          <p:cNvSpPr/>
          <p:nvPr/>
        </p:nvSpPr>
        <p:spPr>
          <a:xfrm>
            <a:off x="0" y="6534150"/>
            <a:ext cx="12192000" cy="9525"/>
          </a:xfrm>
          <a:prstGeom prst="rect">
            <a:avLst/>
          </a:prstGeom>
          <a:solidFill>
            <a:srgbClr val="DDD9D4"/>
          </a:solidFill>
          <a:ln>
            <a:noFill/>
          </a:ln>
        </p:spPr>
        <p:txBody>
          <a:bodyPr/>
          <a:lstStyle/>
          <a:p>
            <a:endParaRPr lang="en-US"/>
          </a:p>
        </p:txBody>
      </p:sp>
      <p:sp>
        <p:nvSpPr>
          <p:cNvPr id="59" name="TextBox 59"/>
          <p:cNvSpPr txBox="1"/>
          <p:nvPr/>
        </p:nvSpPr>
        <p:spPr>
          <a:xfrm>
            <a:off x="750570" y="6627495"/>
            <a:ext cx="969264" cy="182880"/>
          </a:xfrm>
          <a:prstGeom prst="rect">
            <a:avLst/>
          </a:prstGeom>
          <a:noFill/>
          <a:ln>
            <a:noFill/>
          </a:ln>
        </p:spPr>
        <p:txBody>
          <a:bodyPr wrap="none" lIns="0" tIns="0" rIns="0" bIns="0" anchor="t" anchorCtr="0">
            <a:spAutoFit/>
          </a:bodyPr>
          <a:lstStyle/>
          <a:p>
            <a:pPr algn="l"/>
            <a:r>
              <a:rPr lang="zh-CN" sz="900" dirty="0">
                <a:solidFill>
                  <a:srgbClr val="8A8A8A"/>
                </a:solidFill>
                <a:latin typeface="Calibri"/>
                <a:ea typeface="Microsoft YaHei"/>
                <a:cs typeface="Calibri"/>
              </a:rPr>
              <a:t>MINERD | UNICEF</a:t>
            </a:r>
          </a:p>
        </p:txBody>
      </p:sp>
      <p:sp>
        <p:nvSpPr>
          <p:cNvPr id="60" name="TextBox 60"/>
          <p:cNvSpPr txBox="1"/>
          <p:nvPr/>
        </p:nvSpPr>
        <p:spPr>
          <a:xfrm>
            <a:off x="6028706" y="6627495"/>
            <a:ext cx="134588" cy="182880"/>
          </a:xfrm>
          <a:prstGeom prst="rect">
            <a:avLst/>
          </a:prstGeom>
          <a:noFill/>
          <a:ln>
            <a:noFill/>
          </a:ln>
        </p:spPr>
        <p:txBody>
          <a:bodyPr wrap="none" lIns="0" tIns="0" rIns="0" bIns="0" anchor="t" anchorCtr="0">
            <a:spAutoFit/>
          </a:bodyPr>
          <a:lstStyle/>
          <a:p>
            <a:pPr algn="ctr"/>
            <a:r>
              <a:rPr lang="zh-CN" sz="900" dirty="0">
                <a:solidFill>
                  <a:srgbClr val="8A8A8A"/>
                </a:solidFill>
                <a:latin typeface="Calibri"/>
                <a:ea typeface="Microsoft YaHei"/>
                <a:cs typeface="Calibri"/>
              </a:rPr>
              <a:t>19</a:t>
            </a:r>
          </a:p>
        </p:txBody>
      </p:sp>
      <p:sp>
        <p:nvSpPr>
          <p:cNvPr id="61" name="TextBox 61"/>
          <p:cNvSpPr txBox="1"/>
          <p:nvPr/>
        </p:nvSpPr>
        <p:spPr>
          <a:xfrm>
            <a:off x="10189559" y="6627495"/>
            <a:ext cx="1251871" cy="182880"/>
          </a:xfrm>
          <a:prstGeom prst="rect">
            <a:avLst/>
          </a:prstGeom>
          <a:noFill/>
          <a:ln>
            <a:noFill/>
          </a:ln>
        </p:spPr>
        <p:txBody>
          <a:bodyPr wrap="none" lIns="0" tIns="0" rIns="0" bIns="0" anchor="t" anchorCtr="0">
            <a:spAutoFit/>
          </a:bodyPr>
          <a:lstStyle/>
          <a:p>
            <a:pPr algn="r"/>
            <a:r>
              <a:rPr lang="zh-CN" sz="900" dirty="0">
                <a:solidFill>
                  <a:srgbClr val="8A8A8A"/>
                </a:solidFill>
                <a:latin typeface="Calibri"/>
                <a:ea typeface="Microsoft YaHei"/>
                <a:cs typeface="Calibri"/>
              </a:rPr>
              <a:t>CON BASE 2018–2024</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gradFill>
            <a:gsLst>
              <a:gs pos="0">
                <a:srgbClr val="EEF4FB"/>
              </a:gs>
              <a:gs pos="100000">
                <a:srgbClr val="F8F7F4"/>
              </a:gs>
            </a:gsLst>
            <a:path path="circle">
              <a:fillToRect l="50000" t="50000" r="50000" b="50000"/>
            </a:path>
          </a:gradFill>
          <a:ln>
            <a:noFill/>
          </a:ln>
        </p:spPr>
        <p:txBody>
          <a:bodyPr/>
          <a:lstStyle/>
          <a:p>
            <a:endParaRPr lang="en-US"/>
          </a:p>
        </p:txBody>
      </p:sp>
      <p:grpSp>
        <p:nvGrpSpPr>
          <p:cNvPr id="6" name="Group 6"/>
          <p:cNvGrpSpPr/>
          <p:nvPr/>
        </p:nvGrpSpPr>
        <p:grpSpPr>
          <a:xfrm>
            <a:off x="10494145" y="552450"/>
            <a:ext cx="918722" cy="949083"/>
            <a:chOff x="10494145" y="552450"/>
            <a:chExt cx="918722" cy="949083"/>
          </a:xfrm>
        </p:grpSpPr>
        <p:sp>
          <p:nvSpPr>
            <p:cNvPr id="3" name="Freeform 3"/>
            <p:cNvSpPr/>
            <p:nvPr/>
          </p:nvSpPr>
          <p:spPr>
            <a:xfrm>
              <a:off x="10980706" y="1123140"/>
              <a:ext cx="432161" cy="378393"/>
            </a:xfrm>
            <a:custGeom>
              <a:avLst/>
              <a:gdLst/>
              <a:ahLst/>
              <a:cxnLst/>
              <a:rect l="l" t="t" r="r" b="b"/>
              <a:pathLst>
                <a:path w="432161" h="378393">
                  <a:moveTo>
                    <a:pt x="330041" y="0"/>
                  </a:moveTo>
                  <a:lnTo>
                    <a:pt x="423672" y="162211"/>
                  </a:lnTo>
                  <a:cubicBezTo>
                    <a:pt x="431493" y="175768"/>
                    <a:pt x="432161" y="192301"/>
                    <a:pt x="425460" y="206445"/>
                  </a:cubicBezTo>
                  <a:cubicBezTo>
                    <a:pt x="418759" y="220589"/>
                    <a:pt x="405541" y="230543"/>
                    <a:pt x="390096" y="233077"/>
                  </a:cubicBezTo>
                  <a:lnTo>
                    <a:pt x="384715" y="233601"/>
                  </a:lnTo>
                  <a:lnTo>
                    <a:pt x="379381" y="233553"/>
                  </a:lnTo>
                  <a:lnTo>
                    <a:pt x="239697" y="224504"/>
                  </a:lnTo>
                  <a:lnTo>
                    <a:pt x="177641" y="350044"/>
                  </a:lnTo>
                  <a:cubicBezTo>
                    <a:pt x="170806" y="363836"/>
                    <a:pt x="157732" y="373479"/>
                    <a:pt x="142536" y="375936"/>
                  </a:cubicBezTo>
                  <a:cubicBezTo>
                    <a:pt x="127341" y="378393"/>
                    <a:pt x="111894" y="373361"/>
                    <a:pt x="101060" y="362426"/>
                  </a:cubicBezTo>
                  <a:lnTo>
                    <a:pt x="97155" y="357950"/>
                  </a:lnTo>
                  <a:lnTo>
                    <a:pt x="93726" y="352711"/>
                  </a:lnTo>
                  <a:lnTo>
                    <a:pt x="0" y="190452"/>
                  </a:lnTo>
                  <a:cubicBezTo>
                    <a:pt x="133749" y="182092"/>
                    <a:pt x="255877" y="111617"/>
                    <a:pt x="330041" y="0"/>
                  </a:cubicBezTo>
                  <a:close/>
                </a:path>
              </a:pathLst>
            </a:custGeom>
            <a:solidFill>
              <a:srgbClr val="1A4F8C"/>
            </a:solidFill>
            <a:ln>
              <a:noFill/>
            </a:ln>
          </p:spPr>
          <p:txBody>
            <a:bodyPr/>
            <a:lstStyle/>
            <a:p>
              <a:endParaRPr lang="en-US"/>
            </a:p>
          </p:txBody>
        </p:sp>
        <p:sp>
          <p:nvSpPr>
            <p:cNvPr id="4" name="Freeform 4"/>
            <p:cNvSpPr/>
            <p:nvPr/>
          </p:nvSpPr>
          <p:spPr>
            <a:xfrm>
              <a:off x="10494145" y="1123093"/>
              <a:ext cx="432458" cy="377915"/>
            </a:xfrm>
            <a:custGeom>
              <a:avLst/>
              <a:gdLst/>
              <a:ahLst/>
              <a:cxnLst/>
              <a:rect l="l" t="t" r="r" b="b"/>
              <a:pathLst>
                <a:path w="432458" h="377915">
                  <a:moveTo>
                    <a:pt x="432458" y="190500"/>
                  </a:moveTo>
                  <a:lnTo>
                    <a:pt x="338828" y="352806"/>
                  </a:lnTo>
                  <a:cubicBezTo>
                    <a:pt x="331130" y="366147"/>
                    <a:pt x="317460" y="374947"/>
                    <a:pt x="302129" y="376431"/>
                  </a:cubicBezTo>
                  <a:cubicBezTo>
                    <a:pt x="286797" y="377915"/>
                    <a:pt x="271694" y="371900"/>
                    <a:pt x="261580" y="360283"/>
                  </a:cubicBezTo>
                  <a:lnTo>
                    <a:pt x="257960" y="355521"/>
                  </a:lnTo>
                  <a:lnTo>
                    <a:pt x="254912" y="350091"/>
                  </a:lnTo>
                  <a:lnTo>
                    <a:pt x="192809" y="224599"/>
                  </a:lnTo>
                  <a:lnTo>
                    <a:pt x="53220" y="233648"/>
                  </a:lnTo>
                  <a:cubicBezTo>
                    <a:pt x="37613" y="234652"/>
                    <a:pt x="22506" y="227937"/>
                    <a:pt x="12793" y="215678"/>
                  </a:cubicBezTo>
                  <a:cubicBezTo>
                    <a:pt x="3081" y="203419"/>
                    <a:pt x="0" y="187176"/>
                    <a:pt x="4548" y="172212"/>
                  </a:cubicBezTo>
                  <a:lnTo>
                    <a:pt x="6453" y="167116"/>
                  </a:lnTo>
                  <a:lnTo>
                    <a:pt x="8834" y="162354"/>
                  </a:lnTo>
                  <a:lnTo>
                    <a:pt x="102560" y="0"/>
                  </a:lnTo>
                  <a:cubicBezTo>
                    <a:pt x="176673" y="111615"/>
                    <a:pt x="298743" y="182122"/>
                    <a:pt x="432458" y="190548"/>
                  </a:cubicBezTo>
                  <a:close/>
                </a:path>
              </a:pathLst>
            </a:custGeom>
            <a:solidFill>
              <a:srgbClr val="1A4F8C"/>
            </a:solidFill>
            <a:ln>
              <a:noFill/>
            </a:ln>
          </p:spPr>
          <p:txBody>
            <a:bodyPr/>
            <a:lstStyle/>
            <a:p>
              <a:endParaRPr lang="en-US"/>
            </a:p>
          </p:txBody>
        </p:sp>
        <p:sp>
          <p:nvSpPr>
            <p:cNvPr id="5" name="Freeform 5"/>
            <p:cNvSpPr/>
            <p:nvPr/>
          </p:nvSpPr>
          <p:spPr>
            <a:xfrm>
              <a:off x="10620372" y="552450"/>
              <a:ext cx="666756" cy="667036"/>
            </a:xfrm>
            <a:custGeom>
              <a:avLst/>
              <a:gdLst/>
              <a:ahLst/>
              <a:cxnLst/>
              <a:rect l="l" t="t" r="r" b="b"/>
              <a:pathLst>
                <a:path w="666756" h="667036">
                  <a:moveTo>
                    <a:pt x="333378" y="0"/>
                  </a:moveTo>
                  <a:lnTo>
                    <a:pt x="344808" y="190"/>
                  </a:lnTo>
                  <a:cubicBezTo>
                    <a:pt x="524374" y="6351"/>
                    <a:pt x="666756" y="153704"/>
                    <a:pt x="666753" y="333375"/>
                  </a:cubicBezTo>
                  <a:lnTo>
                    <a:pt x="666610" y="342567"/>
                  </a:lnTo>
                  <a:lnTo>
                    <a:pt x="666277" y="351711"/>
                  </a:lnTo>
                  <a:lnTo>
                    <a:pt x="665419" y="363379"/>
                  </a:lnTo>
                  <a:lnTo>
                    <a:pt x="664181" y="374904"/>
                  </a:lnTo>
                  <a:lnTo>
                    <a:pt x="663038" y="383381"/>
                  </a:lnTo>
                  <a:cubicBezTo>
                    <a:pt x="659904" y="403938"/>
                    <a:pt x="654850" y="424156"/>
                    <a:pt x="647941" y="443770"/>
                  </a:cubicBezTo>
                  <a:lnTo>
                    <a:pt x="642417" y="458438"/>
                  </a:lnTo>
                  <a:lnTo>
                    <a:pt x="635130" y="475012"/>
                  </a:lnTo>
                  <a:cubicBezTo>
                    <a:pt x="580085" y="592271"/>
                    <a:pt x="462108" y="667036"/>
                    <a:pt x="332572" y="666750"/>
                  </a:cubicBezTo>
                  <a:cubicBezTo>
                    <a:pt x="203037" y="666464"/>
                    <a:pt x="85390" y="591179"/>
                    <a:pt x="30864" y="473678"/>
                  </a:cubicBezTo>
                  <a:lnTo>
                    <a:pt x="24673" y="459534"/>
                  </a:lnTo>
                  <a:lnTo>
                    <a:pt x="22196" y="453200"/>
                  </a:lnTo>
                  <a:lnTo>
                    <a:pt x="18386" y="442865"/>
                  </a:lnTo>
                  <a:lnTo>
                    <a:pt x="13862" y="428863"/>
                  </a:lnTo>
                  <a:cubicBezTo>
                    <a:pt x="12246" y="423441"/>
                    <a:pt x="10769" y="417978"/>
                    <a:pt x="9433" y="412480"/>
                  </a:cubicBezTo>
                  <a:lnTo>
                    <a:pt x="6575" y="399574"/>
                  </a:lnTo>
                  <a:lnTo>
                    <a:pt x="4242" y="386667"/>
                  </a:lnTo>
                  <a:lnTo>
                    <a:pt x="3289" y="380048"/>
                  </a:lnTo>
                  <a:lnTo>
                    <a:pt x="1432" y="364665"/>
                  </a:lnTo>
                  <a:lnTo>
                    <a:pt x="289" y="347282"/>
                  </a:lnTo>
                  <a:lnTo>
                    <a:pt x="3" y="333375"/>
                  </a:lnTo>
                  <a:cubicBezTo>
                    <a:pt x="0" y="153704"/>
                    <a:pt x="142382" y="6351"/>
                    <a:pt x="321948" y="190"/>
                  </a:cubicBezTo>
                  <a:lnTo>
                    <a:pt x="333378" y="0"/>
                  </a:lnTo>
                  <a:close/>
                </a:path>
              </a:pathLst>
            </a:custGeom>
            <a:solidFill>
              <a:srgbClr val="1A4F8C"/>
            </a:solidFill>
            <a:ln>
              <a:noFill/>
            </a:ln>
          </p:spPr>
          <p:txBody>
            <a:bodyPr/>
            <a:lstStyle/>
            <a:p>
              <a:endParaRPr lang="en-US"/>
            </a:p>
          </p:txBody>
        </p:sp>
      </p:grpSp>
      <p:sp>
        <p:nvSpPr>
          <p:cNvPr id="7" name="Rectangle 7"/>
          <p:cNvSpPr/>
          <p:nvPr/>
        </p:nvSpPr>
        <p:spPr>
          <a:xfrm>
            <a:off x="0" y="0"/>
            <a:ext cx="12192000" cy="76200"/>
          </a:xfrm>
          <a:prstGeom prst="rect">
            <a:avLst/>
          </a:prstGeom>
          <a:gradFill>
            <a:gsLst>
              <a:gs pos="0">
                <a:srgbClr val="1A4F8C"/>
              </a:gs>
              <a:gs pos="100000">
                <a:srgbClr val="00AEEF"/>
              </a:gs>
            </a:gsLst>
            <a:lin ang="0" scaled="1"/>
          </a:gradFill>
          <a:ln>
            <a:noFill/>
          </a:ln>
        </p:spPr>
        <p:txBody>
          <a:bodyPr/>
          <a:lstStyle/>
          <a:p>
            <a:endParaRPr lang="en-US"/>
          </a:p>
        </p:txBody>
      </p:sp>
      <p:sp>
        <p:nvSpPr>
          <p:cNvPr id="8" name="TextBox 8"/>
          <p:cNvSpPr txBox="1"/>
          <p:nvPr/>
        </p:nvSpPr>
        <p:spPr>
          <a:xfrm>
            <a:off x="5378202" y="458152"/>
            <a:ext cx="1435596" cy="213360"/>
          </a:xfrm>
          <a:prstGeom prst="rect">
            <a:avLst/>
          </a:prstGeom>
          <a:noFill/>
          <a:ln>
            <a:noFill/>
          </a:ln>
        </p:spPr>
        <p:txBody>
          <a:bodyPr wrap="none" lIns="0" tIns="0" rIns="0" bIns="0" anchor="t" anchorCtr="0">
            <a:spAutoFit/>
          </a:bodyPr>
          <a:lstStyle/>
          <a:p>
            <a:pPr algn="ctr"/>
            <a:r>
              <a:rPr lang="zh-CN" sz="1050" b="1" dirty="0">
                <a:solidFill>
                  <a:srgbClr val="00AEEF"/>
                </a:solidFill>
                <a:latin typeface="Calibri"/>
                <a:ea typeface="Microsoft YaHei"/>
                <a:cs typeface="Calibri"/>
              </a:rPr>
              <a:t>BLOQUE 6 · CIERRE</a:t>
            </a:r>
          </a:p>
        </p:txBody>
      </p:sp>
      <p:sp>
        <p:nvSpPr>
          <p:cNvPr id="9" name="TextBox 9"/>
          <p:cNvSpPr txBox="1"/>
          <p:nvPr/>
        </p:nvSpPr>
        <p:spPr>
          <a:xfrm>
            <a:off x="942851" y="1320165"/>
            <a:ext cx="10306298" cy="670560"/>
          </a:xfrm>
          <a:prstGeom prst="rect">
            <a:avLst/>
          </a:prstGeom>
          <a:noFill/>
          <a:ln>
            <a:noFill/>
          </a:ln>
        </p:spPr>
        <p:txBody>
          <a:bodyPr wrap="none" lIns="0" tIns="0" rIns="0" bIns="0" anchor="t" anchorCtr="0">
            <a:spAutoFit/>
          </a:bodyPr>
          <a:lstStyle/>
          <a:p>
            <a:pPr algn="ctr"/>
            <a:r>
              <a:rPr lang="zh-CN" sz="3300" b="1" dirty="0">
                <a:solidFill>
                  <a:srgbClr val="1A4F8C"/>
                </a:solidFill>
                <a:latin typeface="Georgia"/>
                <a:ea typeface="SimSun"/>
                <a:cs typeface="Georgia"/>
              </a:rPr>
              <a:t>"La transformación pedagógica es posible</a:t>
            </a:r>
          </a:p>
        </p:txBody>
      </p:sp>
      <p:sp>
        <p:nvSpPr>
          <p:cNvPr id="10" name="TextBox 10"/>
          <p:cNvSpPr txBox="1"/>
          <p:nvPr/>
        </p:nvSpPr>
        <p:spPr>
          <a:xfrm>
            <a:off x="1169171" y="1872615"/>
            <a:ext cx="9853660" cy="507831"/>
          </a:xfrm>
          <a:prstGeom prst="rect">
            <a:avLst/>
          </a:prstGeom>
          <a:noFill/>
          <a:ln>
            <a:noFill/>
          </a:ln>
        </p:spPr>
        <p:txBody>
          <a:bodyPr wrap="none" lIns="0" tIns="0" rIns="0" bIns="0" anchor="t" anchorCtr="0">
            <a:spAutoFit/>
          </a:bodyPr>
          <a:lstStyle/>
          <a:p>
            <a:pPr algn="ctr"/>
            <a:r>
              <a:rPr lang="zh-CN" sz="3300" b="1" dirty="0">
                <a:solidFill>
                  <a:srgbClr val="1A4F8C"/>
                </a:solidFill>
                <a:latin typeface="Georgia"/>
                <a:ea typeface="SimSun"/>
                <a:cs typeface="Georgia"/>
              </a:rPr>
              <a:t>— cuando el sistema aprende desde adentro</a:t>
            </a:r>
            <a:r>
              <a:rPr lang="en-US" altLang="zh-CN" sz="3300" b="1" dirty="0">
                <a:solidFill>
                  <a:srgbClr val="1A4F8C"/>
                </a:solidFill>
                <a:latin typeface="Georgia"/>
                <a:ea typeface="SimSun"/>
                <a:cs typeface="Georgia"/>
              </a:rPr>
              <a:t>”.</a:t>
            </a:r>
            <a:endParaRPr lang="zh-CN" sz="3300" b="1" dirty="0">
              <a:solidFill>
                <a:srgbClr val="1A4F8C"/>
              </a:solidFill>
              <a:latin typeface="Georgia"/>
              <a:ea typeface="SimSun"/>
              <a:cs typeface="Georgia"/>
            </a:endParaRPr>
          </a:p>
        </p:txBody>
      </p:sp>
      <p:sp>
        <p:nvSpPr>
          <p:cNvPr id="11" name="Rectangle 11"/>
          <p:cNvSpPr/>
          <p:nvPr/>
        </p:nvSpPr>
        <p:spPr>
          <a:xfrm>
            <a:off x="3048000" y="2457450"/>
            <a:ext cx="6096000" cy="19050"/>
          </a:xfrm>
          <a:prstGeom prst="rect">
            <a:avLst/>
          </a:prstGeom>
          <a:gradFill>
            <a:gsLst>
              <a:gs pos="0">
                <a:srgbClr val="1A4F8C"/>
              </a:gs>
              <a:gs pos="100000">
                <a:srgbClr val="00AEEF"/>
              </a:gs>
            </a:gsLst>
            <a:lin ang="0" scaled="1"/>
          </a:gradFill>
          <a:ln>
            <a:noFill/>
          </a:ln>
        </p:spPr>
        <p:txBody>
          <a:bodyPr/>
          <a:lstStyle/>
          <a:p>
            <a:endParaRPr lang="en-US"/>
          </a:p>
        </p:txBody>
      </p:sp>
      <p:sp>
        <p:nvSpPr>
          <p:cNvPr id="12" name="TextBox 12"/>
          <p:cNvSpPr txBox="1"/>
          <p:nvPr/>
        </p:nvSpPr>
        <p:spPr>
          <a:xfrm>
            <a:off x="5177176" y="2487930"/>
            <a:ext cx="1837649" cy="1341120"/>
          </a:xfrm>
          <a:prstGeom prst="rect">
            <a:avLst/>
          </a:prstGeom>
          <a:noFill/>
          <a:ln>
            <a:noFill/>
          </a:ln>
        </p:spPr>
        <p:txBody>
          <a:bodyPr wrap="none" lIns="0" tIns="0" rIns="0" bIns="0" anchor="t" anchorCtr="0">
            <a:spAutoFit/>
          </a:bodyPr>
          <a:lstStyle/>
          <a:p>
            <a:pPr algn="ctr"/>
            <a:r>
              <a:rPr lang="zh-CN" sz="6600" b="1" dirty="0">
                <a:solidFill>
                  <a:srgbClr val="D4921E"/>
                </a:solidFill>
                <a:latin typeface="Georgia"/>
                <a:ea typeface="SimSun"/>
                <a:cs typeface="Georgia"/>
              </a:rPr>
              <a:t>70%</a:t>
            </a:r>
          </a:p>
        </p:txBody>
      </p:sp>
      <p:sp>
        <p:nvSpPr>
          <p:cNvPr id="13" name="TextBox 13"/>
          <p:cNvSpPr txBox="1"/>
          <p:nvPr/>
        </p:nvSpPr>
        <p:spPr>
          <a:xfrm>
            <a:off x="2330768" y="3438525"/>
            <a:ext cx="7530465" cy="304800"/>
          </a:xfrm>
          <a:prstGeom prst="rect">
            <a:avLst/>
          </a:prstGeom>
          <a:noFill/>
          <a:ln>
            <a:noFill/>
          </a:ln>
        </p:spPr>
        <p:txBody>
          <a:bodyPr wrap="none" lIns="0" tIns="0" rIns="0" bIns="0" anchor="t" anchorCtr="0">
            <a:spAutoFit/>
          </a:bodyPr>
          <a:lstStyle/>
          <a:p>
            <a:pPr algn="ctr"/>
            <a:r>
              <a:rPr lang="zh-CN" sz="1500" dirty="0">
                <a:solidFill>
                  <a:srgbClr val="2C2C2C"/>
                </a:solidFill>
                <a:latin typeface="Calibri"/>
                <a:ea typeface="Microsoft YaHei"/>
                <a:cs typeface="Calibri"/>
              </a:rPr>
              <a:t>de centros participantes con transformación pedagógica documentada</a:t>
            </a:r>
          </a:p>
        </p:txBody>
      </p:sp>
      <p:sp>
        <p:nvSpPr>
          <p:cNvPr id="14" name="TextBox 14"/>
          <p:cNvSpPr txBox="1"/>
          <p:nvPr/>
        </p:nvSpPr>
        <p:spPr>
          <a:xfrm>
            <a:off x="4742617" y="3707606"/>
            <a:ext cx="2706767" cy="228600"/>
          </a:xfrm>
          <a:prstGeom prst="rect">
            <a:avLst/>
          </a:prstGeom>
          <a:noFill/>
          <a:ln>
            <a:noFill/>
          </a:ln>
        </p:spPr>
        <p:txBody>
          <a:bodyPr wrap="none" lIns="0" tIns="0" rIns="0" bIns="0" anchor="t" anchorCtr="0">
            <a:spAutoFit/>
          </a:bodyPr>
          <a:lstStyle/>
          <a:p>
            <a:pPr algn="ctr"/>
            <a:r>
              <a:rPr lang="zh-CN" sz="1125" dirty="0">
                <a:solidFill>
                  <a:srgbClr val="8A8A8A"/>
                </a:solidFill>
                <a:latin typeface="Calibri"/>
                <a:ea typeface="Microsoft YaHei"/>
                <a:cs typeface="Calibri"/>
              </a:rPr>
              <a:t>Evaluación Externa CON BASE 2024</a:t>
            </a:r>
          </a:p>
        </p:txBody>
      </p:sp>
      <p:sp>
        <p:nvSpPr>
          <p:cNvPr id="15" name="Rectangle 15"/>
          <p:cNvSpPr/>
          <p:nvPr/>
        </p:nvSpPr>
        <p:spPr>
          <a:xfrm>
            <a:off x="1333500" y="4114800"/>
            <a:ext cx="3048000" cy="1028700"/>
          </a:xfrm>
          <a:prstGeom prst="roundRect">
            <a:avLst>
              <a:gd name="adj" fmla="val 11111"/>
            </a:avLst>
          </a:prstGeom>
          <a:solidFill>
            <a:srgbClr val="FFFFFF"/>
          </a:solidFill>
          <a:ln>
            <a:noFill/>
          </a:ln>
        </p:spPr>
        <p:txBody>
          <a:bodyPr/>
          <a:lstStyle/>
          <a:p>
            <a:endParaRPr lang="en-US"/>
          </a:p>
        </p:txBody>
      </p:sp>
      <p:sp>
        <p:nvSpPr>
          <p:cNvPr id="16" name="Rectangle 16"/>
          <p:cNvSpPr/>
          <p:nvPr/>
        </p:nvSpPr>
        <p:spPr>
          <a:xfrm>
            <a:off x="1333500" y="4114800"/>
            <a:ext cx="3048000" cy="1028700"/>
          </a:xfrm>
          <a:prstGeom prst="roundRect">
            <a:avLst>
              <a:gd name="adj" fmla="val 11111"/>
            </a:avLst>
          </a:prstGeom>
          <a:noFill/>
          <a:ln w="9525">
            <a:solidFill>
              <a:srgbClr val="DDD9D4"/>
            </a:solidFill>
          </a:ln>
        </p:spPr>
        <p:txBody>
          <a:bodyPr/>
          <a:lstStyle/>
          <a:p>
            <a:endParaRPr lang="en-US"/>
          </a:p>
        </p:txBody>
      </p:sp>
      <p:sp>
        <p:nvSpPr>
          <p:cNvPr id="17" name="Rectangle 17"/>
          <p:cNvSpPr/>
          <p:nvPr/>
        </p:nvSpPr>
        <p:spPr>
          <a:xfrm>
            <a:off x="1333500" y="4114800"/>
            <a:ext cx="3048000" cy="57150"/>
          </a:xfrm>
          <a:prstGeom prst="roundRect">
            <a:avLst>
              <a:gd name="adj" fmla="val 50000"/>
            </a:avLst>
          </a:prstGeom>
          <a:solidFill>
            <a:srgbClr val="1A4F8C"/>
          </a:solidFill>
          <a:ln>
            <a:noFill/>
          </a:ln>
        </p:spPr>
        <p:txBody>
          <a:bodyPr/>
          <a:lstStyle/>
          <a:p>
            <a:endParaRPr lang="en-US"/>
          </a:p>
        </p:txBody>
      </p:sp>
      <p:sp>
        <p:nvSpPr>
          <p:cNvPr id="18" name="Rectangle 18"/>
          <p:cNvSpPr/>
          <p:nvPr/>
        </p:nvSpPr>
        <p:spPr>
          <a:xfrm>
            <a:off x="1333500" y="4133850"/>
            <a:ext cx="3048000" cy="38100"/>
          </a:xfrm>
          <a:prstGeom prst="rect">
            <a:avLst/>
          </a:prstGeom>
          <a:solidFill>
            <a:srgbClr val="1A4F8C"/>
          </a:solidFill>
          <a:ln>
            <a:noFill/>
          </a:ln>
        </p:spPr>
        <p:txBody>
          <a:bodyPr/>
          <a:lstStyle/>
          <a:p>
            <a:endParaRPr lang="en-US"/>
          </a:p>
        </p:txBody>
      </p:sp>
      <p:grpSp>
        <p:nvGrpSpPr>
          <p:cNvPr id="21" name="Group 21"/>
          <p:cNvGrpSpPr/>
          <p:nvPr/>
        </p:nvGrpSpPr>
        <p:grpSpPr>
          <a:xfrm>
            <a:off x="1604962" y="4365625"/>
            <a:ext cx="200025" cy="233358"/>
            <a:chOff x="1604962" y="4365625"/>
            <a:chExt cx="200025" cy="233358"/>
          </a:xfrm>
        </p:grpSpPr>
        <p:sp>
          <p:nvSpPr>
            <p:cNvPr id="19" name="Freeform 19"/>
            <p:cNvSpPr/>
            <p:nvPr/>
          </p:nvSpPr>
          <p:spPr>
            <a:xfrm>
              <a:off x="1604962" y="4532308"/>
              <a:ext cx="200025" cy="66675"/>
            </a:xfrm>
            <a:custGeom>
              <a:avLst/>
              <a:gdLst/>
              <a:ahLst/>
              <a:cxnLst/>
              <a:rect l="l" t="t" r="r" b="b"/>
              <a:pathLst>
                <a:path w="200025" h="66675">
                  <a:moveTo>
                    <a:pt x="100012" y="4"/>
                  </a:moveTo>
                  <a:cubicBezTo>
                    <a:pt x="114525" y="4"/>
                    <a:pt x="126883" y="9283"/>
                    <a:pt x="131461" y="22229"/>
                  </a:cubicBezTo>
                  <a:lnTo>
                    <a:pt x="188913" y="22229"/>
                  </a:lnTo>
                  <a:cubicBezTo>
                    <a:pt x="195050" y="22229"/>
                    <a:pt x="200025" y="27204"/>
                    <a:pt x="200025" y="33342"/>
                  </a:cubicBezTo>
                  <a:cubicBezTo>
                    <a:pt x="200025" y="39479"/>
                    <a:pt x="195050" y="44454"/>
                    <a:pt x="188913" y="44454"/>
                  </a:cubicBezTo>
                  <a:lnTo>
                    <a:pt x="131450" y="44454"/>
                  </a:lnTo>
                  <a:cubicBezTo>
                    <a:pt x="126735" y="57772"/>
                    <a:pt x="114141" y="66675"/>
                    <a:pt x="100012" y="66675"/>
                  </a:cubicBezTo>
                  <a:cubicBezTo>
                    <a:pt x="85884" y="66675"/>
                    <a:pt x="73290" y="57772"/>
                    <a:pt x="68575" y="44454"/>
                  </a:cubicBezTo>
                  <a:lnTo>
                    <a:pt x="11112" y="44454"/>
                  </a:lnTo>
                  <a:cubicBezTo>
                    <a:pt x="4975" y="44454"/>
                    <a:pt x="0" y="39479"/>
                    <a:pt x="0" y="33342"/>
                  </a:cubicBezTo>
                  <a:cubicBezTo>
                    <a:pt x="0" y="27204"/>
                    <a:pt x="4975" y="22229"/>
                    <a:pt x="11112" y="22229"/>
                  </a:cubicBezTo>
                  <a:lnTo>
                    <a:pt x="68564" y="22229"/>
                  </a:lnTo>
                  <a:cubicBezTo>
                    <a:pt x="73278" y="8905"/>
                    <a:pt x="85879" y="0"/>
                    <a:pt x="100012" y="4"/>
                  </a:cubicBezTo>
                  <a:close/>
                </a:path>
              </a:pathLst>
            </a:custGeom>
            <a:solidFill>
              <a:srgbClr val="1A4F8C"/>
            </a:solidFill>
            <a:ln>
              <a:noFill/>
            </a:ln>
          </p:spPr>
          <p:txBody>
            <a:bodyPr/>
            <a:lstStyle/>
            <a:p>
              <a:endParaRPr lang="en-US"/>
            </a:p>
          </p:txBody>
        </p:sp>
        <p:sp>
          <p:nvSpPr>
            <p:cNvPr id="20" name="Freeform 20"/>
            <p:cNvSpPr/>
            <p:nvPr/>
          </p:nvSpPr>
          <p:spPr>
            <a:xfrm>
              <a:off x="1627188" y="4365625"/>
              <a:ext cx="155575" cy="156673"/>
            </a:xfrm>
            <a:custGeom>
              <a:avLst/>
              <a:gdLst/>
              <a:ahLst/>
              <a:cxnLst/>
              <a:rect l="l" t="t" r="r" b="b"/>
              <a:pathLst>
                <a:path w="155575" h="156673">
                  <a:moveTo>
                    <a:pt x="133350" y="0"/>
                  </a:moveTo>
                  <a:cubicBezTo>
                    <a:pt x="145625" y="0"/>
                    <a:pt x="155575" y="9950"/>
                    <a:pt x="155575" y="22225"/>
                  </a:cubicBezTo>
                  <a:lnTo>
                    <a:pt x="155575" y="111125"/>
                  </a:lnTo>
                  <a:cubicBezTo>
                    <a:pt x="155575" y="123400"/>
                    <a:pt x="145625" y="133350"/>
                    <a:pt x="133350" y="133350"/>
                  </a:cubicBezTo>
                  <a:lnTo>
                    <a:pt x="104613" y="133350"/>
                  </a:lnTo>
                  <a:lnTo>
                    <a:pt x="85644" y="152319"/>
                  </a:lnTo>
                  <a:cubicBezTo>
                    <a:pt x="81685" y="156278"/>
                    <a:pt x="75399" y="156673"/>
                    <a:pt x="70976" y="153241"/>
                  </a:cubicBezTo>
                  <a:lnTo>
                    <a:pt x="69931" y="152319"/>
                  </a:lnTo>
                  <a:lnTo>
                    <a:pt x="50951" y="133350"/>
                  </a:lnTo>
                  <a:lnTo>
                    <a:pt x="22225" y="133350"/>
                  </a:lnTo>
                  <a:cubicBezTo>
                    <a:pt x="10594" y="133354"/>
                    <a:pt x="928" y="124390"/>
                    <a:pt x="56" y="112792"/>
                  </a:cubicBezTo>
                  <a:lnTo>
                    <a:pt x="0" y="111125"/>
                  </a:lnTo>
                  <a:lnTo>
                    <a:pt x="0" y="22225"/>
                  </a:lnTo>
                  <a:cubicBezTo>
                    <a:pt x="0" y="9950"/>
                    <a:pt x="9950" y="0"/>
                    <a:pt x="22225" y="0"/>
                  </a:cubicBezTo>
                  <a:lnTo>
                    <a:pt x="133350" y="0"/>
                  </a:lnTo>
                  <a:close/>
                </a:path>
              </a:pathLst>
            </a:custGeom>
            <a:solidFill>
              <a:srgbClr val="1A4F8C"/>
            </a:solidFill>
            <a:ln>
              <a:noFill/>
            </a:ln>
          </p:spPr>
          <p:txBody>
            <a:bodyPr/>
            <a:lstStyle/>
            <a:p>
              <a:endParaRPr lang="en-US"/>
            </a:p>
          </p:txBody>
        </p:sp>
      </p:grpSp>
      <p:sp>
        <p:nvSpPr>
          <p:cNvPr id="22" name="TextBox 22"/>
          <p:cNvSpPr txBox="1"/>
          <p:nvPr/>
        </p:nvSpPr>
        <p:spPr>
          <a:xfrm>
            <a:off x="1987868" y="4251960"/>
            <a:ext cx="1739265" cy="243840"/>
          </a:xfrm>
          <a:prstGeom prst="rect">
            <a:avLst/>
          </a:prstGeom>
          <a:noFill/>
          <a:ln>
            <a:noFill/>
          </a:ln>
        </p:spPr>
        <p:txBody>
          <a:bodyPr wrap="none" lIns="0" tIns="0" rIns="0" bIns="0" anchor="t" anchorCtr="0">
            <a:spAutoFit/>
          </a:bodyPr>
          <a:lstStyle/>
          <a:p>
            <a:pPr algn="ctr"/>
            <a:r>
              <a:rPr lang="zh-CN" sz="1200" dirty="0">
                <a:solidFill>
                  <a:srgbClr val="2C2C2C"/>
                </a:solidFill>
                <a:latin typeface="Calibri"/>
                <a:ea typeface="Microsoft YaHei"/>
                <a:cs typeface="Calibri"/>
              </a:rPr>
              <a:t>De 65 centros piloto</a:t>
            </a:r>
          </a:p>
        </p:txBody>
      </p:sp>
      <p:sp>
        <p:nvSpPr>
          <p:cNvPr id="23" name="TextBox 23"/>
          <p:cNvSpPr txBox="1"/>
          <p:nvPr/>
        </p:nvSpPr>
        <p:spPr>
          <a:xfrm>
            <a:off x="1698688" y="4461510"/>
            <a:ext cx="2317623" cy="243840"/>
          </a:xfrm>
          <a:prstGeom prst="rect">
            <a:avLst/>
          </a:prstGeom>
          <a:noFill/>
          <a:ln>
            <a:noFill/>
          </a:ln>
        </p:spPr>
        <p:txBody>
          <a:bodyPr wrap="none" lIns="0" tIns="0" rIns="0" bIns="0" anchor="t" anchorCtr="0">
            <a:spAutoFit/>
          </a:bodyPr>
          <a:lstStyle/>
          <a:p>
            <a:pPr algn="ctr"/>
            <a:r>
              <a:rPr lang="zh-CN" sz="1200" dirty="0">
                <a:solidFill>
                  <a:srgbClr val="2C2C2C"/>
                </a:solidFill>
                <a:latin typeface="Calibri"/>
                <a:ea typeface="Microsoft YaHei"/>
                <a:cs typeface="Calibri"/>
              </a:rPr>
              <a:t>a 4,562 centros nacionales</a:t>
            </a:r>
          </a:p>
        </p:txBody>
      </p:sp>
      <p:sp>
        <p:nvSpPr>
          <p:cNvPr id="24" name="TextBox 24"/>
          <p:cNvSpPr txBox="1"/>
          <p:nvPr/>
        </p:nvSpPr>
        <p:spPr>
          <a:xfrm>
            <a:off x="1619821" y="4671060"/>
            <a:ext cx="2475357" cy="243840"/>
          </a:xfrm>
          <a:prstGeom prst="rect">
            <a:avLst/>
          </a:prstGeom>
          <a:noFill/>
          <a:ln>
            <a:noFill/>
          </a:ln>
        </p:spPr>
        <p:txBody>
          <a:bodyPr wrap="none" lIns="0" tIns="0" rIns="0" bIns="0" anchor="t" anchorCtr="0">
            <a:spAutoFit/>
          </a:bodyPr>
          <a:lstStyle/>
          <a:p>
            <a:pPr algn="ctr"/>
            <a:r>
              <a:rPr lang="zh-CN" sz="1200" dirty="0">
                <a:solidFill>
                  <a:srgbClr val="2C2C2C"/>
                </a:solidFill>
                <a:latin typeface="Calibri"/>
                <a:ea typeface="Microsoft YaHei"/>
                <a:cs typeface="Calibri"/>
              </a:rPr>
              <a:t>— en seis años de aprendizaje</a:t>
            </a:r>
          </a:p>
        </p:txBody>
      </p:sp>
      <p:sp>
        <p:nvSpPr>
          <p:cNvPr id="25" name="Rectangle 25"/>
          <p:cNvSpPr/>
          <p:nvPr/>
        </p:nvSpPr>
        <p:spPr>
          <a:xfrm>
            <a:off x="4572000" y="4114800"/>
            <a:ext cx="3048000" cy="1028700"/>
          </a:xfrm>
          <a:prstGeom prst="roundRect">
            <a:avLst>
              <a:gd name="adj" fmla="val 11111"/>
            </a:avLst>
          </a:prstGeom>
          <a:solidFill>
            <a:srgbClr val="FFFFFF"/>
          </a:solidFill>
          <a:ln>
            <a:noFill/>
          </a:ln>
        </p:spPr>
        <p:txBody>
          <a:bodyPr/>
          <a:lstStyle/>
          <a:p>
            <a:endParaRPr lang="en-US"/>
          </a:p>
        </p:txBody>
      </p:sp>
      <p:sp>
        <p:nvSpPr>
          <p:cNvPr id="26" name="Rectangle 26"/>
          <p:cNvSpPr/>
          <p:nvPr/>
        </p:nvSpPr>
        <p:spPr>
          <a:xfrm>
            <a:off x="4572000" y="4114800"/>
            <a:ext cx="3048000" cy="1028700"/>
          </a:xfrm>
          <a:prstGeom prst="roundRect">
            <a:avLst>
              <a:gd name="adj" fmla="val 11111"/>
            </a:avLst>
          </a:prstGeom>
          <a:noFill/>
          <a:ln w="9525">
            <a:solidFill>
              <a:srgbClr val="DDD9D4"/>
            </a:solidFill>
          </a:ln>
        </p:spPr>
        <p:txBody>
          <a:bodyPr/>
          <a:lstStyle/>
          <a:p>
            <a:endParaRPr lang="en-US"/>
          </a:p>
        </p:txBody>
      </p:sp>
      <p:sp>
        <p:nvSpPr>
          <p:cNvPr id="27" name="Rectangle 27"/>
          <p:cNvSpPr/>
          <p:nvPr/>
        </p:nvSpPr>
        <p:spPr>
          <a:xfrm>
            <a:off x="4572000" y="4114800"/>
            <a:ext cx="3048000" cy="57150"/>
          </a:xfrm>
          <a:prstGeom prst="roundRect">
            <a:avLst>
              <a:gd name="adj" fmla="val 50000"/>
            </a:avLst>
          </a:prstGeom>
          <a:solidFill>
            <a:srgbClr val="D4921E"/>
          </a:solidFill>
          <a:ln>
            <a:noFill/>
          </a:ln>
        </p:spPr>
        <p:txBody>
          <a:bodyPr/>
          <a:lstStyle/>
          <a:p>
            <a:endParaRPr lang="en-US"/>
          </a:p>
        </p:txBody>
      </p:sp>
      <p:sp>
        <p:nvSpPr>
          <p:cNvPr id="28" name="Rectangle 28"/>
          <p:cNvSpPr/>
          <p:nvPr/>
        </p:nvSpPr>
        <p:spPr>
          <a:xfrm>
            <a:off x="4572000" y="4133850"/>
            <a:ext cx="3048000" cy="38100"/>
          </a:xfrm>
          <a:prstGeom prst="rect">
            <a:avLst/>
          </a:prstGeom>
          <a:solidFill>
            <a:srgbClr val="D4921E"/>
          </a:solidFill>
          <a:ln>
            <a:noFill/>
          </a:ln>
        </p:spPr>
        <p:txBody>
          <a:bodyPr/>
          <a:lstStyle/>
          <a:p>
            <a:endParaRPr lang="en-US"/>
          </a:p>
        </p:txBody>
      </p:sp>
      <p:sp>
        <p:nvSpPr>
          <p:cNvPr id="29" name="Freeform 29"/>
          <p:cNvSpPr/>
          <p:nvPr/>
        </p:nvSpPr>
        <p:spPr>
          <a:xfrm>
            <a:off x="4827763" y="4374166"/>
            <a:ext cx="231124" cy="203685"/>
          </a:xfrm>
          <a:custGeom>
            <a:avLst/>
            <a:gdLst/>
            <a:ahLst/>
            <a:cxnLst/>
            <a:rect l="l" t="t" r="r" b="b"/>
            <a:pathLst>
              <a:path w="231124" h="203685">
                <a:moveTo>
                  <a:pt x="59916" y="3394"/>
                </a:moveTo>
                <a:cubicBezTo>
                  <a:pt x="79837" y="0"/>
                  <a:pt x="100223" y="5824"/>
                  <a:pt x="115345" y="19230"/>
                </a:cubicBezTo>
                <a:lnTo>
                  <a:pt x="115756" y="19596"/>
                </a:lnTo>
                <a:lnTo>
                  <a:pt x="116134" y="19263"/>
                </a:lnTo>
                <a:cubicBezTo>
                  <a:pt x="130549" y="6613"/>
                  <a:pt x="149712" y="783"/>
                  <a:pt x="168730" y="3261"/>
                </a:cubicBezTo>
                <a:lnTo>
                  <a:pt x="171463" y="3661"/>
                </a:lnTo>
                <a:cubicBezTo>
                  <a:pt x="195604" y="7829"/>
                  <a:pt x="215514" y="24900"/>
                  <a:pt x="223319" y="48120"/>
                </a:cubicBezTo>
                <a:cubicBezTo>
                  <a:pt x="231124" y="71341"/>
                  <a:pt x="225567" y="96972"/>
                  <a:pt x="208846" y="114875"/>
                </a:cubicBezTo>
                <a:lnTo>
                  <a:pt x="206845" y="116931"/>
                </a:lnTo>
                <a:lnTo>
                  <a:pt x="206312" y="117386"/>
                </a:lnTo>
                <a:lnTo>
                  <a:pt x="123524" y="199385"/>
                </a:lnTo>
                <a:cubicBezTo>
                  <a:pt x="119573" y="203296"/>
                  <a:pt x="113340" y="203685"/>
                  <a:pt x="108933" y="200297"/>
                </a:cubicBezTo>
                <a:lnTo>
                  <a:pt x="107889" y="199385"/>
                </a:lnTo>
                <a:lnTo>
                  <a:pt x="24623" y="116909"/>
                </a:lnTo>
                <a:cubicBezTo>
                  <a:pt x="6636" y="99408"/>
                  <a:pt x="0" y="73290"/>
                  <a:pt x="7451" y="49326"/>
                </a:cubicBezTo>
                <a:cubicBezTo>
                  <a:pt x="14902" y="25362"/>
                  <a:pt x="35177" y="7611"/>
                  <a:pt x="59916" y="3394"/>
                </a:cubicBezTo>
                <a:close/>
              </a:path>
            </a:pathLst>
          </a:custGeom>
          <a:solidFill>
            <a:srgbClr val="C26B4F"/>
          </a:solidFill>
          <a:ln>
            <a:noFill/>
          </a:ln>
        </p:spPr>
        <p:txBody>
          <a:bodyPr/>
          <a:lstStyle/>
          <a:p>
            <a:endParaRPr lang="en-US"/>
          </a:p>
        </p:txBody>
      </p:sp>
      <p:sp>
        <p:nvSpPr>
          <p:cNvPr id="30" name="TextBox 30"/>
          <p:cNvSpPr txBox="1"/>
          <p:nvPr/>
        </p:nvSpPr>
        <p:spPr>
          <a:xfrm>
            <a:off x="4818888" y="4251960"/>
            <a:ext cx="2554224" cy="243840"/>
          </a:xfrm>
          <a:prstGeom prst="rect">
            <a:avLst/>
          </a:prstGeom>
          <a:noFill/>
          <a:ln>
            <a:noFill/>
          </a:ln>
        </p:spPr>
        <p:txBody>
          <a:bodyPr wrap="none" lIns="0" tIns="0" rIns="0" bIns="0" anchor="t" anchorCtr="0">
            <a:spAutoFit/>
          </a:bodyPr>
          <a:lstStyle/>
          <a:p>
            <a:pPr algn="ctr"/>
            <a:r>
              <a:rPr lang="zh-CN" sz="1200" dirty="0">
                <a:solidFill>
                  <a:srgbClr val="2C2C2C"/>
                </a:solidFill>
                <a:latin typeface="Calibri"/>
                <a:ea typeface="Microsoft YaHei"/>
                <a:cs typeface="Calibri"/>
              </a:rPr>
              <a:t>Técnicos, docentes y familias</a:t>
            </a:r>
          </a:p>
        </p:txBody>
      </p:sp>
      <p:sp>
        <p:nvSpPr>
          <p:cNvPr id="31" name="TextBox 31"/>
          <p:cNvSpPr txBox="1"/>
          <p:nvPr/>
        </p:nvSpPr>
        <p:spPr>
          <a:xfrm>
            <a:off x="4805744" y="4461510"/>
            <a:ext cx="2580513" cy="243840"/>
          </a:xfrm>
          <a:prstGeom prst="rect">
            <a:avLst/>
          </a:prstGeom>
          <a:noFill/>
          <a:ln>
            <a:noFill/>
          </a:ln>
        </p:spPr>
        <p:txBody>
          <a:bodyPr wrap="none" lIns="0" tIns="0" rIns="0" bIns="0" anchor="t" anchorCtr="0">
            <a:spAutoFit/>
          </a:bodyPr>
          <a:lstStyle/>
          <a:p>
            <a:pPr algn="ctr"/>
            <a:r>
              <a:rPr lang="zh-CN" sz="1200" dirty="0">
                <a:solidFill>
                  <a:srgbClr val="2C2C2C"/>
                </a:solidFill>
                <a:latin typeface="Calibri"/>
                <a:ea typeface="Microsoft YaHei"/>
                <a:cs typeface="Calibri"/>
              </a:rPr>
              <a:t>construyeron este programa.</a:t>
            </a:r>
          </a:p>
        </p:txBody>
      </p:sp>
      <p:sp>
        <p:nvSpPr>
          <p:cNvPr id="32" name="TextBox 32"/>
          <p:cNvSpPr txBox="1"/>
          <p:nvPr/>
        </p:nvSpPr>
        <p:spPr>
          <a:xfrm>
            <a:off x="5717096" y="4671060"/>
            <a:ext cx="757809" cy="243840"/>
          </a:xfrm>
          <a:prstGeom prst="rect">
            <a:avLst/>
          </a:prstGeom>
          <a:noFill/>
          <a:ln>
            <a:noFill/>
          </a:ln>
        </p:spPr>
        <p:txBody>
          <a:bodyPr wrap="none" lIns="0" tIns="0" rIns="0" bIns="0" anchor="t" anchorCtr="0">
            <a:spAutoFit/>
          </a:bodyPr>
          <a:lstStyle/>
          <a:p>
            <a:pPr algn="ctr"/>
            <a:r>
              <a:rPr lang="zh-CN" sz="1200" dirty="0">
                <a:solidFill>
                  <a:srgbClr val="2C2C2C"/>
                </a:solidFill>
                <a:latin typeface="Calibri"/>
                <a:ea typeface="Microsoft YaHei"/>
                <a:cs typeface="Calibri"/>
              </a:rPr>
              <a:t>Es suyo.</a:t>
            </a:r>
          </a:p>
        </p:txBody>
      </p:sp>
      <p:sp>
        <p:nvSpPr>
          <p:cNvPr id="33" name="Rectangle 33"/>
          <p:cNvSpPr/>
          <p:nvPr/>
        </p:nvSpPr>
        <p:spPr>
          <a:xfrm>
            <a:off x="7810500" y="4114800"/>
            <a:ext cx="3048000" cy="1028700"/>
          </a:xfrm>
          <a:prstGeom prst="roundRect">
            <a:avLst>
              <a:gd name="adj" fmla="val 11111"/>
            </a:avLst>
          </a:prstGeom>
          <a:solidFill>
            <a:srgbClr val="FFFFFF"/>
          </a:solidFill>
          <a:ln>
            <a:noFill/>
          </a:ln>
        </p:spPr>
        <p:txBody>
          <a:bodyPr/>
          <a:lstStyle/>
          <a:p>
            <a:endParaRPr lang="en-US"/>
          </a:p>
        </p:txBody>
      </p:sp>
      <p:sp>
        <p:nvSpPr>
          <p:cNvPr id="34" name="Rectangle 34"/>
          <p:cNvSpPr/>
          <p:nvPr/>
        </p:nvSpPr>
        <p:spPr>
          <a:xfrm>
            <a:off x="7810500" y="4114800"/>
            <a:ext cx="3048000" cy="1028700"/>
          </a:xfrm>
          <a:prstGeom prst="roundRect">
            <a:avLst>
              <a:gd name="adj" fmla="val 11111"/>
            </a:avLst>
          </a:prstGeom>
          <a:noFill/>
          <a:ln w="9525">
            <a:solidFill>
              <a:srgbClr val="DDD9D4"/>
            </a:solidFill>
          </a:ln>
        </p:spPr>
        <p:txBody>
          <a:bodyPr/>
          <a:lstStyle/>
          <a:p>
            <a:endParaRPr lang="en-US"/>
          </a:p>
        </p:txBody>
      </p:sp>
      <p:sp>
        <p:nvSpPr>
          <p:cNvPr id="35" name="Rectangle 35"/>
          <p:cNvSpPr/>
          <p:nvPr/>
        </p:nvSpPr>
        <p:spPr>
          <a:xfrm>
            <a:off x="7810500" y="4114800"/>
            <a:ext cx="3048000" cy="57150"/>
          </a:xfrm>
          <a:prstGeom prst="roundRect">
            <a:avLst>
              <a:gd name="adj" fmla="val 50000"/>
            </a:avLst>
          </a:prstGeom>
          <a:solidFill>
            <a:srgbClr val="2E7D52"/>
          </a:solidFill>
          <a:ln>
            <a:noFill/>
          </a:ln>
        </p:spPr>
        <p:txBody>
          <a:bodyPr/>
          <a:lstStyle/>
          <a:p>
            <a:endParaRPr lang="en-US"/>
          </a:p>
        </p:txBody>
      </p:sp>
      <p:sp>
        <p:nvSpPr>
          <p:cNvPr id="36" name="Rectangle 36"/>
          <p:cNvSpPr/>
          <p:nvPr/>
        </p:nvSpPr>
        <p:spPr>
          <a:xfrm>
            <a:off x="7810500" y="4133850"/>
            <a:ext cx="3048000" cy="38100"/>
          </a:xfrm>
          <a:prstGeom prst="rect">
            <a:avLst/>
          </a:prstGeom>
          <a:solidFill>
            <a:srgbClr val="2E7D52"/>
          </a:solidFill>
          <a:ln>
            <a:noFill/>
          </a:ln>
        </p:spPr>
        <p:txBody>
          <a:bodyPr/>
          <a:lstStyle/>
          <a:p>
            <a:endParaRPr lang="en-US"/>
          </a:p>
        </p:txBody>
      </p:sp>
      <p:grpSp>
        <p:nvGrpSpPr>
          <p:cNvPr id="44" name="Group 44"/>
          <p:cNvGrpSpPr/>
          <p:nvPr/>
        </p:nvGrpSpPr>
        <p:grpSpPr>
          <a:xfrm>
            <a:off x="8070537" y="4365625"/>
            <a:ext cx="222876" cy="222250"/>
            <a:chOff x="8070537" y="4365625"/>
            <a:chExt cx="222876" cy="222250"/>
          </a:xfrm>
        </p:grpSpPr>
        <p:sp>
          <p:nvSpPr>
            <p:cNvPr id="37" name="Freeform 37"/>
            <p:cNvSpPr/>
            <p:nvPr/>
          </p:nvSpPr>
          <p:spPr>
            <a:xfrm>
              <a:off x="8070537" y="4465638"/>
              <a:ext cx="33964" cy="22225"/>
            </a:xfrm>
            <a:custGeom>
              <a:avLst/>
              <a:gdLst/>
              <a:ahLst/>
              <a:cxnLst/>
              <a:rect l="l" t="t" r="r" b="b"/>
              <a:pathLst>
                <a:path w="33964" h="22225">
                  <a:moveTo>
                    <a:pt x="22538" y="0"/>
                  </a:moveTo>
                  <a:cubicBezTo>
                    <a:pt x="28418" y="7"/>
                    <a:pt x="33275" y="4592"/>
                    <a:pt x="33619" y="10461"/>
                  </a:cubicBezTo>
                  <a:cubicBezTo>
                    <a:pt x="33964" y="16331"/>
                    <a:pt x="29677" y="21453"/>
                    <a:pt x="23838" y="22147"/>
                  </a:cubicBezTo>
                  <a:lnTo>
                    <a:pt x="22538" y="22225"/>
                  </a:lnTo>
                  <a:lnTo>
                    <a:pt x="11426" y="22225"/>
                  </a:lnTo>
                  <a:cubicBezTo>
                    <a:pt x="5546" y="22218"/>
                    <a:pt x="689" y="17633"/>
                    <a:pt x="345" y="11764"/>
                  </a:cubicBezTo>
                  <a:cubicBezTo>
                    <a:pt x="0" y="5894"/>
                    <a:pt x="4287" y="772"/>
                    <a:pt x="10125" y="78"/>
                  </a:cubicBezTo>
                  <a:lnTo>
                    <a:pt x="11426" y="0"/>
                  </a:lnTo>
                  <a:lnTo>
                    <a:pt x="22538" y="0"/>
                  </a:lnTo>
                  <a:close/>
                </a:path>
              </a:pathLst>
            </a:custGeom>
            <a:solidFill>
              <a:srgbClr val="2E7D52"/>
            </a:solidFill>
            <a:ln>
              <a:noFill/>
            </a:ln>
          </p:spPr>
          <p:txBody>
            <a:bodyPr/>
            <a:lstStyle/>
            <a:p>
              <a:endParaRPr lang="en-US"/>
            </a:p>
          </p:txBody>
        </p:sp>
        <p:sp>
          <p:nvSpPr>
            <p:cNvPr id="38" name="Freeform 38"/>
            <p:cNvSpPr/>
            <p:nvPr/>
          </p:nvSpPr>
          <p:spPr>
            <a:xfrm>
              <a:off x="8170862" y="4365625"/>
              <a:ext cx="22225" cy="33651"/>
            </a:xfrm>
            <a:custGeom>
              <a:avLst/>
              <a:gdLst/>
              <a:ahLst/>
              <a:cxnLst/>
              <a:rect l="l" t="t" r="r" b="b"/>
              <a:pathLst>
                <a:path w="22225" h="33651">
                  <a:moveTo>
                    <a:pt x="11112" y="0"/>
                  </a:moveTo>
                  <a:cubicBezTo>
                    <a:pt x="16746" y="1"/>
                    <a:pt x="21488" y="4217"/>
                    <a:pt x="22147" y="9812"/>
                  </a:cubicBezTo>
                  <a:lnTo>
                    <a:pt x="22225" y="11113"/>
                  </a:lnTo>
                  <a:lnTo>
                    <a:pt x="22225" y="22225"/>
                  </a:lnTo>
                  <a:cubicBezTo>
                    <a:pt x="22218" y="28105"/>
                    <a:pt x="17633" y="32962"/>
                    <a:pt x="11764" y="33306"/>
                  </a:cubicBezTo>
                  <a:cubicBezTo>
                    <a:pt x="5894" y="33651"/>
                    <a:pt x="772" y="29364"/>
                    <a:pt x="78" y="23525"/>
                  </a:cubicBezTo>
                  <a:lnTo>
                    <a:pt x="0" y="22225"/>
                  </a:lnTo>
                  <a:lnTo>
                    <a:pt x="0" y="11113"/>
                  </a:lnTo>
                  <a:cubicBezTo>
                    <a:pt x="0" y="4975"/>
                    <a:pt x="4975" y="0"/>
                    <a:pt x="11112" y="0"/>
                  </a:cubicBezTo>
                  <a:close/>
                </a:path>
              </a:pathLst>
            </a:custGeom>
            <a:solidFill>
              <a:srgbClr val="2E7D52"/>
            </a:solidFill>
            <a:ln>
              <a:noFill/>
            </a:ln>
          </p:spPr>
          <p:txBody>
            <a:bodyPr/>
            <a:lstStyle/>
            <a:p>
              <a:endParaRPr lang="en-US"/>
            </a:p>
          </p:txBody>
        </p:sp>
        <p:sp>
          <p:nvSpPr>
            <p:cNvPr id="39" name="Freeform 39"/>
            <p:cNvSpPr/>
            <p:nvPr/>
          </p:nvSpPr>
          <p:spPr>
            <a:xfrm>
              <a:off x="8259449" y="4465638"/>
              <a:ext cx="33964" cy="22225"/>
            </a:xfrm>
            <a:custGeom>
              <a:avLst/>
              <a:gdLst/>
              <a:ahLst/>
              <a:cxnLst/>
              <a:rect l="l" t="t" r="r" b="b"/>
              <a:pathLst>
                <a:path w="33964" h="22225">
                  <a:moveTo>
                    <a:pt x="22538" y="0"/>
                  </a:moveTo>
                  <a:cubicBezTo>
                    <a:pt x="28418" y="7"/>
                    <a:pt x="33275" y="4592"/>
                    <a:pt x="33619" y="10461"/>
                  </a:cubicBezTo>
                  <a:cubicBezTo>
                    <a:pt x="33964" y="16331"/>
                    <a:pt x="29677" y="21453"/>
                    <a:pt x="23838" y="22147"/>
                  </a:cubicBezTo>
                  <a:lnTo>
                    <a:pt x="22538" y="22225"/>
                  </a:lnTo>
                  <a:lnTo>
                    <a:pt x="11426" y="22225"/>
                  </a:lnTo>
                  <a:cubicBezTo>
                    <a:pt x="5546" y="22218"/>
                    <a:pt x="689" y="17633"/>
                    <a:pt x="345" y="11764"/>
                  </a:cubicBezTo>
                  <a:cubicBezTo>
                    <a:pt x="0" y="5894"/>
                    <a:pt x="4287" y="772"/>
                    <a:pt x="10125" y="78"/>
                  </a:cubicBezTo>
                  <a:lnTo>
                    <a:pt x="11426" y="0"/>
                  </a:lnTo>
                  <a:lnTo>
                    <a:pt x="22538" y="0"/>
                  </a:lnTo>
                  <a:close/>
                </a:path>
              </a:pathLst>
            </a:custGeom>
            <a:solidFill>
              <a:srgbClr val="2E7D52"/>
            </a:solidFill>
            <a:ln>
              <a:noFill/>
            </a:ln>
          </p:spPr>
          <p:txBody>
            <a:bodyPr/>
            <a:lstStyle/>
            <a:p>
              <a:endParaRPr lang="en-US"/>
            </a:p>
          </p:txBody>
        </p:sp>
        <p:sp>
          <p:nvSpPr>
            <p:cNvPr id="40" name="Freeform 40"/>
            <p:cNvSpPr/>
            <p:nvPr/>
          </p:nvSpPr>
          <p:spPr>
            <a:xfrm>
              <a:off x="8098660" y="4393420"/>
              <a:ext cx="32169" cy="32352"/>
            </a:xfrm>
            <a:custGeom>
              <a:avLst/>
              <a:gdLst/>
              <a:ahLst/>
              <a:cxnLst/>
              <a:rect l="l" t="t" r="r" b="b"/>
              <a:pathLst>
                <a:path w="32169" h="32352">
                  <a:moveTo>
                    <a:pt x="4338" y="4354"/>
                  </a:moveTo>
                  <a:cubicBezTo>
                    <a:pt x="8297" y="395"/>
                    <a:pt x="14583" y="0"/>
                    <a:pt x="19007" y="3432"/>
                  </a:cubicBezTo>
                  <a:lnTo>
                    <a:pt x="20051" y="4354"/>
                  </a:lnTo>
                  <a:lnTo>
                    <a:pt x="27830" y="12133"/>
                  </a:lnTo>
                  <a:cubicBezTo>
                    <a:pt x="31966" y="16283"/>
                    <a:pt x="32169" y="22932"/>
                    <a:pt x="28294" y="27327"/>
                  </a:cubicBezTo>
                  <a:cubicBezTo>
                    <a:pt x="24419" y="31721"/>
                    <a:pt x="17797" y="32352"/>
                    <a:pt x="13161" y="28768"/>
                  </a:cubicBezTo>
                  <a:lnTo>
                    <a:pt x="12117" y="27846"/>
                  </a:lnTo>
                  <a:lnTo>
                    <a:pt x="4338" y="20067"/>
                  </a:lnTo>
                  <a:cubicBezTo>
                    <a:pt x="0" y="15728"/>
                    <a:pt x="0" y="8693"/>
                    <a:pt x="4338" y="4354"/>
                  </a:cubicBezTo>
                  <a:close/>
                </a:path>
              </a:pathLst>
            </a:custGeom>
            <a:solidFill>
              <a:srgbClr val="2E7D52"/>
            </a:solidFill>
            <a:ln>
              <a:noFill/>
            </a:ln>
          </p:spPr>
          <p:txBody>
            <a:bodyPr/>
            <a:lstStyle/>
            <a:p>
              <a:endParaRPr lang="en-US"/>
            </a:p>
          </p:txBody>
        </p:sp>
        <p:sp>
          <p:nvSpPr>
            <p:cNvPr id="41" name="Freeform 41"/>
            <p:cNvSpPr/>
            <p:nvPr/>
          </p:nvSpPr>
          <p:spPr>
            <a:xfrm>
              <a:off x="8232953" y="4393434"/>
              <a:ext cx="32505" cy="32170"/>
            </a:xfrm>
            <a:custGeom>
              <a:avLst/>
              <a:gdLst/>
              <a:ahLst/>
              <a:cxnLst/>
              <a:rect l="l" t="t" r="r" b="b"/>
              <a:pathLst>
                <a:path w="32505" h="32170">
                  <a:moveTo>
                    <a:pt x="12285" y="4339"/>
                  </a:moveTo>
                  <a:cubicBezTo>
                    <a:pt x="16436" y="203"/>
                    <a:pt x="23084" y="0"/>
                    <a:pt x="27479" y="3875"/>
                  </a:cubicBezTo>
                  <a:cubicBezTo>
                    <a:pt x="31874" y="7751"/>
                    <a:pt x="32505" y="14372"/>
                    <a:pt x="28921" y="19008"/>
                  </a:cubicBezTo>
                  <a:lnTo>
                    <a:pt x="27998" y="20052"/>
                  </a:lnTo>
                  <a:lnTo>
                    <a:pt x="20220" y="27831"/>
                  </a:lnTo>
                  <a:cubicBezTo>
                    <a:pt x="16069" y="31967"/>
                    <a:pt x="9421" y="32170"/>
                    <a:pt x="5026" y="28295"/>
                  </a:cubicBezTo>
                  <a:cubicBezTo>
                    <a:pt x="631" y="24420"/>
                    <a:pt x="0" y="17798"/>
                    <a:pt x="3584" y="13163"/>
                  </a:cubicBezTo>
                  <a:lnTo>
                    <a:pt x="4507" y="12118"/>
                  </a:lnTo>
                  <a:lnTo>
                    <a:pt x="12285" y="4339"/>
                  </a:lnTo>
                  <a:close/>
                </a:path>
              </a:pathLst>
            </a:custGeom>
            <a:solidFill>
              <a:srgbClr val="2E7D52"/>
            </a:solidFill>
            <a:ln>
              <a:noFill/>
            </a:ln>
          </p:spPr>
          <p:txBody>
            <a:bodyPr/>
            <a:lstStyle/>
            <a:p>
              <a:endParaRPr lang="en-US"/>
            </a:p>
          </p:txBody>
        </p:sp>
        <p:sp>
          <p:nvSpPr>
            <p:cNvPr id="42" name="Freeform 42"/>
            <p:cNvSpPr/>
            <p:nvPr/>
          </p:nvSpPr>
          <p:spPr>
            <a:xfrm>
              <a:off x="8148638" y="4543425"/>
              <a:ext cx="66675" cy="44450"/>
            </a:xfrm>
            <a:custGeom>
              <a:avLst/>
              <a:gdLst/>
              <a:ahLst/>
              <a:cxnLst/>
              <a:rect l="l" t="t" r="r" b="b"/>
              <a:pathLst>
                <a:path w="66675" h="44450">
                  <a:moveTo>
                    <a:pt x="55563" y="0"/>
                  </a:moveTo>
                  <a:cubicBezTo>
                    <a:pt x="61700" y="0"/>
                    <a:pt x="66675" y="4975"/>
                    <a:pt x="66675" y="11113"/>
                  </a:cubicBezTo>
                  <a:cubicBezTo>
                    <a:pt x="66675" y="29524"/>
                    <a:pt x="51749" y="44450"/>
                    <a:pt x="33338" y="44450"/>
                  </a:cubicBezTo>
                  <a:cubicBezTo>
                    <a:pt x="14926" y="44450"/>
                    <a:pt x="0" y="29524"/>
                    <a:pt x="0" y="11113"/>
                  </a:cubicBezTo>
                  <a:cubicBezTo>
                    <a:pt x="1" y="5479"/>
                    <a:pt x="4217" y="737"/>
                    <a:pt x="9812" y="78"/>
                  </a:cubicBezTo>
                  <a:lnTo>
                    <a:pt x="11112" y="0"/>
                  </a:lnTo>
                  <a:lnTo>
                    <a:pt x="55563" y="0"/>
                  </a:lnTo>
                  <a:close/>
                </a:path>
              </a:pathLst>
            </a:custGeom>
            <a:solidFill>
              <a:srgbClr val="2E7D52"/>
            </a:solidFill>
            <a:ln>
              <a:noFill/>
            </a:ln>
          </p:spPr>
          <p:txBody>
            <a:bodyPr/>
            <a:lstStyle/>
            <a:p>
              <a:endParaRPr lang="en-US"/>
            </a:p>
          </p:txBody>
        </p:sp>
        <p:sp>
          <p:nvSpPr>
            <p:cNvPr id="43" name="Freeform 43"/>
            <p:cNvSpPr/>
            <p:nvPr/>
          </p:nvSpPr>
          <p:spPr>
            <a:xfrm>
              <a:off x="8109646" y="4410075"/>
              <a:ext cx="144658" cy="122237"/>
            </a:xfrm>
            <a:custGeom>
              <a:avLst/>
              <a:gdLst/>
              <a:ahLst/>
              <a:cxnLst/>
              <a:rect l="l" t="t" r="r" b="b"/>
              <a:pathLst>
                <a:path w="144658" h="122237">
                  <a:moveTo>
                    <a:pt x="72329" y="0"/>
                  </a:moveTo>
                  <a:cubicBezTo>
                    <a:pt x="101028" y="0"/>
                    <a:pt x="126507" y="18364"/>
                    <a:pt x="135582" y="45591"/>
                  </a:cubicBezTo>
                  <a:cubicBezTo>
                    <a:pt x="144658" y="72817"/>
                    <a:pt x="135293" y="102796"/>
                    <a:pt x="112334" y="120015"/>
                  </a:cubicBezTo>
                  <a:cubicBezTo>
                    <a:pt x="110802" y="121165"/>
                    <a:pt x="108999" y="121900"/>
                    <a:pt x="107100" y="122149"/>
                  </a:cubicBezTo>
                  <a:lnTo>
                    <a:pt x="105666" y="122237"/>
                  </a:lnTo>
                  <a:lnTo>
                    <a:pt x="38991" y="122237"/>
                  </a:lnTo>
                  <a:cubicBezTo>
                    <a:pt x="36587" y="122237"/>
                    <a:pt x="34247" y="121458"/>
                    <a:pt x="32324" y="120015"/>
                  </a:cubicBezTo>
                  <a:cubicBezTo>
                    <a:pt x="9365" y="102796"/>
                    <a:pt x="0" y="72817"/>
                    <a:pt x="9075" y="45591"/>
                  </a:cubicBezTo>
                  <a:cubicBezTo>
                    <a:pt x="18151" y="18364"/>
                    <a:pt x="43630" y="0"/>
                    <a:pt x="72329" y="0"/>
                  </a:cubicBezTo>
                  <a:close/>
                </a:path>
              </a:pathLst>
            </a:custGeom>
            <a:solidFill>
              <a:srgbClr val="2E7D52"/>
            </a:solidFill>
            <a:ln>
              <a:noFill/>
            </a:ln>
          </p:spPr>
          <p:txBody>
            <a:bodyPr/>
            <a:lstStyle/>
            <a:p>
              <a:endParaRPr lang="en-US"/>
            </a:p>
          </p:txBody>
        </p:sp>
      </p:grpSp>
      <p:sp>
        <p:nvSpPr>
          <p:cNvPr id="45" name="TextBox 45"/>
          <p:cNvSpPr txBox="1"/>
          <p:nvPr/>
        </p:nvSpPr>
        <p:spPr>
          <a:xfrm>
            <a:off x="8758428" y="4251960"/>
            <a:ext cx="1152144" cy="243840"/>
          </a:xfrm>
          <a:prstGeom prst="rect">
            <a:avLst/>
          </a:prstGeom>
          <a:noFill/>
          <a:ln>
            <a:noFill/>
          </a:ln>
        </p:spPr>
        <p:txBody>
          <a:bodyPr wrap="none" lIns="0" tIns="0" rIns="0" bIns="0" anchor="t" anchorCtr="0">
            <a:spAutoFit/>
          </a:bodyPr>
          <a:lstStyle/>
          <a:p>
            <a:pPr algn="ctr"/>
            <a:r>
              <a:rPr lang="zh-CN" sz="1200" dirty="0">
                <a:solidFill>
                  <a:srgbClr val="2C2C2C"/>
                </a:solidFill>
                <a:latin typeface="Calibri"/>
                <a:ea typeface="Microsoft YaHei"/>
                <a:cs typeface="Calibri"/>
              </a:rPr>
              <a:t>El reto ahora</a:t>
            </a:r>
          </a:p>
        </p:txBody>
      </p:sp>
      <p:sp>
        <p:nvSpPr>
          <p:cNvPr id="46" name="TextBox 46"/>
          <p:cNvSpPr txBox="1"/>
          <p:nvPr/>
        </p:nvSpPr>
        <p:spPr>
          <a:xfrm>
            <a:off x="8355330" y="4461510"/>
            <a:ext cx="1958340" cy="243840"/>
          </a:xfrm>
          <a:prstGeom prst="rect">
            <a:avLst/>
          </a:prstGeom>
          <a:noFill/>
          <a:ln>
            <a:noFill/>
          </a:ln>
        </p:spPr>
        <p:txBody>
          <a:bodyPr wrap="none" lIns="0" tIns="0" rIns="0" bIns="0" anchor="t" anchorCtr="0">
            <a:spAutoFit/>
          </a:bodyPr>
          <a:lstStyle/>
          <a:p>
            <a:pPr algn="ctr"/>
            <a:r>
              <a:rPr lang="zh-CN" sz="1200" dirty="0">
                <a:solidFill>
                  <a:srgbClr val="2C2C2C"/>
                </a:solidFill>
                <a:latin typeface="Calibri"/>
                <a:ea typeface="Microsoft YaHei"/>
                <a:cs typeface="Calibri"/>
              </a:rPr>
              <a:t>es hacerlo permanente</a:t>
            </a:r>
          </a:p>
        </p:txBody>
      </p:sp>
      <p:sp>
        <p:nvSpPr>
          <p:cNvPr id="47" name="TextBox 47"/>
          <p:cNvSpPr txBox="1"/>
          <p:nvPr/>
        </p:nvSpPr>
        <p:spPr>
          <a:xfrm>
            <a:off x="8201977" y="4671060"/>
            <a:ext cx="2265045" cy="243840"/>
          </a:xfrm>
          <a:prstGeom prst="rect">
            <a:avLst/>
          </a:prstGeom>
          <a:noFill/>
          <a:ln>
            <a:noFill/>
          </a:ln>
        </p:spPr>
        <p:txBody>
          <a:bodyPr wrap="none" lIns="0" tIns="0" rIns="0" bIns="0" anchor="t" anchorCtr="0">
            <a:spAutoFit/>
          </a:bodyPr>
          <a:lstStyle/>
          <a:p>
            <a:pPr algn="ctr"/>
            <a:r>
              <a:rPr lang="zh-CN" sz="1200" dirty="0">
                <a:solidFill>
                  <a:srgbClr val="2C2C2C"/>
                </a:solidFill>
                <a:latin typeface="Calibri"/>
                <a:ea typeface="Microsoft YaHei"/>
                <a:cs typeface="Calibri"/>
              </a:rPr>
              <a:t>— con presupuesto propio.</a:t>
            </a:r>
          </a:p>
        </p:txBody>
      </p:sp>
      <p:sp>
        <p:nvSpPr>
          <p:cNvPr id="48" name="TextBox 48"/>
          <p:cNvSpPr txBox="1"/>
          <p:nvPr/>
        </p:nvSpPr>
        <p:spPr>
          <a:xfrm>
            <a:off x="4128474" y="5408771"/>
            <a:ext cx="3935052" cy="219291"/>
          </a:xfrm>
          <a:prstGeom prst="rect">
            <a:avLst/>
          </a:prstGeom>
          <a:noFill/>
          <a:ln>
            <a:noFill/>
          </a:ln>
        </p:spPr>
        <p:txBody>
          <a:bodyPr wrap="none" lIns="0" tIns="0" rIns="0" bIns="0" anchor="t" anchorCtr="0">
            <a:spAutoFit/>
          </a:bodyPr>
          <a:lstStyle/>
          <a:p>
            <a:pPr algn="ctr"/>
            <a:r>
              <a:rPr lang="zh-CN" sz="1425" i="1" dirty="0">
                <a:solidFill>
                  <a:srgbClr val="5A5A5A"/>
                </a:solidFill>
                <a:latin typeface="Calibri"/>
                <a:ea typeface="Microsoft YaHei"/>
                <a:cs typeface="Calibri"/>
              </a:rPr>
              <a:t>CON BASE </a:t>
            </a:r>
            <a:r>
              <a:rPr lang="es-DO" altLang="zh-CN" sz="1425" i="1" dirty="0">
                <a:solidFill>
                  <a:srgbClr val="5A5A5A"/>
                </a:solidFill>
                <a:latin typeface="Calibri"/>
                <a:ea typeface="Microsoft YaHei"/>
                <a:cs typeface="Calibri"/>
              </a:rPr>
              <a:t>e</a:t>
            </a:r>
            <a:r>
              <a:rPr lang="zh-CN" sz="1425" i="1" dirty="0">
                <a:solidFill>
                  <a:srgbClr val="5A5A5A"/>
                </a:solidFill>
                <a:latin typeface="Calibri"/>
                <a:ea typeface="Microsoft YaHei"/>
                <a:cs typeface="Calibri"/>
              </a:rPr>
              <a:t>s la demostración de que el camino existe</a:t>
            </a:r>
          </a:p>
        </p:txBody>
      </p:sp>
      <p:sp>
        <p:nvSpPr>
          <p:cNvPr id="49" name="TextBox 49"/>
          <p:cNvSpPr txBox="1"/>
          <p:nvPr/>
        </p:nvSpPr>
        <p:spPr>
          <a:xfrm>
            <a:off x="4407729" y="5646896"/>
            <a:ext cx="3376541" cy="289560"/>
          </a:xfrm>
          <a:prstGeom prst="rect">
            <a:avLst/>
          </a:prstGeom>
          <a:noFill/>
          <a:ln>
            <a:noFill/>
          </a:ln>
        </p:spPr>
        <p:txBody>
          <a:bodyPr wrap="none" lIns="0" tIns="0" rIns="0" bIns="0" anchor="t" anchorCtr="0">
            <a:spAutoFit/>
          </a:bodyPr>
          <a:lstStyle/>
          <a:p>
            <a:pPr algn="ctr"/>
            <a:r>
              <a:rPr lang="zh-CN" sz="1425" i="1" dirty="0">
                <a:solidFill>
                  <a:srgbClr val="5A5A5A"/>
                </a:solidFill>
                <a:latin typeface="Calibri"/>
                <a:ea typeface="Microsoft YaHei"/>
                <a:cs typeface="Calibri"/>
              </a:rPr>
              <a:t>y que ya lo estamos recorriendo.</a:t>
            </a:r>
          </a:p>
        </p:txBody>
      </p:sp>
      <p:sp>
        <p:nvSpPr>
          <p:cNvPr id="50" name="Rectangle 50"/>
          <p:cNvSpPr/>
          <p:nvPr/>
        </p:nvSpPr>
        <p:spPr>
          <a:xfrm>
            <a:off x="0" y="6534150"/>
            <a:ext cx="12192000" cy="9525"/>
          </a:xfrm>
          <a:prstGeom prst="rect">
            <a:avLst/>
          </a:prstGeom>
          <a:solidFill>
            <a:srgbClr val="DDD9D4"/>
          </a:solidFill>
          <a:ln>
            <a:noFill/>
          </a:ln>
        </p:spPr>
        <p:txBody>
          <a:bodyPr/>
          <a:lstStyle/>
          <a:p>
            <a:endParaRPr lang="en-US"/>
          </a:p>
        </p:txBody>
      </p:sp>
      <p:sp>
        <p:nvSpPr>
          <p:cNvPr id="51" name="TextBox 51"/>
          <p:cNvSpPr txBox="1"/>
          <p:nvPr/>
        </p:nvSpPr>
        <p:spPr>
          <a:xfrm>
            <a:off x="750570" y="6627495"/>
            <a:ext cx="969264" cy="182880"/>
          </a:xfrm>
          <a:prstGeom prst="rect">
            <a:avLst/>
          </a:prstGeom>
          <a:noFill/>
          <a:ln>
            <a:noFill/>
          </a:ln>
        </p:spPr>
        <p:txBody>
          <a:bodyPr wrap="none" lIns="0" tIns="0" rIns="0" bIns="0" anchor="t" anchorCtr="0">
            <a:spAutoFit/>
          </a:bodyPr>
          <a:lstStyle/>
          <a:p>
            <a:pPr algn="l"/>
            <a:r>
              <a:rPr lang="zh-CN" sz="900" dirty="0">
                <a:solidFill>
                  <a:srgbClr val="8A8A8A"/>
                </a:solidFill>
                <a:latin typeface="Calibri"/>
                <a:ea typeface="Microsoft YaHei"/>
                <a:cs typeface="Calibri"/>
              </a:rPr>
              <a:t>MINERD | UNICEF</a:t>
            </a:r>
          </a:p>
        </p:txBody>
      </p:sp>
      <p:sp>
        <p:nvSpPr>
          <p:cNvPr id="52" name="TextBox 52"/>
          <p:cNvSpPr txBox="1"/>
          <p:nvPr/>
        </p:nvSpPr>
        <p:spPr>
          <a:xfrm>
            <a:off x="6012275" y="6627495"/>
            <a:ext cx="167449" cy="182880"/>
          </a:xfrm>
          <a:prstGeom prst="rect">
            <a:avLst/>
          </a:prstGeom>
          <a:noFill/>
          <a:ln>
            <a:noFill/>
          </a:ln>
        </p:spPr>
        <p:txBody>
          <a:bodyPr wrap="none" lIns="0" tIns="0" rIns="0" bIns="0" anchor="t" anchorCtr="0">
            <a:spAutoFit/>
          </a:bodyPr>
          <a:lstStyle/>
          <a:p>
            <a:pPr algn="ctr"/>
            <a:r>
              <a:rPr lang="zh-CN" sz="900" dirty="0">
                <a:solidFill>
                  <a:srgbClr val="8A8A8A"/>
                </a:solidFill>
                <a:latin typeface="Calibri"/>
                <a:ea typeface="Microsoft YaHei"/>
                <a:cs typeface="Calibri"/>
              </a:rPr>
              <a:t>20</a:t>
            </a:r>
          </a:p>
        </p:txBody>
      </p:sp>
      <p:sp>
        <p:nvSpPr>
          <p:cNvPr id="53" name="TextBox 53"/>
          <p:cNvSpPr txBox="1"/>
          <p:nvPr/>
        </p:nvSpPr>
        <p:spPr>
          <a:xfrm>
            <a:off x="10189559" y="6627495"/>
            <a:ext cx="1251871" cy="182880"/>
          </a:xfrm>
          <a:prstGeom prst="rect">
            <a:avLst/>
          </a:prstGeom>
          <a:noFill/>
          <a:ln>
            <a:noFill/>
          </a:ln>
        </p:spPr>
        <p:txBody>
          <a:bodyPr wrap="none" lIns="0" tIns="0" rIns="0" bIns="0" anchor="t" anchorCtr="0">
            <a:spAutoFit/>
          </a:bodyPr>
          <a:lstStyle/>
          <a:p>
            <a:pPr algn="r"/>
            <a:r>
              <a:rPr lang="zh-CN" sz="900" dirty="0">
                <a:solidFill>
                  <a:srgbClr val="8A8A8A"/>
                </a:solidFill>
                <a:latin typeface="Calibri"/>
                <a:ea typeface="Microsoft YaHei"/>
                <a:cs typeface="Calibri"/>
              </a:rPr>
              <a:t>CON BASE 2018–2024</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8F7F4"/>
          </a:solidFill>
          <a:ln>
            <a:noFill/>
          </a:ln>
        </p:spPr>
        <p:txBody>
          <a:bodyPr/>
          <a:lstStyle/>
          <a:p>
            <a:endParaRPr lang="en-US"/>
          </a:p>
        </p:txBody>
      </p:sp>
      <p:sp>
        <p:nvSpPr>
          <p:cNvPr id="3" name="Rectangle 3"/>
          <p:cNvSpPr/>
          <p:nvPr/>
        </p:nvSpPr>
        <p:spPr>
          <a:xfrm>
            <a:off x="0" y="0"/>
            <a:ext cx="12192000" cy="95250"/>
          </a:xfrm>
          <a:prstGeom prst="rect">
            <a:avLst/>
          </a:prstGeom>
          <a:gradFill>
            <a:gsLst>
              <a:gs pos="0">
                <a:srgbClr val="1A4F8C"/>
              </a:gs>
              <a:gs pos="60000">
                <a:srgbClr val="00AEEF"/>
              </a:gs>
              <a:gs pos="100000">
                <a:srgbClr val="D4921E"/>
              </a:gs>
            </a:gsLst>
            <a:lin ang="0" scaled="1"/>
          </a:gradFill>
          <a:ln>
            <a:noFill/>
          </a:ln>
        </p:spPr>
        <p:txBody>
          <a:bodyPr/>
          <a:lstStyle/>
          <a:p>
            <a:endParaRPr lang="en-US"/>
          </a:p>
        </p:txBody>
      </p:sp>
      <p:sp>
        <p:nvSpPr>
          <p:cNvPr id="4" name="Rectangle 4"/>
          <p:cNvSpPr/>
          <p:nvPr/>
        </p:nvSpPr>
        <p:spPr>
          <a:xfrm>
            <a:off x="0" y="6762750"/>
            <a:ext cx="12192000" cy="95250"/>
          </a:xfrm>
          <a:prstGeom prst="rect">
            <a:avLst/>
          </a:prstGeom>
          <a:gradFill>
            <a:gsLst>
              <a:gs pos="0">
                <a:srgbClr val="D4921E"/>
              </a:gs>
              <a:gs pos="40000">
                <a:srgbClr val="00AEEF"/>
              </a:gs>
              <a:gs pos="100000">
                <a:srgbClr val="1A4F8C"/>
              </a:gs>
            </a:gsLst>
            <a:lin ang="0" scaled="1"/>
          </a:gradFill>
          <a:ln>
            <a:noFill/>
          </a:ln>
        </p:spPr>
        <p:txBody>
          <a:bodyPr/>
          <a:lstStyle/>
          <a:p>
            <a:endParaRPr lang="en-US"/>
          </a:p>
        </p:txBody>
      </p:sp>
      <p:sp>
        <p:nvSpPr>
          <p:cNvPr id="5" name="TextBox 5"/>
          <p:cNvSpPr txBox="1"/>
          <p:nvPr/>
        </p:nvSpPr>
        <p:spPr>
          <a:xfrm>
            <a:off x="5186486" y="764858"/>
            <a:ext cx="1819027" cy="640080"/>
          </a:xfrm>
          <a:prstGeom prst="rect">
            <a:avLst/>
          </a:prstGeom>
          <a:noFill/>
          <a:ln>
            <a:noFill/>
          </a:ln>
        </p:spPr>
        <p:txBody>
          <a:bodyPr wrap="none" lIns="0" tIns="0" rIns="0" bIns="0" anchor="t" anchorCtr="0">
            <a:spAutoFit/>
          </a:bodyPr>
          <a:lstStyle/>
          <a:p>
            <a:pPr algn="ctr"/>
            <a:r>
              <a:rPr lang="zh-CN" sz="3150" b="1" dirty="0">
                <a:solidFill>
                  <a:srgbClr val="1A4F8C"/>
                </a:solidFill>
                <a:latin typeface="Georgia"/>
                <a:ea typeface="SimSun"/>
                <a:cs typeface="Georgia"/>
              </a:rPr>
              <a:t>Gracias</a:t>
            </a:r>
          </a:p>
        </p:txBody>
      </p:sp>
      <p:sp>
        <p:nvSpPr>
          <p:cNvPr id="6" name="Rectangle 6"/>
          <p:cNvSpPr/>
          <p:nvPr/>
        </p:nvSpPr>
        <p:spPr>
          <a:xfrm>
            <a:off x="4572000" y="1257300"/>
            <a:ext cx="3048000" cy="19050"/>
          </a:xfrm>
          <a:prstGeom prst="rect">
            <a:avLst/>
          </a:prstGeom>
          <a:solidFill>
            <a:srgbClr val="D4921E">
              <a:alpha val="60000"/>
            </a:srgbClr>
          </a:solidFill>
          <a:ln>
            <a:noFill/>
          </a:ln>
        </p:spPr>
        <p:txBody>
          <a:bodyPr/>
          <a:lstStyle/>
          <a:p>
            <a:endParaRPr lang="en-US"/>
          </a:p>
        </p:txBody>
      </p:sp>
      <p:sp>
        <p:nvSpPr>
          <p:cNvPr id="7" name="TextBox 7"/>
          <p:cNvSpPr txBox="1"/>
          <p:nvPr/>
        </p:nvSpPr>
        <p:spPr>
          <a:xfrm>
            <a:off x="2700326" y="1487329"/>
            <a:ext cx="6791349" cy="320040"/>
          </a:xfrm>
          <a:prstGeom prst="rect">
            <a:avLst/>
          </a:prstGeom>
          <a:noFill/>
          <a:ln>
            <a:noFill/>
          </a:ln>
        </p:spPr>
        <p:txBody>
          <a:bodyPr wrap="none" lIns="0" tIns="0" rIns="0" bIns="0" anchor="t" anchorCtr="0">
            <a:spAutoFit/>
          </a:bodyPr>
          <a:lstStyle/>
          <a:p>
            <a:pPr algn="ctr"/>
            <a:r>
              <a:rPr lang="zh-CN" sz="1575" dirty="0">
                <a:solidFill>
                  <a:srgbClr val="2C2C2C"/>
                </a:solidFill>
                <a:latin typeface="Calibri"/>
                <a:ea typeface="Microsoft YaHei"/>
                <a:cs typeface="Calibri"/>
              </a:rPr>
              <a:t>A las comunidades educativas, docentes, técnicos y familias</a:t>
            </a:r>
          </a:p>
        </p:txBody>
      </p:sp>
      <p:sp>
        <p:nvSpPr>
          <p:cNvPr id="8" name="TextBox 8"/>
          <p:cNvSpPr txBox="1"/>
          <p:nvPr/>
        </p:nvSpPr>
        <p:spPr>
          <a:xfrm>
            <a:off x="2855595" y="1773079"/>
            <a:ext cx="6480810" cy="320040"/>
          </a:xfrm>
          <a:prstGeom prst="rect">
            <a:avLst/>
          </a:prstGeom>
          <a:noFill/>
          <a:ln>
            <a:noFill/>
          </a:ln>
        </p:spPr>
        <p:txBody>
          <a:bodyPr wrap="none" lIns="0" tIns="0" rIns="0" bIns="0" anchor="t" anchorCtr="0">
            <a:spAutoFit/>
          </a:bodyPr>
          <a:lstStyle/>
          <a:p>
            <a:pPr algn="ctr"/>
            <a:r>
              <a:rPr lang="zh-CN" sz="1575" dirty="0">
                <a:solidFill>
                  <a:srgbClr val="2C2C2C"/>
                </a:solidFill>
                <a:latin typeface="Calibri"/>
                <a:ea typeface="Microsoft YaHei"/>
                <a:cs typeface="Calibri"/>
              </a:rPr>
              <a:t>que construyeron CON BASE — en cada aula, cada distrito,</a:t>
            </a:r>
          </a:p>
        </p:txBody>
      </p:sp>
      <p:sp>
        <p:nvSpPr>
          <p:cNvPr id="9" name="TextBox 9"/>
          <p:cNvSpPr txBox="1"/>
          <p:nvPr/>
        </p:nvSpPr>
        <p:spPr>
          <a:xfrm>
            <a:off x="4793587" y="2058829"/>
            <a:ext cx="2604826" cy="320040"/>
          </a:xfrm>
          <a:prstGeom prst="rect">
            <a:avLst/>
          </a:prstGeom>
          <a:noFill/>
          <a:ln>
            <a:noFill/>
          </a:ln>
        </p:spPr>
        <p:txBody>
          <a:bodyPr wrap="none" lIns="0" tIns="0" rIns="0" bIns="0" anchor="t" anchorCtr="0">
            <a:spAutoFit/>
          </a:bodyPr>
          <a:lstStyle/>
          <a:p>
            <a:pPr algn="ctr"/>
            <a:r>
              <a:rPr lang="zh-CN" sz="1575" dirty="0">
                <a:solidFill>
                  <a:srgbClr val="2C2C2C"/>
                </a:solidFill>
                <a:latin typeface="Calibri"/>
                <a:ea typeface="Microsoft YaHei"/>
                <a:cs typeface="Calibri"/>
              </a:rPr>
              <a:t>cada regional del país.</a:t>
            </a:r>
          </a:p>
        </p:txBody>
      </p:sp>
      <p:sp>
        <p:nvSpPr>
          <p:cNvPr id="10" name="Rectangle 10"/>
          <p:cNvSpPr/>
          <p:nvPr/>
        </p:nvSpPr>
        <p:spPr>
          <a:xfrm>
            <a:off x="2095500" y="2571750"/>
            <a:ext cx="1905000" cy="762000"/>
          </a:xfrm>
          <a:prstGeom prst="roundRect">
            <a:avLst>
              <a:gd name="adj" fmla="val 12500"/>
            </a:avLst>
          </a:prstGeom>
          <a:solidFill>
            <a:srgbClr val="EEF4FB"/>
          </a:solidFill>
          <a:ln>
            <a:noFill/>
          </a:ln>
        </p:spPr>
        <p:txBody>
          <a:bodyPr/>
          <a:lstStyle/>
          <a:p>
            <a:endParaRPr lang="en-US"/>
          </a:p>
        </p:txBody>
      </p:sp>
      <p:sp>
        <p:nvSpPr>
          <p:cNvPr id="11" name="Rectangle 11"/>
          <p:cNvSpPr/>
          <p:nvPr/>
        </p:nvSpPr>
        <p:spPr>
          <a:xfrm>
            <a:off x="2095500" y="2571750"/>
            <a:ext cx="1905000" cy="762000"/>
          </a:xfrm>
          <a:prstGeom prst="roundRect">
            <a:avLst>
              <a:gd name="adj" fmla="val 12500"/>
            </a:avLst>
          </a:prstGeom>
          <a:noFill/>
          <a:ln w="14288">
            <a:solidFill>
              <a:srgbClr val="1A4F8C"/>
            </a:solidFill>
          </a:ln>
        </p:spPr>
        <p:txBody>
          <a:bodyPr/>
          <a:lstStyle/>
          <a:p>
            <a:endParaRPr lang="en-US"/>
          </a:p>
        </p:txBody>
      </p:sp>
      <p:sp>
        <p:nvSpPr>
          <p:cNvPr id="12" name="TextBox 12"/>
          <p:cNvSpPr txBox="1"/>
          <p:nvPr/>
        </p:nvSpPr>
        <p:spPr>
          <a:xfrm>
            <a:off x="2694438" y="2787968"/>
            <a:ext cx="707124" cy="274320"/>
          </a:xfrm>
          <a:prstGeom prst="rect">
            <a:avLst/>
          </a:prstGeom>
          <a:noFill/>
          <a:ln>
            <a:noFill/>
          </a:ln>
        </p:spPr>
        <p:txBody>
          <a:bodyPr wrap="none" lIns="0" tIns="0" rIns="0" bIns="0" anchor="t" anchorCtr="0">
            <a:spAutoFit/>
          </a:bodyPr>
          <a:lstStyle/>
          <a:p>
            <a:pPr algn="ctr"/>
            <a:r>
              <a:rPr lang="zh-CN" sz="1350" b="1" dirty="0">
                <a:solidFill>
                  <a:srgbClr val="1A4F8C"/>
                </a:solidFill>
                <a:latin typeface="Calibri"/>
                <a:ea typeface="Microsoft YaHei"/>
                <a:cs typeface="Calibri"/>
              </a:rPr>
              <a:t>MINERD</a:t>
            </a:r>
          </a:p>
        </p:txBody>
      </p:sp>
      <p:sp>
        <p:nvSpPr>
          <p:cNvPr id="13" name="TextBox 13"/>
          <p:cNvSpPr txBox="1"/>
          <p:nvPr/>
        </p:nvSpPr>
        <p:spPr>
          <a:xfrm>
            <a:off x="2483743" y="3057049"/>
            <a:ext cx="1128515" cy="150041"/>
          </a:xfrm>
          <a:prstGeom prst="rect">
            <a:avLst/>
          </a:prstGeom>
          <a:noFill/>
          <a:ln>
            <a:noFill/>
          </a:ln>
        </p:spPr>
        <p:txBody>
          <a:bodyPr wrap="none" lIns="0" tIns="0" rIns="0" bIns="0" anchor="t" anchorCtr="0">
            <a:spAutoFit/>
          </a:bodyPr>
          <a:lstStyle/>
          <a:p>
            <a:pPr algn="ctr"/>
            <a:r>
              <a:rPr lang="zh-CN" sz="975" dirty="0">
                <a:solidFill>
                  <a:srgbClr val="5A5A5A"/>
                </a:solidFill>
                <a:latin typeface="Calibri"/>
                <a:ea typeface="Microsoft YaHei"/>
                <a:cs typeface="Calibri"/>
              </a:rPr>
              <a:t>Rep</a:t>
            </a:r>
            <a:r>
              <a:rPr lang="en-US" altLang="zh-CN" sz="975" dirty="0" err="1">
                <a:solidFill>
                  <a:srgbClr val="5A5A5A"/>
                </a:solidFill>
                <a:latin typeface="Calibri"/>
                <a:ea typeface="Microsoft YaHei"/>
                <a:cs typeface="Calibri"/>
              </a:rPr>
              <a:t>ública</a:t>
            </a:r>
            <a:r>
              <a:rPr lang="zh-CN" sz="975" dirty="0">
                <a:solidFill>
                  <a:srgbClr val="5A5A5A"/>
                </a:solidFill>
                <a:latin typeface="Calibri"/>
                <a:ea typeface="Microsoft YaHei"/>
                <a:cs typeface="Calibri"/>
              </a:rPr>
              <a:t> Dominicana</a:t>
            </a:r>
          </a:p>
        </p:txBody>
      </p:sp>
      <p:sp>
        <p:nvSpPr>
          <p:cNvPr id="14" name="Ellipse 14"/>
          <p:cNvSpPr/>
          <p:nvPr/>
        </p:nvSpPr>
        <p:spPr>
          <a:xfrm>
            <a:off x="4343400" y="2914650"/>
            <a:ext cx="76200" cy="76200"/>
          </a:xfrm>
          <a:prstGeom prst="ellipse">
            <a:avLst/>
          </a:prstGeom>
          <a:solidFill>
            <a:srgbClr val="DDD9D4"/>
          </a:solidFill>
          <a:ln>
            <a:noFill/>
          </a:ln>
        </p:spPr>
        <p:txBody>
          <a:bodyPr/>
          <a:lstStyle/>
          <a:p>
            <a:endParaRPr lang="en-US"/>
          </a:p>
        </p:txBody>
      </p:sp>
      <p:sp>
        <p:nvSpPr>
          <p:cNvPr id="15" name="Rectangle 15"/>
          <p:cNvSpPr/>
          <p:nvPr/>
        </p:nvSpPr>
        <p:spPr>
          <a:xfrm>
            <a:off x="4667250" y="2571750"/>
            <a:ext cx="1905000" cy="762000"/>
          </a:xfrm>
          <a:prstGeom prst="roundRect">
            <a:avLst>
              <a:gd name="adj" fmla="val 12500"/>
            </a:avLst>
          </a:prstGeom>
          <a:solidFill>
            <a:srgbClr val="EEF4FB"/>
          </a:solidFill>
          <a:ln>
            <a:noFill/>
          </a:ln>
        </p:spPr>
        <p:txBody>
          <a:bodyPr/>
          <a:lstStyle/>
          <a:p>
            <a:endParaRPr lang="en-US"/>
          </a:p>
        </p:txBody>
      </p:sp>
      <p:sp>
        <p:nvSpPr>
          <p:cNvPr id="16" name="Rectangle 16"/>
          <p:cNvSpPr/>
          <p:nvPr/>
        </p:nvSpPr>
        <p:spPr>
          <a:xfrm>
            <a:off x="4667250" y="2571750"/>
            <a:ext cx="1905000" cy="762000"/>
          </a:xfrm>
          <a:prstGeom prst="roundRect">
            <a:avLst>
              <a:gd name="adj" fmla="val 12500"/>
            </a:avLst>
          </a:prstGeom>
          <a:noFill/>
          <a:ln w="14288">
            <a:solidFill>
              <a:srgbClr val="00AEEF"/>
            </a:solidFill>
          </a:ln>
        </p:spPr>
        <p:txBody>
          <a:bodyPr/>
          <a:lstStyle/>
          <a:p>
            <a:endParaRPr lang="en-US"/>
          </a:p>
        </p:txBody>
      </p:sp>
      <p:sp>
        <p:nvSpPr>
          <p:cNvPr id="17" name="TextBox 17"/>
          <p:cNvSpPr txBox="1"/>
          <p:nvPr/>
        </p:nvSpPr>
        <p:spPr>
          <a:xfrm>
            <a:off x="5286891" y="2787968"/>
            <a:ext cx="665719" cy="274320"/>
          </a:xfrm>
          <a:prstGeom prst="rect">
            <a:avLst/>
          </a:prstGeom>
          <a:noFill/>
          <a:ln>
            <a:noFill/>
          </a:ln>
        </p:spPr>
        <p:txBody>
          <a:bodyPr wrap="none" lIns="0" tIns="0" rIns="0" bIns="0" anchor="t" anchorCtr="0">
            <a:spAutoFit/>
          </a:bodyPr>
          <a:lstStyle/>
          <a:p>
            <a:pPr algn="ctr"/>
            <a:r>
              <a:rPr lang="zh-CN" sz="1350" b="1" dirty="0">
                <a:solidFill>
                  <a:srgbClr val="00AEEF"/>
                </a:solidFill>
                <a:latin typeface="Calibri"/>
                <a:ea typeface="Microsoft YaHei"/>
                <a:cs typeface="Calibri"/>
              </a:rPr>
              <a:t>UNICEF</a:t>
            </a:r>
          </a:p>
        </p:txBody>
      </p:sp>
      <p:sp>
        <p:nvSpPr>
          <p:cNvPr id="18" name="TextBox 18"/>
          <p:cNvSpPr txBox="1"/>
          <p:nvPr/>
        </p:nvSpPr>
        <p:spPr>
          <a:xfrm>
            <a:off x="5055493" y="3057049"/>
            <a:ext cx="1128515" cy="150041"/>
          </a:xfrm>
          <a:prstGeom prst="rect">
            <a:avLst/>
          </a:prstGeom>
          <a:noFill/>
          <a:ln>
            <a:noFill/>
          </a:ln>
        </p:spPr>
        <p:txBody>
          <a:bodyPr wrap="none" lIns="0" tIns="0" rIns="0" bIns="0" anchor="t" anchorCtr="0">
            <a:spAutoFit/>
          </a:bodyPr>
          <a:lstStyle/>
          <a:p>
            <a:pPr algn="ctr"/>
            <a:r>
              <a:rPr lang="zh-CN" sz="975" dirty="0">
                <a:solidFill>
                  <a:srgbClr val="5A5A5A"/>
                </a:solidFill>
                <a:latin typeface="Calibri"/>
                <a:ea typeface="Microsoft YaHei"/>
                <a:cs typeface="Calibri"/>
              </a:rPr>
              <a:t>Rep</a:t>
            </a:r>
            <a:r>
              <a:rPr lang="en-US" altLang="zh-CN" sz="975" dirty="0" err="1">
                <a:solidFill>
                  <a:srgbClr val="5A5A5A"/>
                </a:solidFill>
                <a:latin typeface="Calibri"/>
                <a:ea typeface="Microsoft YaHei"/>
                <a:cs typeface="Calibri"/>
              </a:rPr>
              <a:t>ública</a:t>
            </a:r>
            <a:r>
              <a:rPr lang="zh-CN" sz="975" dirty="0">
                <a:solidFill>
                  <a:srgbClr val="5A5A5A"/>
                </a:solidFill>
                <a:latin typeface="Calibri"/>
                <a:ea typeface="Microsoft YaHei"/>
                <a:cs typeface="Calibri"/>
              </a:rPr>
              <a:t> Dominicana</a:t>
            </a:r>
          </a:p>
        </p:txBody>
      </p:sp>
      <p:sp>
        <p:nvSpPr>
          <p:cNvPr id="19" name="Ellipse 19"/>
          <p:cNvSpPr/>
          <p:nvPr/>
        </p:nvSpPr>
        <p:spPr>
          <a:xfrm>
            <a:off x="6915150" y="2914650"/>
            <a:ext cx="76200" cy="76200"/>
          </a:xfrm>
          <a:prstGeom prst="ellipse">
            <a:avLst/>
          </a:prstGeom>
          <a:solidFill>
            <a:srgbClr val="DDD9D4"/>
          </a:solidFill>
          <a:ln>
            <a:noFill/>
          </a:ln>
        </p:spPr>
        <p:txBody>
          <a:bodyPr/>
          <a:lstStyle/>
          <a:p>
            <a:endParaRPr lang="en-US"/>
          </a:p>
        </p:txBody>
      </p:sp>
      <p:sp>
        <p:nvSpPr>
          <p:cNvPr id="20" name="Rectangle 20"/>
          <p:cNvSpPr/>
          <p:nvPr/>
        </p:nvSpPr>
        <p:spPr>
          <a:xfrm>
            <a:off x="7239000" y="2571750"/>
            <a:ext cx="1905000" cy="762000"/>
          </a:xfrm>
          <a:prstGeom prst="roundRect">
            <a:avLst>
              <a:gd name="adj" fmla="val 12500"/>
            </a:avLst>
          </a:prstGeom>
          <a:solidFill>
            <a:srgbClr val="EEF4FB"/>
          </a:solidFill>
          <a:ln>
            <a:noFill/>
          </a:ln>
        </p:spPr>
        <p:txBody>
          <a:bodyPr/>
          <a:lstStyle/>
          <a:p>
            <a:endParaRPr lang="en-US"/>
          </a:p>
        </p:txBody>
      </p:sp>
      <p:sp>
        <p:nvSpPr>
          <p:cNvPr id="21" name="Rectangle 21"/>
          <p:cNvSpPr/>
          <p:nvPr/>
        </p:nvSpPr>
        <p:spPr>
          <a:xfrm>
            <a:off x="7239000" y="2571750"/>
            <a:ext cx="1905000" cy="762000"/>
          </a:xfrm>
          <a:prstGeom prst="roundRect">
            <a:avLst>
              <a:gd name="adj" fmla="val 12500"/>
            </a:avLst>
          </a:prstGeom>
          <a:noFill/>
          <a:ln w="14288">
            <a:solidFill>
              <a:srgbClr val="D4921E"/>
            </a:solidFill>
          </a:ln>
        </p:spPr>
        <p:txBody>
          <a:bodyPr/>
          <a:lstStyle/>
          <a:p>
            <a:endParaRPr lang="en-US"/>
          </a:p>
        </p:txBody>
      </p:sp>
      <p:sp>
        <p:nvSpPr>
          <p:cNvPr id="22" name="TextBox 22"/>
          <p:cNvSpPr txBox="1"/>
          <p:nvPr/>
        </p:nvSpPr>
        <p:spPr>
          <a:xfrm>
            <a:off x="7812060" y="2787968"/>
            <a:ext cx="758881" cy="274320"/>
          </a:xfrm>
          <a:prstGeom prst="rect">
            <a:avLst/>
          </a:prstGeom>
          <a:noFill/>
          <a:ln>
            <a:noFill/>
          </a:ln>
        </p:spPr>
        <p:txBody>
          <a:bodyPr wrap="none" lIns="0" tIns="0" rIns="0" bIns="0" anchor="t" anchorCtr="0">
            <a:spAutoFit/>
          </a:bodyPr>
          <a:lstStyle/>
          <a:p>
            <a:pPr algn="ctr"/>
            <a:r>
              <a:rPr lang="zh-CN" sz="1350" b="1" dirty="0">
                <a:solidFill>
                  <a:srgbClr val="D4921E"/>
                </a:solidFill>
                <a:latin typeface="Calibri"/>
                <a:ea typeface="Microsoft YaHei"/>
                <a:cs typeface="Calibri"/>
              </a:rPr>
              <a:t>FLACSO</a:t>
            </a:r>
          </a:p>
        </p:txBody>
      </p:sp>
      <p:sp>
        <p:nvSpPr>
          <p:cNvPr id="23" name="TextBox 23"/>
          <p:cNvSpPr txBox="1"/>
          <p:nvPr/>
        </p:nvSpPr>
        <p:spPr>
          <a:xfrm>
            <a:off x="7627243" y="3057049"/>
            <a:ext cx="1128515" cy="150041"/>
          </a:xfrm>
          <a:prstGeom prst="rect">
            <a:avLst/>
          </a:prstGeom>
          <a:noFill/>
          <a:ln>
            <a:noFill/>
          </a:ln>
        </p:spPr>
        <p:txBody>
          <a:bodyPr wrap="none" lIns="0" tIns="0" rIns="0" bIns="0" anchor="t" anchorCtr="0">
            <a:spAutoFit/>
          </a:bodyPr>
          <a:lstStyle/>
          <a:p>
            <a:pPr algn="ctr"/>
            <a:r>
              <a:rPr lang="zh-CN" sz="975" dirty="0">
                <a:solidFill>
                  <a:srgbClr val="5A5A5A"/>
                </a:solidFill>
                <a:latin typeface="Calibri"/>
                <a:ea typeface="Microsoft YaHei"/>
                <a:cs typeface="Calibri"/>
              </a:rPr>
              <a:t>Rep</a:t>
            </a:r>
            <a:r>
              <a:rPr lang="en-US" altLang="zh-CN" sz="975" dirty="0" err="1">
                <a:solidFill>
                  <a:srgbClr val="5A5A5A"/>
                </a:solidFill>
                <a:latin typeface="Calibri"/>
                <a:ea typeface="Microsoft YaHei"/>
                <a:cs typeface="Calibri"/>
              </a:rPr>
              <a:t>ública</a:t>
            </a:r>
            <a:r>
              <a:rPr lang="zh-CN" sz="975" dirty="0">
                <a:solidFill>
                  <a:srgbClr val="5A5A5A"/>
                </a:solidFill>
                <a:latin typeface="Calibri"/>
                <a:ea typeface="Microsoft YaHei"/>
                <a:cs typeface="Calibri"/>
              </a:rPr>
              <a:t> Dominicana</a:t>
            </a:r>
          </a:p>
        </p:txBody>
      </p:sp>
      <p:sp>
        <p:nvSpPr>
          <p:cNvPr id="24" name="Rectangle 24"/>
          <p:cNvSpPr/>
          <p:nvPr/>
        </p:nvSpPr>
        <p:spPr>
          <a:xfrm>
            <a:off x="2286000" y="3619500"/>
            <a:ext cx="7620000" cy="685800"/>
          </a:xfrm>
          <a:prstGeom prst="roundRect">
            <a:avLst>
              <a:gd name="adj" fmla="val 13889"/>
            </a:avLst>
          </a:prstGeom>
          <a:solidFill>
            <a:srgbClr val="1A4F8C"/>
          </a:solidFill>
          <a:ln>
            <a:noFill/>
          </a:ln>
        </p:spPr>
        <p:txBody>
          <a:bodyPr/>
          <a:lstStyle/>
          <a:p>
            <a:endParaRPr lang="en-US"/>
          </a:p>
        </p:txBody>
      </p:sp>
      <p:sp>
        <p:nvSpPr>
          <p:cNvPr id="25" name="TextBox 25"/>
          <p:cNvSpPr txBox="1"/>
          <p:nvPr/>
        </p:nvSpPr>
        <p:spPr>
          <a:xfrm>
            <a:off x="3249591" y="3810001"/>
            <a:ext cx="5692817" cy="259080"/>
          </a:xfrm>
          <a:prstGeom prst="rect">
            <a:avLst/>
          </a:prstGeom>
          <a:noFill/>
          <a:ln>
            <a:noFill/>
          </a:ln>
        </p:spPr>
        <p:txBody>
          <a:bodyPr wrap="none" lIns="0" tIns="0" rIns="0" bIns="0" anchor="t" anchorCtr="0">
            <a:spAutoFit/>
          </a:bodyPr>
          <a:lstStyle/>
          <a:p>
            <a:pPr algn="ctr"/>
            <a:r>
              <a:rPr lang="zh-CN" sz="1275" b="1" dirty="0">
                <a:solidFill>
                  <a:srgbClr val="FFFFFF"/>
                </a:solidFill>
                <a:latin typeface="Calibri"/>
                <a:ea typeface="Microsoft YaHei"/>
                <a:cs typeface="Calibri"/>
              </a:rPr>
              <a:t>Serie de Diálogos sobre Política Educativa — MINERD · UNICEF</a:t>
            </a:r>
          </a:p>
        </p:txBody>
      </p:sp>
      <p:sp>
        <p:nvSpPr>
          <p:cNvPr id="27" name="Rectangle 27"/>
          <p:cNvSpPr/>
          <p:nvPr/>
        </p:nvSpPr>
        <p:spPr>
          <a:xfrm>
            <a:off x="2286000" y="4514850"/>
            <a:ext cx="7620000" cy="609600"/>
          </a:xfrm>
          <a:prstGeom prst="roundRect">
            <a:avLst>
              <a:gd name="adj" fmla="val 12500"/>
            </a:avLst>
          </a:prstGeom>
          <a:solidFill>
            <a:srgbClr val="EEF4FB"/>
          </a:solidFill>
          <a:ln>
            <a:noFill/>
          </a:ln>
        </p:spPr>
        <p:txBody>
          <a:bodyPr/>
          <a:lstStyle/>
          <a:p>
            <a:endParaRPr lang="en-US"/>
          </a:p>
        </p:txBody>
      </p:sp>
      <p:sp>
        <p:nvSpPr>
          <p:cNvPr id="28" name="Rectangle 28"/>
          <p:cNvSpPr/>
          <p:nvPr/>
        </p:nvSpPr>
        <p:spPr>
          <a:xfrm>
            <a:off x="2286000" y="4514850"/>
            <a:ext cx="47625" cy="609600"/>
          </a:xfrm>
          <a:prstGeom prst="roundRect">
            <a:avLst>
              <a:gd name="adj" fmla="val 40000"/>
            </a:avLst>
          </a:prstGeom>
          <a:solidFill>
            <a:srgbClr val="5A5A5A"/>
          </a:solidFill>
          <a:ln>
            <a:noFill/>
          </a:ln>
        </p:spPr>
        <p:txBody>
          <a:bodyPr/>
          <a:lstStyle/>
          <a:p>
            <a:endParaRPr lang="en-US"/>
          </a:p>
        </p:txBody>
      </p:sp>
      <p:sp>
        <p:nvSpPr>
          <p:cNvPr id="34" name="TextBox 34"/>
          <p:cNvSpPr txBox="1"/>
          <p:nvPr/>
        </p:nvSpPr>
        <p:spPr>
          <a:xfrm>
            <a:off x="6028706" y="6570345"/>
            <a:ext cx="134588" cy="182880"/>
          </a:xfrm>
          <a:prstGeom prst="rect">
            <a:avLst/>
          </a:prstGeom>
          <a:noFill/>
          <a:ln>
            <a:noFill/>
          </a:ln>
        </p:spPr>
        <p:txBody>
          <a:bodyPr wrap="none" lIns="0" tIns="0" rIns="0" bIns="0" anchor="t" anchorCtr="0">
            <a:spAutoFit/>
          </a:bodyPr>
          <a:lstStyle/>
          <a:p>
            <a:pPr algn="ctr"/>
            <a:r>
              <a:rPr lang="zh-CN" sz="900" dirty="0">
                <a:solidFill>
                  <a:srgbClr val="8A8A8A"/>
                </a:solidFill>
                <a:latin typeface="Calibri"/>
                <a:ea typeface="Microsoft YaHei"/>
                <a:cs typeface="Calibri"/>
              </a:rPr>
              <a:t>21</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C45D-FDF5-D040-F831-B7A71FCEC35D}"/>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E391F2C6-A071-951B-45CA-B012E18FF2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400" y="1342595"/>
            <a:ext cx="2895600" cy="1574431"/>
          </a:xfrm>
          <a:prstGeom prst="rect">
            <a:avLst/>
          </a:prstGeom>
        </p:spPr>
      </p:pic>
      <p:grpSp>
        <p:nvGrpSpPr>
          <p:cNvPr id="2" name="Group 2">
            <a:extLst>
              <a:ext uri="{FF2B5EF4-FFF2-40B4-BE49-F238E27FC236}">
                <a16:creationId xmlns:a16="http://schemas.microsoft.com/office/drawing/2014/main" id="{3E35CA1A-8B70-E837-8BD7-56643C6765EC}"/>
              </a:ext>
            </a:extLst>
          </p:cNvPr>
          <p:cNvGrpSpPr/>
          <p:nvPr/>
        </p:nvGrpSpPr>
        <p:grpSpPr>
          <a:xfrm>
            <a:off x="-1159497" y="5813063"/>
            <a:ext cx="4847882" cy="2259552"/>
            <a:chOff x="0" y="0"/>
            <a:chExt cx="9695764" cy="4519104"/>
          </a:xfrm>
        </p:grpSpPr>
        <p:sp>
          <p:nvSpPr>
            <p:cNvPr id="3" name="Freeform 3">
              <a:extLst>
                <a:ext uri="{FF2B5EF4-FFF2-40B4-BE49-F238E27FC236}">
                  <a16:creationId xmlns:a16="http://schemas.microsoft.com/office/drawing/2014/main" id="{1771950A-2DD5-1A14-EC25-CAA3D394A73F}"/>
                </a:ext>
              </a:extLst>
            </p:cNvPr>
            <p:cNvSpPr/>
            <p:nvPr/>
          </p:nvSpPr>
          <p:spPr>
            <a:xfrm>
              <a:off x="0" y="0"/>
              <a:ext cx="9695815" cy="4519168"/>
            </a:xfrm>
            <a:custGeom>
              <a:avLst/>
              <a:gdLst/>
              <a:ahLst/>
              <a:cxnLst/>
              <a:rect l="l" t="t" r="r" b="b"/>
              <a:pathLst>
                <a:path w="9695815" h="4519168">
                  <a:moveTo>
                    <a:pt x="0" y="2259584"/>
                  </a:moveTo>
                  <a:lnTo>
                    <a:pt x="4847844" y="0"/>
                  </a:lnTo>
                  <a:lnTo>
                    <a:pt x="9695815" y="2259584"/>
                  </a:lnTo>
                  <a:lnTo>
                    <a:pt x="4847844" y="4519168"/>
                  </a:lnTo>
                  <a:close/>
                </a:path>
              </a:pathLst>
            </a:custGeom>
            <a:solidFill>
              <a:srgbClr val="EE3B42"/>
            </a:solidFill>
          </p:spPr>
          <p:txBody>
            <a:bodyPr/>
            <a:lstStyle/>
            <a:p>
              <a:endParaRPr lang="en-DO" sz="1200"/>
            </a:p>
          </p:txBody>
        </p:sp>
      </p:grpSp>
      <p:grpSp>
        <p:nvGrpSpPr>
          <p:cNvPr id="4" name="Group 4">
            <a:extLst>
              <a:ext uri="{FF2B5EF4-FFF2-40B4-BE49-F238E27FC236}">
                <a16:creationId xmlns:a16="http://schemas.microsoft.com/office/drawing/2014/main" id="{7AEC51F1-304F-46E2-9A4C-4F3714153491}"/>
              </a:ext>
            </a:extLst>
          </p:cNvPr>
          <p:cNvGrpSpPr/>
          <p:nvPr/>
        </p:nvGrpSpPr>
        <p:grpSpPr>
          <a:xfrm>
            <a:off x="1483792" y="6064313"/>
            <a:ext cx="4847882" cy="3264948"/>
            <a:chOff x="0" y="0"/>
            <a:chExt cx="9695764" cy="6529896"/>
          </a:xfrm>
        </p:grpSpPr>
        <p:sp>
          <p:nvSpPr>
            <p:cNvPr id="5" name="Freeform 5">
              <a:extLst>
                <a:ext uri="{FF2B5EF4-FFF2-40B4-BE49-F238E27FC236}">
                  <a16:creationId xmlns:a16="http://schemas.microsoft.com/office/drawing/2014/main" id="{A01E3EAE-823D-37F9-A138-AD47FF732B48}"/>
                </a:ext>
              </a:extLst>
            </p:cNvPr>
            <p:cNvSpPr/>
            <p:nvPr/>
          </p:nvSpPr>
          <p:spPr>
            <a:xfrm>
              <a:off x="0" y="0"/>
              <a:ext cx="9695815" cy="6529959"/>
            </a:xfrm>
            <a:custGeom>
              <a:avLst/>
              <a:gdLst/>
              <a:ahLst/>
              <a:cxnLst/>
              <a:rect l="l" t="t" r="r" b="b"/>
              <a:pathLst>
                <a:path w="9695815" h="6529959">
                  <a:moveTo>
                    <a:pt x="0" y="3264916"/>
                  </a:moveTo>
                  <a:lnTo>
                    <a:pt x="4847844" y="0"/>
                  </a:lnTo>
                  <a:lnTo>
                    <a:pt x="9695815" y="3264916"/>
                  </a:lnTo>
                  <a:lnTo>
                    <a:pt x="4847844" y="6529959"/>
                  </a:lnTo>
                  <a:close/>
                </a:path>
              </a:pathLst>
            </a:custGeom>
            <a:solidFill>
              <a:srgbClr val="207FC2"/>
            </a:solidFill>
          </p:spPr>
          <p:txBody>
            <a:bodyPr/>
            <a:lstStyle/>
            <a:p>
              <a:endParaRPr lang="en-DO" sz="1200"/>
            </a:p>
          </p:txBody>
        </p:sp>
      </p:grpSp>
      <p:grpSp>
        <p:nvGrpSpPr>
          <p:cNvPr id="6" name="Group 6">
            <a:extLst>
              <a:ext uri="{FF2B5EF4-FFF2-40B4-BE49-F238E27FC236}">
                <a16:creationId xmlns:a16="http://schemas.microsoft.com/office/drawing/2014/main" id="{CAF025BF-D9AC-7D57-5E12-B951DB3B8311}"/>
              </a:ext>
            </a:extLst>
          </p:cNvPr>
          <p:cNvGrpSpPr/>
          <p:nvPr/>
        </p:nvGrpSpPr>
        <p:grpSpPr>
          <a:xfrm>
            <a:off x="9409843" y="5728221"/>
            <a:ext cx="4847882" cy="2259552"/>
            <a:chOff x="0" y="0"/>
            <a:chExt cx="9695764" cy="4519104"/>
          </a:xfrm>
        </p:grpSpPr>
        <p:sp>
          <p:nvSpPr>
            <p:cNvPr id="7" name="Freeform 7">
              <a:extLst>
                <a:ext uri="{FF2B5EF4-FFF2-40B4-BE49-F238E27FC236}">
                  <a16:creationId xmlns:a16="http://schemas.microsoft.com/office/drawing/2014/main" id="{10163D21-F2BF-AF6F-1069-2AED57A4422E}"/>
                </a:ext>
              </a:extLst>
            </p:cNvPr>
            <p:cNvSpPr/>
            <p:nvPr/>
          </p:nvSpPr>
          <p:spPr>
            <a:xfrm>
              <a:off x="0" y="0"/>
              <a:ext cx="9695815" cy="4519168"/>
            </a:xfrm>
            <a:custGeom>
              <a:avLst/>
              <a:gdLst/>
              <a:ahLst/>
              <a:cxnLst/>
              <a:rect l="l" t="t" r="r" b="b"/>
              <a:pathLst>
                <a:path w="9695815" h="4519168">
                  <a:moveTo>
                    <a:pt x="0" y="2259584"/>
                  </a:moveTo>
                  <a:lnTo>
                    <a:pt x="4847844" y="0"/>
                  </a:lnTo>
                  <a:lnTo>
                    <a:pt x="9695815" y="2259584"/>
                  </a:lnTo>
                  <a:lnTo>
                    <a:pt x="4847844" y="4519168"/>
                  </a:lnTo>
                  <a:close/>
                </a:path>
              </a:pathLst>
            </a:custGeom>
            <a:solidFill>
              <a:srgbClr val="F99E24"/>
            </a:solidFill>
          </p:spPr>
          <p:txBody>
            <a:bodyPr/>
            <a:lstStyle/>
            <a:p>
              <a:endParaRPr lang="en-DO" sz="1200"/>
            </a:p>
          </p:txBody>
        </p:sp>
      </p:grpSp>
      <p:grpSp>
        <p:nvGrpSpPr>
          <p:cNvPr id="8" name="Group 8">
            <a:extLst>
              <a:ext uri="{FF2B5EF4-FFF2-40B4-BE49-F238E27FC236}">
                <a16:creationId xmlns:a16="http://schemas.microsoft.com/office/drawing/2014/main" id="{0320DDD7-0386-3E3C-C04B-F085D6FB4FCB}"/>
              </a:ext>
            </a:extLst>
          </p:cNvPr>
          <p:cNvGrpSpPr/>
          <p:nvPr/>
        </p:nvGrpSpPr>
        <p:grpSpPr>
          <a:xfrm>
            <a:off x="9768059" y="-768089"/>
            <a:ext cx="4847882" cy="1536173"/>
            <a:chOff x="0" y="0"/>
            <a:chExt cx="9695764" cy="3072346"/>
          </a:xfrm>
        </p:grpSpPr>
        <p:sp>
          <p:nvSpPr>
            <p:cNvPr id="9" name="Freeform 9">
              <a:extLst>
                <a:ext uri="{FF2B5EF4-FFF2-40B4-BE49-F238E27FC236}">
                  <a16:creationId xmlns:a16="http://schemas.microsoft.com/office/drawing/2014/main" id="{B4A0FC5E-9F62-D0C9-F932-F1DF04B0A03C}"/>
                </a:ext>
              </a:extLst>
            </p:cNvPr>
            <p:cNvSpPr/>
            <p:nvPr/>
          </p:nvSpPr>
          <p:spPr>
            <a:xfrm>
              <a:off x="0" y="0"/>
              <a:ext cx="9695815" cy="3072384"/>
            </a:xfrm>
            <a:custGeom>
              <a:avLst/>
              <a:gdLst/>
              <a:ahLst/>
              <a:cxnLst/>
              <a:rect l="l" t="t" r="r" b="b"/>
              <a:pathLst>
                <a:path w="9695815" h="3072384">
                  <a:moveTo>
                    <a:pt x="0" y="1536192"/>
                  </a:moveTo>
                  <a:lnTo>
                    <a:pt x="4847844" y="0"/>
                  </a:lnTo>
                  <a:lnTo>
                    <a:pt x="9695815" y="1536192"/>
                  </a:lnTo>
                  <a:lnTo>
                    <a:pt x="4847844" y="3072384"/>
                  </a:lnTo>
                  <a:close/>
                </a:path>
              </a:pathLst>
            </a:custGeom>
            <a:solidFill>
              <a:srgbClr val="EE3B42"/>
            </a:solidFill>
          </p:spPr>
          <p:txBody>
            <a:bodyPr/>
            <a:lstStyle/>
            <a:p>
              <a:endParaRPr lang="en-DO" sz="1200"/>
            </a:p>
          </p:txBody>
        </p:sp>
      </p:grpSp>
      <p:grpSp>
        <p:nvGrpSpPr>
          <p:cNvPr id="10" name="Group 10">
            <a:extLst>
              <a:ext uri="{FF2B5EF4-FFF2-40B4-BE49-F238E27FC236}">
                <a16:creationId xmlns:a16="http://schemas.microsoft.com/office/drawing/2014/main" id="{B1765E1E-6E9D-52CB-E8C8-486B17DACB51}"/>
              </a:ext>
            </a:extLst>
          </p:cNvPr>
          <p:cNvGrpSpPr/>
          <p:nvPr/>
        </p:nvGrpSpPr>
        <p:grpSpPr>
          <a:xfrm>
            <a:off x="-2423941" y="-1145648"/>
            <a:ext cx="4847882" cy="1536173"/>
            <a:chOff x="0" y="0"/>
            <a:chExt cx="9695764" cy="3072346"/>
          </a:xfrm>
        </p:grpSpPr>
        <p:sp>
          <p:nvSpPr>
            <p:cNvPr id="11" name="Freeform 11">
              <a:extLst>
                <a:ext uri="{FF2B5EF4-FFF2-40B4-BE49-F238E27FC236}">
                  <a16:creationId xmlns:a16="http://schemas.microsoft.com/office/drawing/2014/main" id="{E82E4E0A-E738-558A-03FE-0041B49FB9D7}"/>
                </a:ext>
              </a:extLst>
            </p:cNvPr>
            <p:cNvSpPr/>
            <p:nvPr/>
          </p:nvSpPr>
          <p:spPr>
            <a:xfrm>
              <a:off x="0" y="0"/>
              <a:ext cx="9695815" cy="3072384"/>
            </a:xfrm>
            <a:custGeom>
              <a:avLst/>
              <a:gdLst/>
              <a:ahLst/>
              <a:cxnLst/>
              <a:rect l="l" t="t" r="r" b="b"/>
              <a:pathLst>
                <a:path w="9695815" h="3072384">
                  <a:moveTo>
                    <a:pt x="0" y="1536192"/>
                  </a:moveTo>
                  <a:lnTo>
                    <a:pt x="4847844" y="0"/>
                  </a:lnTo>
                  <a:lnTo>
                    <a:pt x="9695815" y="1536192"/>
                  </a:lnTo>
                  <a:lnTo>
                    <a:pt x="4847844" y="3072384"/>
                  </a:lnTo>
                  <a:close/>
                </a:path>
              </a:pathLst>
            </a:custGeom>
            <a:solidFill>
              <a:srgbClr val="FFCA6A"/>
            </a:solidFill>
          </p:spPr>
          <p:txBody>
            <a:bodyPr/>
            <a:lstStyle/>
            <a:p>
              <a:endParaRPr lang="en-DO" sz="1200"/>
            </a:p>
          </p:txBody>
        </p:sp>
      </p:grpSp>
      <p:grpSp>
        <p:nvGrpSpPr>
          <p:cNvPr id="12" name="Group 12">
            <a:extLst>
              <a:ext uri="{FF2B5EF4-FFF2-40B4-BE49-F238E27FC236}">
                <a16:creationId xmlns:a16="http://schemas.microsoft.com/office/drawing/2014/main" id="{056B6F32-1102-FDD4-ED28-56B4E3A2C883}"/>
              </a:ext>
            </a:extLst>
          </p:cNvPr>
          <p:cNvGrpSpPr/>
          <p:nvPr/>
        </p:nvGrpSpPr>
        <p:grpSpPr>
          <a:xfrm>
            <a:off x="2336801" y="1242658"/>
            <a:ext cx="2277019" cy="1774303"/>
            <a:chOff x="0" y="0"/>
            <a:chExt cx="5292242" cy="4123830"/>
          </a:xfrm>
        </p:grpSpPr>
        <p:sp>
          <p:nvSpPr>
            <p:cNvPr id="13" name="Freeform 13">
              <a:extLst>
                <a:ext uri="{FF2B5EF4-FFF2-40B4-BE49-F238E27FC236}">
                  <a16:creationId xmlns:a16="http://schemas.microsoft.com/office/drawing/2014/main" id="{6D245EE9-7023-0098-D530-BD38910E6BC2}"/>
                </a:ext>
              </a:extLst>
            </p:cNvPr>
            <p:cNvSpPr/>
            <p:nvPr/>
          </p:nvSpPr>
          <p:spPr>
            <a:xfrm>
              <a:off x="0" y="0"/>
              <a:ext cx="5292217" cy="4123817"/>
            </a:xfrm>
            <a:custGeom>
              <a:avLst/>
              <a:gdLst/>
              <a:ahLst/>
              <a:cxnLst/>
              <a:rect l="l" t="t" r="r" b="b"/>
              <a:pathLst>
                <a:path w="5292217" h="4123817">
                  <a:moveTo>
                    <a:pt x="0" y="0"/>
                  </a:moveTo>
                  <a:lnTo>
                    <a:pt x="5292217" y="0"/>
                  </a:lnTo>
                  <a:lnTo>
                    <a:pt x="5292217" y="4123817"/>
                  </a:lnTo>
                  <a:lnTo>
                    <a:pt x="0" y="4123817"/>
                  </a:lnTo>
                  <a:lnTo>
                    <a:pt x="0" y="0"/>
                  </a:lnTo>
                  <a:close/>
                </a:path>
              </a:pathLst>
            </a:custGeom>
            <a:blipFill>
              <a:blip r:embed="rId4"/>
              <a:stretch>
                <a:fillRect r="-7"/>
              </a:stretch>
            </a:blipFill>
          </p:spPr>
          <p:txBody>
            <a:bodyPr/>
            <a:lstStyle/>
            <a:p>
              <a:endParaRPr lang="en-DO" sz="1200"/>
            </a:p>
          </p:txBody>
        </p:sp>
      </p:grpSp>
      <p:grpSp>
        <p:nvGrpSpPr>
          <p:cNvPr id="14" name="Group 14">
            <a:extLst>
              <a:ext uri="{FF2B5EF4-FFF2-40B4-BE49-F238E27FC236}">
                <a16:creationId xmlns:a16="http://schemas.microsoft.com/office/drawing/2014/main" id="{736226FD-CE5F-0064-2BB4-216CE3ACCE26}"/>
              </a:ext>
            </a:extLst>
          </p:cNvPr>
          <p:cNvGrpSpPr/>
          <p:nvPr/>
        </p:nvGrpSpPr>
        <p:grpSpPr>
          <a:xfrm>
            <a:off x="4224357" y="3164936"/>
            <a:ext cx="3743287" cy="2500147"/>
            <a:chOff x="0" y="0"/>
            <a:chExt cx="7486574" cy="5000295"/>
          </a:xfrm>
        </p:grpSpPr>
        <p:sp>
          <p:nvSpPr>
            <p:cNvPr id="15" name="Freeform 15">
              <a:extLst>
                <a:ext uri="{FF2B5EF4-FFF2-40B4-BE49-F238E27FC236}">
                  <a16:creationId xmlns:a16="http://schemas.microsoft.com/office/drawing/2014/main" id="{ECDF866B-7F6B-10B9-1789-A05033AF7AD6}"/>
                </a:ext>
              </a:extLst>
            </p:cNvPr>
            <p:cNvSpPr/>
            <p:nvPr/>
          </p:nvSpPr>
          <p:spPr>
            <a:xfrm>
              <a:off x="0" y="0"/>
              <a:ext cx="7486523" cy="5000244"/>
            </a:xfrm>
            <a:custGeom>
              <a:avLst/>
              <a:gdLst/>
              <a:ahLst/>
              <a:cxnLst/>
              <a:rect l="l" t="t" r="r" b="b"/>
              <a:pathLst>
                <a:path w="7486523" h="5000244">
                  <a:moveTo>
                    <a:pt x="0" y="0"/>
                  </a:moveTo>
                  <a:lnTo>
                    <a:pt x="7486523" y="0"/>
                  </a:lnTo>
                  <a:lnTo>
                    <a:pt x="7486523" y="5000244"/>
                  </a:lnTo>
                  <a:lnTo>
                    <a:pt x="0" y="5000244"/>
                  </a:lnTo>
                  <a:lnTo>
                    <a:pt x="0" y="0"/>
                  </a:lnTo>
                  <a:close/>
                </a:path>
              </a:pathLst>
            </a:custGeom>
            <a:blipFill>
              <a:blip r:embed="rId5"/>
              <a:stretch>
                <a:fillRect b="-1"/>
              </a:stretch>
            </a:blipFill>
          </p:spPr>
          <p:txBody>
            <a:bodyPr/>
            <a:lstStyle/>
            <a:p>
              <a:endParaRPr lang="en-DO" sz="1200"/>
            </a:p>
          </p:txBody>
        </p:sp>
      </p:grpSp>
    </p:spTree>
    <p:extLst>
      <p:ext uri="{BB962C8B-B14F-4D97-AF65-F5344CB8AC3E}">
        <p14:creationId xmlns:p14="http://schemas.microsoft.com/office/powerpoint/2010/main" val="328224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8F7F4"/>
          </a:solidFill>
          <a:ln>
            <a:noFill/>
          </a:ln>
        </p:spPr>
        <p:txBody>
          <a:bodyPr/>
          <a:lstStyle/>
          <a:p>
            <a:endParaRPr lang="en-US"/>
          </a:p>
        </p:txBody>
      </p:sp>
      <p:sp>
        <p:nvSpPr>
          <p:cNvPr id="3" name="Rectangle 3"/>
          <p:cNvSpPr/>
          <p:nvPr/>
        </p:nvSpPr>
        <p:spPr>
          <a:xfrm>
            <a:off x="0" y="0"/>
            <a:ext cx="57150" cy="6858000"/>
          </a:xfrm>
          <a:prstGeom prst="rect">
            <a:avLst/>
          </a:prstGeom>
          <a:solidFill>
            <a:srgbClr val="1A4F8C"/>
          </a:solidFill>
          <a:ln>
            <a:noFill/>
          </a:ln>
        </p:spPr>
        <p:txBody>
          <a:bodyPr/>
          <a:lstStyle/>
          <a:p>
            <a:endParaRPr lang="en-US"/>
          </a:p>
        </p:txBody>
      </p:sp>
      <p:sp>
        <p:nvSpPr>
          <p:cNvPr id="4" name="TextBox 4"/>
          <p:cNvSpPr txBox="1"/>
          <p:nvPr/>
        </p:nvSpPr>
        <p:spPr>
          <a:xfrm>
            <a:off x="748665" y="420052"/>
            <a:ext cx="1612718" cy="213360"/>
          </a:xfrm>
          <a:prstGeom prst="rect">
            <a:avLst/>
          </a:prstGeom>
          <a:noFill/>
          <a:ln>
            <a:noFill/>
          </a:ln>
        </p:spPr>
        <p:txBody>
          <a:bodyPr wrap="none" lIns="0" tIns="0" rIns="0" bIns="0" anchor="t" anchorCtr="0">
            <a:spAutoFit/>
          </a:bodyPr>
          <a:lstStyle/>
          <a:p>
            <a:pPr algn="l"/>
            <a:r>
              <a:rPr lang="zh-CN" sz="1050" b="1" dirty="0">
                <a:solidFill>
                  <a:srgbClr val="00AEEF"/>
                </a:solidFill>
                <a:latin typeface="Calibri"/>
                <a:ea typeface="Microsoft YaHei"/>
                <a:cs typeface="Calibri"/>
              </a:rPr>
              <a:t>BLOQUE 1 · APERTURA</a:t>
            </a:r>
          </a:p>
        </p:txBody>
      </p:sp>
      <p:sp>
        <p:nvSpPr>
          <p:cNvPr id="5" name="TextBox 5"/>
          <p:cNvSpPr txBox="1"/>
          <p:nvPr/>
        </p:nvSpPr>
        <p:spPr>
          <a:xfrm>
            <a:off x="723900" y="628650"/>
            <a:ext cx="4302460" cy="461665"/>
          </a:xfrm>
          <a:prstGeom prst="rect">
            <a:avLst/>
          </a:prstGeom>
          <a:noFill/>
          <a:ln>
            <a:noFill/>
          </a:ln>
        </p:spPr>
        <p:txBody>
          <a:bodyPr wrap="none" lIns="0" tIns="0" rIns="0" bIns="0" anchor="t" anchorCtr="0">
            <a:spAutoFit/>
          </a:bodyPr>
          <a:lstStyle/>
          <a:p>
            <a:pPr algn="l"/>
            <a:r>
              <a:rPr lang="zh-CN" sz="3000" b="1" dirty="0">
                <a:solidFill>
                  <a:srgbClr val="1A4F8C"/>
                </a:solidFill>
                <a:latin typeface="Georgia"/>
                <a:ea typeface="SimSun"/>
                <a:cs typeface="Georgia"/>
              </a:rPr>
              <a:t>¿De dónde partimos? </a:t>
            </a:r>
          </a:p>
        </p:txBody>
      </p:sp>
      <p:sp>
        <p:nvSpPr>
          <p:cNvPr id="6" name="TextBox 6"/>
          <p:cNvSpPr txBox="1"/>
          <p:nvPr/>
        </p:nvSpPr>
        <p:spPr>
          <a:xfrm>
            <a:off x="741045" y="1107758"/>
            <a:ext cx="6596634" cy="335280"/>
          </a:xfrm>
          <a:prstGeom prst="rect">
            <a:avLst/>
          </a:prstGeom>
          <a:noFill/>
          <a:ln>
            <a:noFill/>
          </a:ln>
        </p:spPr>
        <p:txBody>
          <a:bodyPr wrap="none" lIns="0" tIns="0" rIns="0" bIns="0" anchor="t" anchorCtr="0">
            <a:spAutoFit/>
          </a:bodyPr>
          <a:lstStyle/>
          <a:p>
            <a:pPr algn="l"/>
            <a:r>
              <a:rPr lang="zh-CN" sz="1650" dirty="0">
                <a:solidFill>
                  <a:srgbClr val="5A5A5A"/>
                </a:solidFill>
                <a:latin typeface="Calibri"/>
                <a:ea typeface="Microsoft YaHei"/>
                <a:cs typeface="Calibri"/>
              </a:rPr>
              <a:t>Tres cifras que explican por qué CON BASE era necesario</a:t>
            </a:r>
          </a:p>
        </p:txBody>
      </p:sp>
      <p:sp>
        <p:nvSpPr>
          <p:cNvPr id="7" name="Rectangle 7"/>
          <p:cNvSpPr/>
          <p:nvPr/>
        </p:nvSpPr>
        <p:spPr>
          <a:xfrm>
            <a:off x="762000" y="1409700"/>
            <a:ext cx="4191000" cy="19050"/>
          </a:xfrm>
          <a:prstGeom prst="rect">
            <a:avLst/>
          </a:prstGeom>
          <a:solidFill>
            <a:srgbClr val="1A4F8C">
              <a:alpha val="18000"/>
            </a:srgbClr>
          </a:solidFill>
          <a:ln>
            <a:noFill/>
          </a:ln>
        </p:spPr>
        <p:txBody>
          <a:bodyPr/>
          <a:lstStyle/>
          <a:p>
            <a:endParaRPr lang="en-US"/>
          </a:p>
        </p:txBody>
      </p:sp>
      <p:sp>
        <p:nvSpPr>
          <p:cNvPr id="8" name="Rectangle 8"/>
          <p:cNvSpPr/>
          <p:nvPr/>
        </p:nvSpPr>
        <p:spPr>
          <a:xfrm>
            <a:off x="752475" y="1752600"/>
            <a:ext cx="3314700" cy="2952750"/>
          </a:xfrm>
          <a:prstGeom prst="roundRect">
            <a:avLst>
              <a:gd name="adj" fmla="val 3871"/>
            </a:avLst>
          </a:prstGeom>
          <a:solidFill>
            <a:srgbClr val="2C2C2C">
              <a:alpha val="6000"/>
            </a:srgbClr>
          </a:solidFill>
          <a:ln>
            <a:noFill/>
          </a:ln>
        </p:spPr>
        <p:txBody>
          <a:bodyPr/>
          <a:lstStyle/>
          <a:p>
            <a:endParaRPr lang="en-US"/>
          </a:p>
        </p:txBody>
      </p:sp>
      <p:sp>
        <p:nvSpPr>
          <p:cNvPr id="9" name="Rectangle 9"/>
          <p:cNvSpPr/>
          <p:nvPr/>
        </p:nvSpPr>
        <p:spPr>
          <a:xfrm>
            <a:off x="723900" y="1714500"/>
            <a:ext cx="3314700" cy="2952750"/>
          </a:xfrm>
          <a:prstGeom prst="roundRect">
            <a:avLst>
              <a:gd name="adj" fmla="val 3871"/>
            </a:avLst>
          </a:prstGeom>
          <a:gradFill>
            <a:gsLst>
              <a:gs pos="0">
                <a:srgbClr val="EEF4FB"/>
              </a:gs>
              <a:gs pos="100000">
                <a:srgbClr val="DDEAF8"/>
              </a:gs>
            </a:gsLst>
            <a:lin ang="5400000" scaled="1"/>
          </a:gradFill>
          <a:ln>
            <a:noFill/>
          </a:ln>
        </p:spPr>
        <p:txBody>
          <a:bodyPr/>
          <a:lstStyle/>
          <a:p>
            <a:endParaRPr lang="en-US"/>
          </a:p>
        </p:txBody>
      </p:sp>
      <p:sp>
        <p:nvSpPr>
          <p:cNvPr id="10" name="Rectangle 10"/>
          <p:cNvSpPr/>
          <p:nvPr/>
        </p:nvSpPr>
        <p:spPr>
          <a:xfrm>
            <a:off x="723900" y="1714500"/>
            <a:ext cx="3314700" cy="2952750"/>
          </a:xfrm>
          <a:prstGeom prst="roundRect">
            <a:avLst>
              <a:gd name="adj" fmla="val 3871"/>
            </a:avLst>
          </a:prstGeom>
          <a:noFill/>
          <a:ln w="11430">
            <a:solidFill>
              <a:srgbClr val="DDD9D4"/>
            </a:solidFill>
          </a:ln>
        </p:spPr>
        <p:txBody>
          <a:bodyPr/>
          <a:lstStyle/>
          <a:p>
            <a:endParaRPr lang="en-US"/>
          </a:p>
        </p:txBody>
      </p:sp>
      <p:sp>
        <p:nvSpPr>
          <p:cNvPr id="11" name="Rectangle 11"/>
          <p:cNvSpPr/>
          <p:nvPr/>
        </p:nvSpPr>
        <p:spPr>
          <a:xfrm>
            <a:off x="723900" y="1714500"/>
            <a:ext cx="3314700" cy="57150"/>
          </a:xfrm>
          <a:prstGeom prst="roundRect">
            <a:avLst>
              <a:gd name="adj" fmla="val 50000"/>
            </a:avLst>
          </a:prstGeom>
          <a:solidFill>
            <a:srgbClr val="D4921E"/>
          </a:solidFill>
          <a:ln>
            <a:noFill/>
          </a:ln>
        </p:spPr>
        <p:txBody>
          <a:bodyPr/>
          <a:lstStyle/>
          <a:p>
            <a:endParaRPr lang="en-US"/>
          </a:p>
        </p:txBody>
      </p:sp>
      <p:sp>
        <p:nvSpPr>
          <p:cNvPr id="12" name="Rectangle 12"/>
          <p:cNvSpPr/>
          <p:nvPr/>
        </p:nvSpPr>
        <p:spPr>
          <a:xfrm>
            <a:off x="723900" y="1733550"/>
            <a:ext cx="3314700" cy="38100"/>
          </a:xfrm>
          <a:prstGeom prst="rect">
            <a:avLst/>
          </a:prstGeom>
          <a:solidFill>
            <a:srgbClr val="D4921E"/>
          </a:solidFill>
          <a:ln>
            <a:noFill/>
          </a:ln>
        </p:spPr>
        <p:txBody>
          <a:bodyPr/>
          <a:lstStyle/>
          <a:p>
            <a:endParaRPr lang="en-US"/>
          </a:p>
        </p:txBody>
      </p:sp>
      <p:sp>
        <p:nvSpPr>
          <p:cNvPr id="13" name="TextBox 13"/>
          <p:cNvSpPr txBox="1"/>
          <p:nvPr/>
        </p:nvSpPr>
        <p:spPr>
          <a:xfrm>
            <a:off x="1462426" y="2049780"/>
            <a:ext cx="1837649" cy="1341120"/>
          </a:xfrm>
          <a:prstGeom prst="rect">
            <a:avLst/>
          </a:prstGeom>
          <a:noFill/>
          <a:ln>
            <a:noFill/>
          </a:ln>
        </p:spPr>
        <p:txBody>
          <a:bodyPr wrap="none" lIns="0" tIns="0" rIns="0" bIns="0" anchor="t" anchorCtr="0">
            <a:spAutoFit/>
          </a:bodyPr>
          <a:lstStyle/>
          <a:p>
            <a:pPr algn="ctr"/>
            <a:r>
              <a:rPr lang="zh-CN" sz="6600" b="1" dirty="0">
                <a:solidFill>
                  <a:srgbClr val="D4921E"/>
                </a:solidFill>
                <a:latin typeface="Georgia"/>
                <a:ea typeface="SimSun"/>
                <a:cs typeface="Georgia"/>
              </a:rPr>
              <a:t>88%</a:t>
            </a:r>
          </a:p>
        </p:txBody>
      </p:sp>
      <p:sp>
        <p:nvSpPr>
          <p:cNvPr id="14" name="Rectangle 14"/>
          <p:cNvSpPr/>
          <p:nvPr/>
        </p:nvSpPr>
        <p:spPr>
          <a:xfrm>
            <a:off x="1028700" y="2971800"/>
            <a:ext cx="2705100" cy="14288"/>
          </a:xfrm>
          <a:prstGeom prst="rect">
            <a:avLst/>
          </a:prstGeom>
          <a:solidFill>
            <a:srgbClr val="DDD9D4"/>
          </a:solidFill>
          <a:ln>
            <a:noFill/>
          </a:ln>
        </p:spPr>
        <p:txBody>
          <a:bodyPr/>
          <a:lstStyle/>
          <a:p>
            <a:endParaRPr lang="en-US"/>
          </a:p>
        </p:txBody>
      </p:sp>
      <p:sp>
        <p:nvSpPr>
          <p:cNvPr id="15" name="TextBox 15"/>
          <p:cNvSpPr txBox="1"/>
          <p:nvPr/>
        </p:nvSpPr>
        <p:spPr>
          <a:xfrm>
            <a:off x="817072" y="3160871"/>
            <a:ext cx="3128356" cy="289560"/>
          </a:xfrm>
          <a:prstGeom prst="rect">
            <a:avLst/>
          </a:prstGeom>
          <a:noFill/>
          <a:ln>
            <a:noFill/>
          </a:ln>
        </p:spPr>
        <p:txBody>
          <a:bodyPr wrap="none" lIns="0" tIns="0" rIns="0" bIns="0" anchor="t" anchorCtr="0">
            <a:spAutoFit/>
          </a:bodyPr>
          <a:lstStyle/>
          <a:p>
            <a:pPr algn="ctr"/>
            <a:r>
              <a:rPr lang="zh-CN" sz="1425" b="1" dirty="0">
                <a:solidFill>
                  <a:srgbClr val="1A4F8C"/>
                </a:solidFill>
                <a:latin typeface="Calibri"/>
                <a:ea typeface="Microsoft YaHei"/>
                <a:cs typeface="Calibri"/>
              </a:rPr>
              <a:t>de estudiantes de 3.er grado</a:t>
            </a:r>
          </a:p>
        </p:txBody>
      </p:sp>
      <p:sp>
        <p:nvSpPr>
          <p:cNvPr id="16" name="TextBox 16"/>
          <p:cNvSpPr txBox="1"/>
          <p:nvPr/>
        </p:nvSpPr>
        <p:spPr>
          <a:xfrm>
            <a:off x="1035599" y="3408521"/>
            <a:ext cx="2691302" cy="289560"/>
          </a:xfrm>
          <a:prstGeom prst="rect">
            <a:avLst/>
          </a:prstGeom>
          <a:noFill/>
          <a:ln>
            <a:noFill/>
          </a:ln>
        </p:spPr>
        <p:txBody>
          <a:bodyPr wrap="none" lIns="0" tIns="0" rIns="0" bIns="0" anchor="t" anchorCtr="0">
            <a:spAutoFit/>
          </a:bodyPr>
          <a:lstStyle/>
          <a:p>
            <a:pPr algn="ctr"/>
            <a:r>
              <a:rPr lang="zh-CN" sz="1425" b="1" dirty="0">
                <a:solidFill>
                  <a:srgbClr val="1A4F8C"/>
                </a:solidFill>
                <a:latin typeface="Calibri"/>
                <a:ea typeface="Microsoft YaHei"/>
                <a:cs typeface="Calibri"/>
              </a:rPr>
              <a:t>sin competencias básicas</a:t>
            </a:r>
          </a:p>
        </p:txBody>
      </p:sp>
      <p:sp>
        <p:nvSpPr>
          <p:cNvPr id="17" name="TextBox 17"/>
          <p:cNvSpPr txBox="1"/>
          <p:nvPr/>
        </p:nvSpPr>
        <p:spPr>
          <a:xfrm>
            <a:off x="1363390" y="3656171"/>
            <a:ext cx="2035720" cy="289560"/>
          </a:xfrm>
          <a:prstGeom prst="rect">
            <a:avLst/>
          </a:prstGeom>
          <a:noFill/>
          <a:ln>
            <a:noFill/>
          </a:ln>
        </p:spPr>
        <p:txBody>
          <a:bodyPr wrap="none" lIns="0" tIns="0" rIns="0" bIns="0" anchor="t" anchorCtr="0">
            <a:spAutoFit/>
          </a:bodyPr>
          <a:lstStyle/>
          <a:p>
            <a:pPr algn="ctr"/>
            <a:r>
              <a:rPr lang="zh-CN" sz="1425" b="1" dirty="0">
                <a:solidFill>
                  <a:srgbClr val="1A4F8C"/>
                </a:solidFill>
                <a:latin typeface="Calibri"/>
                <a:ea typeface="Microsoft YaHei"/>
                <a:cs typeface="Calibri"/>
              </a:rPr>
              <a:t>en Lengua Española</a:t>
            </a:r>
          </a:p>
        </p:txBody>
      </p:sp>
      <p:sp>
        <p:nvSpPr>
          <p:cNvPr id="18" name="TextBox 18"/>
          <p:cNvSpPr txBox="1"/>
          <p:nvPr/>
        </p:nvSpPr>
        <p:spPr>
          <a:xfrm>
            <a:off x="1137118" y="4409599"/>
            <a:ext cx="2488263" cy="198120"/>
          </a:xfrm>
          <a:prstGeom prst="rect">
            <a:avLst/>
          </a:prstGeom>
          <a:noFill/>
          <a:ln>
            <a:noFill/>
          </a:ln>
        </p:spPr>
        <p:txBody>
          <a:bodyPr wrap="none" lIns="0" tIns="0" rIns="0" bIns="0" anchor="t" anchorCtr="0">
            <a:spAutoFit/>
          </a:bodyPr>
          <a:lstStyle/>
          <a:p>
            <a:pPr algn="ctr"/>
            <a:r>
              <a:rPr lang="zh-CN" sz="975" dirty="0">
                <a:solidFill>
                  <a:srgbClr val="8A8A8A"/>
                </a:solidFill>
                <a:latin typeface="Calibri"/>
                <a:ea typeface="Microsoft YaHei"/>
                <a:cs typeface="Calibri"/>
              </a:rPr>
              <a:t>Evaluación Diagnóstica Nacional 2017</a:t>
            </a:r>
          </a:p>
        </p:txBody>
      </p:sp>
      <p:sp>
        <p:nvSpPr>
          <p:cNvPr id="19" name="Rectangle 19"/>
          <p:cNvSpPr/>
          <p:nvPr/>
        </p:nvSpPr>
        <p:spPr>
          <a:xfrm>
            <a:off x="4448175" y="1752600"/>
            <a:ext cx="3314700" cy="2952750"/>
          </a:xfrm>
          <a:prstGeom prst="roundRect">
            <a:avLst>
              <a:gd name="adj" fmla="val 3871"/>
            </a:avLst>
          </a:prstGeom>
          <a:solidFill>
            <a:srgbClr val="2C2C2C">
              <a:alpha val="6000"/>
            </a:srgbClr>
          </a:solidFill>
          <a:ln>
            <a:noFill/>
          </a:ln>
        </p:spPr>
        <p:txBody>
          <a:bodyPr/>
          <a:lstStyle/>
          <a:p>
            <a:endParaRPr lang="en-US"/>
          </a:p>
        </p:txBody>
      </p:sp>
      <p:sp>
        <p:nvSpPr>
          <p:cNvPr id="20" name="Rectangle 20"/>
          <p:cNvSpPr/>
          <p:nvPr/>
        </p:nvSpPr>
        <p:spPr>
          <a:xfrm>
            <a:off x="4419600" y="1714500"/>
            <a:ext cx="3314700" cy="2952750"/>
          </a:xfrm>
          <a:prstGeom prst="roundRect">
            <a:avLst>
              <a:gd name="adj" fmla="val 3871"/>
            </a:avLst>
          </a:prstGeom>
          <a:gradFill>
            <a:gsLst>
              <a:gs pos="0">
                <a:srgbClr val="EEF4FB"/>
              </a:gs>
              <a:gs pos="100000">
                <a:srgbClr val="DDEAF8"/>
              </a:gs>
            </a:gsLst>
            <a:lin ang="5400000" scaled="1"/>
          </a:gradFill>
          <a:ln>
            <a:noFill/>
          </a:ln>
        </p:spPr>
        <p:txBody>
          <a:bodyPr/>
          <a:lstStyle/>
          <a:p>
            <a:endParaRPr lang="en-US"/>
          </a:p>
        </p:txBody>
      </p:sp>
      <p:sp>
        <p:nvSpPr>
          <p:cNvPr id="21" name="Rectangle 21"/>
          <p:cNvSpPr/>
          <p:nvPr/>
        </p:nvSpPr>
        <p:spPr>
          <a:xfrm>
            <a:off x="4419600" y="1714500"/>
            <a:ext cx="3314700" cy="2952750"/>
          </a:xfrm>
          <a:prstGeom prst="roundRect">
            <a:avLst>
              <a:gd name="adj" fmla="val 3871"/>
            </a:avLst>
          </a:prstGeom>
          <a:noFill/>
          <a:ln w="11430">
            <a:solidFill>
              <a:srgbClr val="DDD9D4"/>
            </a:solidFill>
          </a:ln>
        </p:spPr>
        <p:txBody>
          <a:bodyPr/>
          <a:lstStyle/>
          <a:p>
            <a:endParaRPr lang="en-US"/>
          </a:p>
        </p:txBody>
      </p:sp>
      <p:sp>
        <p:nvSpPr>
          <p:cNvPr id="22" name="Rectangle 22"/>
          <p:cNvSpPr/>
          <p:nvPr/>
        </p:nvSpPr>
        <p:spPr>
          <a:xfrm>
            <a:off x="4419600" y="1714500"/>
            <a:ext cx="3314700" cy="57150"/>
          </a:xfrm>
          <a:prstGeom prst="roundRect">
            <a:avLst>
              <a:gd name="adj" fmla="val 50000"/>
            </a:avLst>
          </a:prstGeom>
          <a:solidFill>
            <a:srgbClr val="1A4F8C"/>
          </a:solidFill>
          <a:ln>
            <a:noFill/>
          </a:ln>
        </p:spPr>
        <p:txBody>
          <a:bodyPr/>
          <a:lstStyle/>
          <a:p>
            <a:endParaRPr lang="en-US"/>
          </a:p>
        </p:txBody>
      </p:sp>
      <p:sp>
        <p:nvSpPr>
          <p:cNvPr id="23" name="Rectangle 23"/>
          <p:cNvSpPr/>
          <p:nvPr/>
        </p:nvSpPr>
        <p:spPr>
          <a:xfrm>
            <a:off x="4419600" y="1733550"/>
            <a:ext cx="3314700" cy="38100"/>
          </a:xfrm>
          <a:prstGeom prst="rect">
            <a:avLst/>
          </a:prstGeom>
          <a:solidFill>
            <a:srgbClr val="1A4F8C"/>
          </a:solidFill>
          <a:ln>
            <a:noFill/>
          </a:ln>
        </p:spPr>
        <p:txBody>
          <a:bodyPr/>
          <a:lstStyle/>
          <a:p>
            <a:endParaRPr lang="en-US"/>
          </a:p>
        </p:txBody>
      </p:sp>
      <p:sp>
        <p:nvSpPr>
          <p:cNvPr id="24" name="TextBox 24"/>
          <p:cNvSpPr txBox="1"/>
          <p:nvPr/>
        </p:nvSpPr>
        <p:spPr>
          <a:xfrm>
            <a:off x="5158126" y="2049780"/>
            <a:ext cx="1837649" cy="1341120"/>
          </a:xfrm>
          <a:prstGeom prst="rect">
            <a:avLst/>
          </a:prstGeom>
          <a:noFill/>
          <a:ln>
            <a:noFill/>
          </a:ln>
        </p:spPr>
        <p:txBody>
          <a:bodyPr wrap="none" lIns="0" tIns="0" rIns="0" bIns="0" anchor="t" anchorCtr="0">
            <a:spAutoFit/>
          </a:bodyPr>
          <a:lstStyle/>
          <a:p>
            <a:pPr algn="ctr"/>
            <a:r>
              <a:rPr lang="zh-CN" sz="6600" b="1" dirty="0">
                <a:solidFill>
                  <a:srgbClr val="1A4F8C"/>
                </a:solidFill>
                <a:latin typeface="Georgia"/>
                <a:ea typeface="SimSun"/>
                <a:cs typeface="Georgia"/>
              </a:rPr>
              <a:t>73%</a:t>
            </a:r>
          </a:p>
        </p:txBody>
      </p:sp>
      <p:sp>
        <p:nvSpPr>
          <p:cNvPr id="25" name="Rectangle 25"/>
          <p:cNvSpPr/>
          <p:nvPr/>
        </p:nvSpPr>
        <p:spPr>
          <a:xfrm>
            <a:off x="4724400" y="2971800"/>
            <a:ext cx="2705100" cy="14288"/>
          </a:xfrm>
          <a:prstGeom prst="rect">
            <a:avLst/>
          </a:prstGeom>
          <a:solidFill>
            <a:srgbClr val="DDD9D4"/>
          </a:solidFill>
          <a:ln>
            <a:noFill/>
          </a:ln>
        </p:spPr>
        <p:txBody>
          <a:bodyPr/>
          <a:lstStyle/>
          <a:p>
            <a:endParaRPr lang="en-US"/>
          </a:p>
        </p:txBody>
      </p:sp>
      <p:sp>
        <p:nvSpPr>
          <p:cNvPr id="26" name="TextBox 26"/>
          <p:cNvSpPr txBox="1"/>
          <p:nvPr/>
        </p:nvSpPr>
        <p:spPr>
          <a:xfrm>
            <a:off x="4785931" y="3160871"/>
            <a:ext cx="2582038" cy="289560"/>
          </a:xfrm>
          <a:prstGeom prst="rect">
            <a:avLst/>
          </a:prstGeom>
          <a:noFill/>
          <a:ln>
            <a:noFill/>
          </a:ln>
        </p:spPr>
        <p:txBody>
          <a:bodyPr wrap="none" lIns="0" tIns="0" rIns="0" bIns="0" anchor="t" anchorCtr="0">
            <a:spAutoFit/>
          </a:bodyPr>
          <a:lstStyle/>
          <a:p>
            <a:pPr algn="ctr"/>
            <a:r>
              <a:rPr lang="zh-CN" sz="1425" b="1" dirty="0">
                <a:solidFill>
                  <a:srgbClr val="1A4F8C"/>
                </a:solidFill>
                <a:latin typeface="Calibri"/>
                <a:ea typeface="Microsoft YaHei"/>
                <a:cs typeface="Calibri"/>
              </a:rPr>
              <a:t>presentaba deficiencias</a:t>
            </a:r>
          </a:p>
        </p:txBody>
      </p:sp>
      <p:sp>
        <p:nvSpPr>
          <p:cNvPr id="27" name="TextBox 27"/>
          <p:cNvSpPr txBox="1"/>
          <p:nvPr/>
        </p:nvSpPr>
        <p:spPr>
          <a:xfrm>
            <a:off x="5326786" y="3408521"/>
            <a:ext cx="1500328" cy="289560"/>
          </a:xfrm>
          <a:prstGeom prst="rect">
            <a:avLst/>
          </a:prstGeom>
          <a:noFill/>
          <a:ln>
            <a:noFill/>
          </a:ln>
        </p:spPr>
        <p:txBody>
          <a:bodyPr wrap="none" lIns="0" tIns="0" rIns="0" bIns="0" anchor="t" anchorCtr="0">
            <a:spAutoFit/>
          </a:bodyPr>
          <a:lstStyle/>
          <a:p>
            <a:pPr algn="ctr"/>
            <a:r>
              <a:rPr lang="zh-CN" sz="1425" b="1" dirty="0">
                <a:solidFill>
                  <a:srgbClr val="1A4F8C"/>
                </a:solidFill>
                <a:latin typeface="Calibri"/>
                <a:ea typeface="Microsoft YaHei"/>
                <a:cs typeface="Calibri"/>
              </a:rPr>
              <a:t>significativas</a:t>
            </a:r>
          </a:p>
        </p:txBody>
      </p:sp>
      <p:sp>
        <p:nvSpPr>
          <p:cNvPr id="28" name="TextBox 28"/>
          <p:cNvSpPr txBox="1"/>
          <p:nvPr/>
        </p:nvSpPr>
        <p:spPr>
          <a:xfrm>
            <a:off x="5228449" y="3656171"/>
            <a:ext cx="1697003" cy="289560"/>
          </a:xfrm>
          <a:prstGeom prst="rect">
            <a:avLst/>
          </a:prstGeom>
          <a:noFill/>
          <a:ln>
            <a:noFill/>
          </a:ln>
        </p:spPr>
        <p:txBody>
          <a:bodyPr wrap="none" lIns="0" tIns="0" rIns="0" bIns="0" anchor="t" anchorCtr="0">
            <a:spAutoFit/>
          </a:bodyPr>
          <a:lstStyle/>
          <a:p>
            <a:pPr algn="ctr"/>
            <a:r>
              <a:rPr lang="zh-CN" sz="1425" b="1" dirty="0">
                <a:solidFill>
                  <a:srgbClr val="1A4F8C"/>
                </a:solidFill>
                <a:latin typeface="Calibri"/>
                <a:ea typeface="Microsoft YaHei"/>
                <a:cs typeface="Calibri"/>
              </a:rPr>
              <a:t>en Matemáticas</a:t>
            </a:r>
          </a:p>
        </p:txBody>
      </p:sp>
      <p:sp>
        <p:nvSpPr>
          <p:cNvPr id="29" name="TextBox 29"/>
          <p:cNvSpPr txBox="1"/>
          <p:nvPr/>
        </p:nvSpPr>
        <p:spPr>
          <a:xfrm>
            <a:off x="4832818" y="4409599"/>
            <a:ext cx="2488263" cy="198120"/>
          </a:xfrm>
          <a:prstGeom prst="rect">
            <a:avLst/>
          </a:prstGeom>
          <a:noFill/>
          <a:ln>
            <a:noFill/>
          </a:ln>
        </p:spPr>
        <p:txBody>
          <a:bodyPr wrap="none" lIns="0" tIns="0" rIns="0" bIns="0" anchor="t" anchorCtr="0">
            <a:spAutoFit/>
          </a:bodyPr>
          <a:lstStyle/>
          <a:p>
            <a:pPr algn="ctr"/>
            <a:r>
              <a:rPr lang="zh-CN" sz="975" dirty="0">
                <a:solidFill>
                  <a:srgbClr val="8A8A8A"/>
                </a:solidFill>
                <a:latin typeface="Calibri"/>
                <a:ea typeface="Microsoft YaHei"/>
                <a:cs typeface="Calibri"/>
              </a:rPr>
              <a:t>Evaluación Diagnóstica Nacional 2017</a:t>
            </a:r>
          </a:p>
        </p:txBody>
      </p:sp>
      <p:sp>
        <p:nvSpPr>
          <p:cNvPr id="30" name="Rectangle 30"/>
          <p:cNvSpPr/>
          <p:nvPr/>
        </p:nvSpPr>
        <p:spPr>
          <a:xfrm>
            <a:off x="8143875" y="1752600"/>
            <a:ext cx="3314700" cy="2952750"/>
          </a:xfrm>
          <a:prstGeom prst="roundRect">
            <a:avLst>
              <a:gd name="adj" fmla="val 3871"/>
            </a:avLst>
          </a:prstGeom>
          <a:solidFill>
            <a:srgbClr val="2C2C2C">
              <a:alpha val="6000"/>
            </a:srgbClr>
          </a:solidFill>
          <a:ln>
            <a:noFill/>
          </a:ln>
        </p:spPr>
        <p:txBody>
          <a:bodyPr/>
          <a:lstStyle/>
          <a:p>
            <a:endParaRPr lang="en-US"/>
          </a:p>
        </p:txBody>
      </p:sp>
      <p:sp>
        <p:nvSpPr>
          <p:cNvPr id="31" name="Rectangle 31"/>
          <p:cNvSpPr/>
          <p:nvPr/>
        </p:nvSpPr>
        <p:spPr>
          <a:xfrm>
            <a:off x="8115300" y="1714500"/>
            <a:ext cx="3314700" cy="2952750"/>
          </a:xfrm>
          <a:prstGeom prst="roundRect">
            <a:avLst>
              <a:gd name="adj" fmla="val 3871"/>
            </a:avLst>
          </a:prstGeom>
          <a:gradFill>
            <a:gsLst>
              <a:gs pos="0">
                <a:srgbClr val="EEF4FB"/>
              </a:gs>
              <a:gs pos="100000">
                <a:srgbClr val="DDEAF8"/>
              </a:gs>
            </a:gsLst>
            <a:lin ang="5400000" scaled="1"/>
          </a:gradFill>
          <a:ln>
            <a:noFill/>
          </a:ln>
        </p:spPr>
        <p:txBody>
          <a:bodyPr/>
          <a:lstStyle/>
          <a:p>
            <a:endParaRPr lang="en-US"/>
          </a:p>
        </p:txBody>
      </p:sp>
      <p:sp>
        <p:nvSpPr>
          <p:cNvPr id="32" name="Rectangle 32"/>
          <p:cNvSpPr/>
          <p:nvPr/>
        </p:nvSpPr>
        <p:spPr>
          <a:xfrm>
            <a:off x="8115300" y="1714500"/>
            <a:ext cx="3314700" cy="2952750"/>
          </a:xfrm>
          <a:prstGeom prst="roundRect">
            <a:avLst>
              <a:gd name="adj" fmla="val 3871"/>
            </a:avLst>
          </a:prstGeom>
          <a:noFill/>
          <a:ln w="11430">
            <a:solidFill>
              <a:srgbClr val="DDD9D4"/>
            </a:solidFill>
          </a:ln>
        </p:spPr>
        <p:txBody>
          <a:bodyPr/>
          <a:lstStyle/>
          <a:p>
            <a:endParaRPr lang="en-US"/>
          </a:p>
        </p:txBody>
      </p:sp>
      <p:sp>
        <p:nvSpPr>
          <p:cNvPr id="33" name="Rectangle 33"/>
          <p:cNvSpPr/>
          <p:nvPr/>
        </p:nvSpPr>
        <p:spPr>
          <a:xfrm>
            <a:off x="8115300" y="1714500"/>
            <a:ext cx="3314700" cy="57150"/>
          </a:xfrm>
          <a:prstGeom prst="roundRect">
            <a:avLst>
              <a:gd name="adj" fmla="val 50000"/>
            </a:avLst>
          </a:prstGeom>
          <a:solidFill>
            <a:srgbClr val="C26B4F"/>
          </a:solidFill>
          <a:ln>
            <a:noFill/>
          </a:ln>
        </p:spPr>
        <p:txBody>
          <a:bodyPr/>
          <a:lstStyle/>
          <a:p>
            <a:endParaRPr lang="en-US"/>
          </a:p>
        </p:txBody>
      </p:sp>
      <p:sp>
        <p:nvSpPr>
          <p:cNvPr id="34" name="Rectangle 34"/>
          <p:cNvSpPr/>
          <p:nvPr/>
        </p:nvSpPr>
        <p:spPr>
          <a:xfrm>
            <a:off x="8115300" y="1733550"/>
            <a:ext cx="3314700" cy="38100"/>
          </a:xfrm>
          <a:prstGeom prst="rect">
            <a:avLst/>
          </a:prstGeom>
          <a:solidFill>
            <a:srgbClr val="C26B4F"/>
          </a:solidFill>
          <a:ln>
            <a:noFill/>
          </a:ln>
        </p:spPr>
        <p:txBody>
          <a:bodyPr/>
          <a:lstStyle/>
          <a:p>
            <a:endParaRPr lang="en-US"/>
          </a:p>
        </p:txBody>
      </p:sp>
      <p:sp>
        <p:nvSpPr>
          <p:cNvPr id="35" name="TextBox 35"/>
          <p:cNvSpPr txBox="1"/>
          <p:nvPr/>
        </p:nvSpPr>
        <p:spPr>
          <a:xfrm>
            <a:off x="8431292" y="2114550"/>
            <a:ext cx="2682716" cy="1219200"/>
          </a:xfrm>
          <a:prstGeom prst="rect">
            <a:avLst/>
          </a:prstGeom>
          <a:noFill/>
          <a:ln>
            <a:noFill/>
          </a:ln>
        </p:spPr>
        <p:txBody>
          <a:bodyPr wrap="none" lIns="0" tIns="0" rIns="0" bIns="0" anchor="t" anchorCtr="0">
            <a:spAutoFit/>
          </a:bodyPr>
          <a:lstStyle/>
          <a:p>
            <a:pPr algn="ctr"/>
            <a:r>
              <a:rPr lang="zh-CN" sz="6000" b="1" dirty="0">
                <a:solidFill>
                  <a:srgbClr val="C26B4F"/>
                </a:solidFill>
                <a:latin typeface="Georgia"/>
                <a:ea typeface="SimSun"/>
                <a:cs typeface="Georgia"/>
              </a:rPr>
              <a:t>62.3%</a:t>
            </a:r>
          </a:p>
        </p:txBody>
      </p:sp>
      <p:sp>
        <p:nvSpPr>
          <p:cNvPr id="36" name="Rectangle 36"/>
          <p:cNvSpPr/>
          <p:nvPr/>
        </p:nvSpPr>
        <p:spPr>
          <a:xfrm>
            <a:off x="8420100" y="2971800"/>
            <a:ext cx="2705100" cy="14288"/>
          </a:xfrm>
          <a:prstGeom prst="rect">
            <a:avLst/>
          </a:prstGeom>
          <a:solidFill>
            <a:srgbClr val="DDD9D4"/>
          </a:solidFill>
          <a:ln>
            <a:noFill/>
          </a:ln>
        </p:spPr>
        <p:txBody>
          <a:bodyPr/>
          <a:lstStyle/>
          <a:p>
            <a:endParaRPr lang="en-US"/>
          </a:p>
        </p:txBody>
      </p:sp>
      <p:sp>
        <p:nvSpPr>
          <p:cNvPr id="37" name="TextBox 37"/>
          <p:cNvSpPr txBox="1"/>
          <p:nvPr/>
        </p:nvSpPr>
        <p:spPr>
          <a:xfrm>
            <a:off x="8377830" y="3160871"/>
            <a:ext cx="2789639" cy="289560"/>
          </a:xfrm>
          <a:prstGeom prst="rect">
            <a:avLst/>
          </a:prstGeom>
          <a:noFill/>
          <a:ln>
            <a:noFill/>
          </a:ln>
        </p:spPr>
        <p:txBody>
          <a:bodyPr wrap="none" lIns="0" tIns="0" rIns="0" bIns="0" anchor="t" anchorCtr="0">
            <a:spAutoFit/>
          </a:bodyPr>
          <a:lstStyle/>
          <a:p>
            <a:pPr algn="ctr"/>
            <a:r>
              <a:rPr lang="zh-CN" sz="1425" b="1" dirty="0">
                <a:solidFill>
                  <a:srgbClr val="1A4F8C"/>
                </a:solidFill>
                <a:latin typeface="Calibri"/>
                <a:ea typeface="Microsoft YaHei"/>
                <a:cs typeface="Calibri"/>
              </a:rPr>
              <a:t>de niñas y niños de 10 años</a:t>
            </a:r>
          </a:p>
        </p:txBody>
      </p:sp>
      <p:sp>
        <p:nvSpPr>
          <p:cNvPr id="38" name="TextBox 38"/>
          <p:cNvSpPr txBox="1"/>
          <p:nvPr/>
        </p:nvSpPr>
        <p:spPr>
          <a:xfrm>
            <a:off x="8246714" y="3408521"/>
            <a:ext cx="3051872" cy="289560"/>
          </a:xfrm>
          <a:prstGeom prst="rect">
            <a:avLst/>
          </a:prstGeom>
          <a:noFill/>
          <a:ln>
            <a:noFill/>
          </a:ln>
        </p:spPr>
        <p:txBody>
          <a:bodyPr wrap="none" lIns="0" tIns="0" rIns="0" bIns="0" anchor="t" anchorCtr="0">
            <a:spAutoFit/>
          </a:bodyPr>
          <a:lstStyle/>
          <a:p>
            <a:pPr algn="ctr"/>
            <a:r>
              <a:rPr lang="zh-CN" sz="1425" b="1" dirty="0">
                <a:solidFill>
                  <a:srgbClr val="1A4F8C"/>
                </a:solidFill>
                <a:latin typeface="Calibri"/>
                <a:ea typeface="Microsoft YaHei"/>
                <a:cs typeface="Calibri"/>
              </a:rPr>
              <a:t>no podían leer y comprender</a:t>
            </a:r>
          </a:p>
        </p:txBody>
      </p:sp>
      <p:sp>
        <p:nvSpPr>
          <p:cNvPr id="39" name="TextBox 39"/>
          <p:cNvSpPr txBox="1"/>
          <p:nvPr/>
        </p:nvSpPr>
        <p:spPr>
          <a:xfrm>
            <a:off x="8940538" y="3656171"/>
            <a:ext cx="1664223" cy="289560"/>
          </a:xfrm>
          <a:prstGeom prst="rect">
            <a:avLst/>
          </a:prstGeom>
          <a:noFill/>
          <a:ln>
            <a:noFill/>
          </a:ln>
        </p:spPr>
        <p:txBody>
          <a:bodyPr wrap="none" lIns="0" tIns="0" rIns="0" bIns="0" anchor="t" anchorCtr="0">
            <a:spAutoFit/>
          </a:bodyPr>
          <a:lstStyle/>
          <a:p>
            <a:pPr algn="ctr"/>
            <a:r>
              <a:rPr lang="zh-CN" sz="1425" b="1" dirty="0">
                <a:solidFill>
                  <a:srgbClr val="1A4F8C"/>
                </a:solidFill>
                <a:latin typeface="Calibri"/>
                <a:ea typeface="Microsoft YaHei"/>
                <a:cs typeface="Calibri"/>
              </a:rPr>
              <a:t>un texto simple</a:t>
            </a:r>
          </a:p>
        </p:txBody>
      </p:sp>
      <p:sp>
        <p:nvSpPr>
          <p:cNvPr id="40" name="TextBox 40"/>
          <p:cNvSpPr txBox="1"/>
          <p:nvPr/>
        </p:nvSpPr>
        <p:spPr>
          <a:xfrm>
            <a:off x="9073194" y="4409599"/>
            <a:ext cx="1398913" cy="198120"/>
          </a:xfrm>
          <a:prstGeom prst="rect">
            <a:avLst/>
          </a:prstGeom>
          <a:noFill/>
          <a:ln>
            <a:noFill/>
          </a:ln>
        </p:spPr>
        <p:txBody>
          <a:bodyPr wrap="none" lIns="0" tIns="0" rIns="0" bIns="0" anchor="t" anchorCtr="0">
            <a:spAutoFit/>
          </a:bodyPr>
          <a:lstStyle/>
          <a:p>
            <a:pPr algn="ctr"/>
            <a:r>
              <a:rPr lang="zh-CN" sz="975" dirty="0">
                <a:solidFill>
                  <a:srgbClr val="8A8A8A"/>
                </a:solidFill>
                <a:latin typeface="Calibri"/>
                <a:ea typeface="Microsoft YaHei"/>
                <a:cs typeface="Calibri"/>
              </a:rPr>
              <a:t>MEPyD / UNICEF 2022</a:t>
            </a:r>
          </a:p>
        </p:txBody>
      </p:sp>
      <p:sp>
        <p:nvSpPr>
          <p:cNvPr id="41" name="TextBox 41"/>
          <p:cNvSpPr txBox="1"/>
          <p:nvPr/>
        </p:nvSpPr>
        <p:spPr>
          <a:xfrm>
            <a:off x="2664857" y="4981575"/>
            <a:ext cx="6862286" cy="304800"/>
          </a:xfrm>
          <a:prstGeom prst="rect">
            <a:avLst/>
          </a:prstGeom>
          <a:noFill/>
          <a:ln>
            <a:noFill/>
          </a:ln>
        </p:spPr>
        <p:txBody>
          <a:bodyPr wrap="none" lIns="0" tIns="0" rIns="0" bIns="0" anchor="t" anchorCtr="0">
            <a:spAutoFit/>
          </a:bodyPr>
          <a:lstStyle/>
          <a:p>
            <a:pPr algn="ctr"/>
            <a:r>
              <a:rPr lang="zh-CN" sz="1500" dirty="0">
                <a:solidFill>
                  <a:srgbClr val="2C2C2C"/>
                </a:solidFill>
                <a:latin typeface="Calibri"/>
                <a:ea typeface="Microsoft YaHei"/>
                <a:cs typeface="Calibri"/>
              </a:rPr>
              <a:t>Estos datos no son cifras abstractas: son niñas y niños reales,</a:t>
            </a:r>
          </a:p>
        </p:txBody>
      </p:sp>
      <p:sp>
        <p:nvSpPr>
          <p:cNvPr id="42" name="TextBox 42"/>
          <p:cNvSpPr txBox="1"/>
          <p:nvPr/>
        </p:nvSpPr>
        <p:spPr>
          <a:xfrm>
            <a:off x="1892618" y="5219700"/>
            <a:ext cx="8406765" cy="304800"/>
          </a:xfrm>
          <a:prstGeom prst="rect">
            <a:avLst/>
          </a:prstGeom>
          <a:noFill/>
          <a:ln>
            <a:noFill/>
          </a:ln>
        </p:spPr>
        <p:txBody>
          <a:bodyPr wrap="none" lIns="0" tIns="0" rIns="0" bIns="0" anchor="t" anchorCtr="0">
            <a:spAutoFit/>
          </a:bodyPr>
          <a:lstStyle/>
          <a:p>
            <a:pPr algn="ctr"/>
            <a:r>
              <a:rPr lang="zh-CN" sz="1500" dirty="0">
                <a:solidFill>
                  <a:srgbClr val="2C2C2C"/>
                </a:solidFill>
                <a:latin typeface="Calibri"/>
                <a:ea typeface="Microsoft YaHei"/>
                <a:cs typeface="Calibri"/>
              </a:rPr>
              <a:t>en aulas reales. Ante este panorama, era necesario actuar de forma distinta.</a:t>
            </a:r>
          </a:p>
        </p:txBody>
      </p:sp>
      <p:sp>
        <p:nvSpPr>
          <p:cNvPr id="43" name="Rectangle 43"/>
          <p:cNvSpPr/>
          <p:nvPr/>
        </p:nvSpPr>
        <p:spPr>
          <a:xfrm>
            <a:off x="0" y="6534150"/>
            <a:ext cx="12192000" cy="9525"/>
          </a:xfrm>
          <a:prstGeom prst="rect">
            <a:avLst/>
          </a:prstGeom>
          <a:solidFill>
            <a:srgbClr val="DDD9D4"/>
          </a:solidFill>
          <a:ln>
            <a:noFill/>
          </a:ln>
        </p:spPr>
        <p:txBody>
          <a:bodyPr/>
          <a:lstStyle/>
          <a:p>
            <a:endParaRPr lang="en-US"/>
          </a:p>
        </p:txBody>
      </p:sp>
      <p:sp>
        <p:nvSpPr>
          <p:cNvPr id="44" name="TextBox 44"/>
          <p:cNvSpPr txBox="1"/>
          <p:nvPr/>
        </p:nvSpPr>
        <p:spPr>
          <a:xfrm>
            <a:off x="750570" y="6627495"/>
            <a:ext cx="969264" cy="182880"/>
          </a:xfrm>
          <a:prstGeom prst="rect">
            <a:avLst/>
          </a:prstGeom>
          <a:noFill/>
          <a:ln>
            <a:noFill/>
          </a:ln>
        </p:spPr>
        <p:txBody>
          <a:bodyPr wrap="none" lIns="0" tIns="0" rIns="0" bIns="0" anchor="t" anchorCtr="0">
            <a:spAutoFit/>
          </a:bodyPr>
          <a:lstStyle/>
          <a:p>
            <a:pPr algn="l"/>
            <a:r>
              <a:rPr lang="zh-CN" sz="900" dirty="0">
                <a:solidFill>
                  <a:srgbClr val="8A8A8A"/>
                </a:solidFill>
                <a:latin typeface="Calibri"/>
                <a:ea typeface="Microsoft YaHei"/>
                <a:cs typeface="Calibri"/>
              </a:rPr>
              <a:t>MINERD | UNICEF</a:t>
            </a:r>
          </a:p>
        </p:txBody>
      </p:sp>
      <p:sp>
        <p:nvSpPr>
          <p:cNvPr id="45" name="TextBox 45"/>
          <p:cNvSpPr txBox="1"/>
          <p:nvPr/>
        </p:nvSpPr>
        <p:spPr>
          <a:xfrm>
            <a:off x="6012275" y="6627495"/>
            <a:ext cx="167449" cy="182880"/>
          </a:xfrm>
          <a:prstGeom prst="rect">
            <a:avLst/>
          </a:prstGeom>
          <a:noFill/>
          <a:ln>
            <a:noFill/>
          </a:ln>
        </p:spPr>
        <p:txBody>
          <a:bodyPr wrap="none" lIns="0" tIns="0" rIns="0" bIns="0" anchor="t" anchorCtr="0">
            <a:spAutoFit/>
          </a:bodyPr>
          <a:lstStyle/>
          <a:p>
            <a:pPr algn="ctr"/>
            <a:r>
              <a:rPr lang="zh-CN" sz="900" dirty="0">
                <a:solidFill>
                  <a:srgbClr val="8A8A8A"/>
                </a:solidFill>
                <a:latin typeface="Calibri"/>
                <a:ea typeface="Microsoft YaHei"/>
                <a:cs typeface="Calibri"/>
              </a:rPr>
              <a:t>02</a:t>
            </a:r>
          </a:p>
        </p:txBody>
      </p:sp>
      <p:sp>
        <p:nvSpPr>
          <p:cNvPr id="46" name="TextBox 46"/>
          <p:cNvSpPr txBox="1"/>
          <p:nvPr/>
        </p:nvSpPr>
        <p:spPr>
          <a:xfrm>
            <a:off x="10189559" y="6627495"/>
            <a:ext cx="1251871" cy="182880"/>
          </a:xfrm>
          <a:prstGeom prst="rect">
            <a:avLst/>
          </a:prstGeom>
          <a:noFill/>
          <a:ln>
            <a:noFill/>
          </a:ln>
        </p:spPr>
        <p:txBody>
          <a:bodyPr wrap="none" lIns="0" tIns="0" rIns="0" bIns="0" anchor="t" anchorCtr="0">
            <a:spAutoFit/>
          </a:bodyPr>
          <a:lstStyle/>
          <a:p>
            <a:pPr algn="r"/>
            <a:r>
              <a:rPr lang="zh-CN" sz="900" dirty="0">
                <a:solidFill>
                  <a:srgbClr val="8A8A8A"/>
                </a:solidFill>
                <a:latin typeface="Calibri"/>
                <a:ea typeface="Microsoft YaHei"/>
                <a:cs typeface="Calibri"/>
              </a:rPr>
              <a:t>CON BASE 2018–2024</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8F7F4"/>
          </a:solidFill>
          <a:ln>
            <a:noFill/>
          </a:ln>
        </p:spPr>
        <p:txBody>
          <a:bodyPr/>
          <a:lstStyle/>
          <a:p>
            <a:endParaRPr lang="en-US"/>
          </a:p>
        </p:txBody>
      </p:sp>
      <p:sp>
        <p:nvSpPr>
          <p:cNvPr id="3" name="Rectangle 3"/>
          <p:cNvSpPr/>
          <p:nvPr/>
        </p:nvSpPr>
        <p:spPr>
          <a:xfrm>
            <a:off x="0" y="0"/>
            <a:ext cx="57150" cy="6858000"/>
          </a:xfrm>
          <a:prstGeom prst="rect">
            <a:avLst/>
          </a:prstGeom>
          <a:solidFill>
            <a:srgbClr val="1A4F8C"/>
          </a:solidFill>
          <a:ln>
            <a:noFill/>
          </a:ln>
        </p:spPr>
        <p:txBody>
          <a:bodyPr/>
          <a:lstStyle/>
          <a:p>
            <a:endParaRPr lang="en-US"/>
          </a:p>
        </p:txBody>
      </p:sp>
      <p:sp>
        <p:nvSpPr>
          <p:cNvPr id="4" name="TextBox 4"/>
          <p:cNvSpPr txBox="1"/>
          <p:nvPr/>
        </p:nvSpPr>
        <p:spPr>
          <a:xfrm>
            <a:off x="748665" y="381952"/>
            <a:ext cx="1612718" cy="213360"/>
          </a:xfrm>
          <a:prstGeom prst="rect">
            <a:avLst/>
          </a:prstGeom>
          <a:noFill/>
          <a:ln>
            <a:noFill/>
          </a:ln>
        </p:spPr>
        <p:txBody>
          <a:bodyPr wrap="none" lIns="0" tIns="0" rIns="0" bIns="0" anchor="t" anchorCtr="0">
            <a:spAutoFit/>
          </a:bodyPr>
          <a:lstStyle/>
          <a:p>
            <a:pPr algn="l"/>
            <a:r>
              <a:rPr lang="zh-CN" sz="1050" b="1" dirty="0">
                <a:solidFill>
                  <a:srgbClr val="00AEEF"/>
                </a:solidFill>
                <a:latin typeface="Calibri"/>
                <a:ea typeface="Microsoft YaHei"/>
                <a:cs typeface="Calibri"/>
              </a:rPr>
              <a:t>BLOQUE 1 · APERTURA</a:t>
            </a:r>
          </a:p>
        </p:txBody>
      </p:sp>
      <p:sp>
        <p:nvSpPr>
          <p:cNvPr id="5" name="TextBox 5"/>
          <p:cNvSpPr txBox="1"/>
          <p:nvPr/>
        </p:nvSpPr>
        <p:spPr>
          <a:xfrm>
            <a:off x="725805" y="606742"/>
            <a:ext cx="7830110" cy="579120"/>
          </a:xfrm>
          <a:prstGeom prst="rect">
            <a:avLst/>
          </a:prstGeom>
          <a:noFill/>
          <a:ln>
            <a:noFill/>
          </a:ln>
        </p:spPr>
        <p:txBody>
          <a:bodyPr wrap="none" lIns="0" tIns="0" rIns="0" bIns="0" anchor="t" anchorCtr="0">
            <a:spAutoFit/>
          </a:bodyPr>
          <a:lstStyle/>
          <a:p>
            <a:pPr algn="l"/>
            <a:r>
              <a:rPr lang="zh-CN" sz="2850" b="1" dirty="0">
                <a:solidFill>
                  <a:srgbClr val="1A4F8C"/>
                </a:solidFill>
                <a:latin typeface="Georgia"/>
                <a:ea typeface="SimSun"/>
                <a:cs typeface="Georgia"/>
              </a:rPr>
              <a:t>Las causas estructurales del rezago</a:t>
            </a:r>
          </a:p>
        </p:txBody>
      </p:sp>
      <p:sp>
        <p:nvSpPr>
          <p:cNvPr id="7" name="Rectangle 7"/>
          <p:cNvSpPr/>
          <p:nvPr/>
        </p:nvSpPr>
        <p:spPr>
          <a:xfrm>
            <a:off x="762000" y="1333500"/>
            <a:ext cx="3619500" cy="19050"/>
          </a:xfrm>
          <a:prstGeom prst="rect">
            <a:avLst/>
          </a:prstGeom>
          <a:solidFill>
            <a:srgbClr val="1A4F8C">
              <a:alpha val="18000"/>
            </a:srgbClr>
          </a:solidFill>
          <a:ln>
            <a:noFill/>
          </a:ln>
        </p:spPr>
        <p:txBody>
          <a:bodyPr/>
          <a:lstStyle/>
          <a:p>
            <a:endParaRPr lang="en-US"/>
          </a:p>
        </p:txBody>
      </p:sp>
      <p:sp>
        <p:nvSpPr>
          <p:cNvPr id="8" name="Line 8"/>
          <p:cNvSpPr/>
          <p:nvPr/>
        </p:nvSpPr>
        <p:spPr>
          <a:xfrm>
            <a:off x="4857750" y="1504950"/>
            <a:ext cx="9525" cy="4762500"/>
          </a:xfrm>
          <a:custGeom>
            <a:avLst/>
            <a:gdLst/>
            <a:ahLst/>
            <a:cxnLst/>
            <a:rect l="l" t="t" r="r" b="b"/>
            <a:pathLst>
              <a:path w="9525" h="4762500">
                <a:moveTo>
                  <a:pt x="0" y="0"/>
                </a:moveTo>
                <a:lnTo>
                  <a:pt x="0" y="4762500"/>
                </a:lnTo>
              </a:path>
            </a:pathLst>
          </a:custGeom>
          <a:noFill/>
          <a:ln w="9525">
            <a:solidFill>
              <a:srgbClr val="DDD9D4"/>
            </a:solidFill>
          </a:ln>
        </p:spPr>
        <p:txBody>
          <a:bodyPr/>
          <a:lstStyle/>
          <a:p>
            <a:endParaRPr lang="en-US"/>
          </a:p>
        </p:txBody>
      </p:sp>
      <p:sp>
        <p:nvSpPr>
          <p:cNvPr id="9" name="Line 9"/>
          <p:cNvSpPr/>
          <p:nvPr/>
        </p:nvSpPr>
        <p:spPr>
          <a:xfrm>
            <a:off x="6505575" y="1504950"/>
            <a:ext cx="9525" cy="4762500"/>
          </a:xfrm>
          <a:custGeom>
            <a:avLst/>
            <a:gdLst/>
            <a:ahLst/>
            <a:cxnLst/>
            <a:rect l="l" t="t" r="r" b="b"/>
            <a:pathLst>
              <a:path w="9525" h="4762500">
                <a:moveTo>
                  <a:pt x="0" y="0"/>
                </a:moveTo>
                <a:lnTo>
                  <a:pt x="0" y="4762500"/>
                </a:lnTo>
              </a:path>
            </a:pathLst>
          </a:custGeom>
          <a:noFill/>
          <a:ln w="5715">
            <a:solidFill>
              <a:srgbClr val="DDD9D4"/>
            </a:solidFill>
            <a:prstDash val="dash"/>
          </a:ln>
        </p:spPr>
        <p:txBody>
          <a:bodyPr/>
          <a:lstStyle/>
          <a:p>
            <a:endParaRPr lang="en-US"/>
          </a:p>
        </p:txBody>
      </p:sp>
      <p:sp>
        <p:nvSpPr>
          <p:cNvPr id="10" name="Line 10"/>
          <p:cNvSpPr/>
          <p:nvPr/>
        </p:nvSpPr>
        <p:spPr>
          <a:xfrm>
            <a:off x="8153400" y="1504950"/>
            <a:ext cx="9525" cy="4762500"/>
          </a:xfrm>
          <a:custGeom>
            <a:avLst/>
            <a:gdLst/>
            <a:ahLst/>
            <a:cxnLst/>
            <a:rect l="l" t="t" r="r" b="b"/>
            <a:pathLst>
              <a:path w="9525" h="4762500">
                <a:moveTo>
                  <a:pt x="0" y="0"/>
                </a:moveTo>
                <a:lnTo>
                  <a:pt x="0" y="4762500"/>
                </a:lnTo>
              </a:path>
            </a:pathLst>
          </a:custGeom>
          <a:noFill/>
          <a:ln w="5715">
            <a:solidFill>
              <a:srgbClr val="DDD9D4"/>
            </a:solidFill>
            <a:prstDash val="dash"/>
          </a:ln>
        </p:spPr>
        <p:txBody>
          <a:bodyPr/>
          <a:lstStyle/>
          <a:p>
            <a:endParaRPr lang="en-US"/>
          </a:p>
        </p:txBody>
      </p:sp>
      <p:sp>
        <p:nvSpPr>
          <p:cNvPr id="11" name="Line 11"/>
          <p:cNvSpPr/>
          <p:nvPr/>
        </p:nvSpPr>
        <p:spPr>
          <a:xfrm>
            <a:off x="9791700" y="1504950"/>
            <a:ext cx="9525" cy="4762500"/>
          </a:xfrm>
          <a:custGeom>
            <a:avLst/>
            <a:gdLst/>
            <a:ahLst/>
            <a:cxnLst/>
            <a:rect l="l" t="t" r="r" b="b"/>
            <a:pathLst>
              <a:path w="9525" h="4762500">
                <a:moveTo>
                  <a:pt x="0" y="0"/>
                </a:moveTo>
                <a:lnTo>
                  <a:pt x="0" y="4762500"/>
                </a:lnTo>
              </a:path>
            </a:pathLst>
          </a:custGeom>
          <a:noFill/>
          <a:ln w="5715">
            <a:solidFill>
              <a:srgbClr val="DDD9D4"/>
            </a:solidFill>
            <a:prstDash val="dash"/>
          </a:ln>
        </p:spPr>
        <p:txBody>
          <a:bodyPr/>
          <a:lstStyle/>
          <a:p>
            <a:endParaRPr lang="en-US"/>
          </a:p>
        </p:txBody>
      </p:sp>
      <p:sp>
        <p:nvSpPr>
          <p:cNvPr id="12" name="Line 12"/>
          <p:cNvSpPr/>
          <p:nvPr/>
        </p:nvSpPr>
        <p:spPr>
          <a:xfrm>
            <a:off x="11430000" y="1504950"/>
            <a:ext cx="9525" cy="4762500"/>
          </a:xfrm>
          <a:custGeom>
            <a:avLst/>
            <a:gdLst/>
            <a:ahLst/>
            <a:cxnLst/>
            <a:rect l="l" t="t" r="r" b="b"/>
            <a:pathLst>
              <a:path w="9525" h="4762500">
                <a:moveTo>
                  <a:pt x="0" y="0"/>
                </a:moveTo>
                <a:lnTo>
                  <a:pt x="0" y="4762500"/>
                </a:lnTo>
              </a:path>
            </a:pathLst>
          </a:custGeom>
          <a:noFill/>
          <a:ln w="5715">
            <a:solidFill>
              <a:srgbClr val="DDD9D4"/>
            </a:solidFill>
            <a:prstDash val="dash"/>
          </a:ln>
        </p:spPr>
        <p:txBody>
          <a:bodyPr/>
          <a:lstStyle/>
          <a:p>
            <a:endParaRPr lang="en-US"/>
          </a:p>
        </p:txBody>
      </p:sp>
      <p:sp>
        <p:nvSpPr>
          <p:cNvPr id="13" name="Rectangle 13"/>
          <p:cNvSpPr/>
          <p:nvPr/>
        </p:nvSpPr>
        <p:spPr>
          <a:xfrm>
            <a:off x="762000" y="1552575"/>
            <a:ext cx="4000500" cy="647700"/>
          </a:xfrm>
          <a:prstGeom prst="rect">
            <a:avLst/>
          </a:prstGeom>
          <a:noFill/>
          <a:ln>
            <a:noFill/>
          </a:ln>
        </p:spPr>
        <p:txBody>
          <a:bodyPr/>
          <a:lstStyle/>
          <a:p>
            <a:endParaRPr lang="en-US"/>
          </a:p>
        </p:txBody>
      </p:sp>
      <p:sp>
        <p:nvSpPr>
          <p:cNvPr id="14" name="TextBox 14"/>
          <p:cNvSpPr txBox="1"/>
          <p:nvPr/>
        </p:nvSpPr>
        <p:spPr>
          <a:xfrm>
            <a:off x="745808" y="1653064"/>
            <a:ext cx="3291126"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Prácticas pedagógicas tradicionales</a:t>
            </a:r>
          </a:p>
        </p:txBody>
      </p:sp>
      <p:sp>
        <p:nvSpPr>
          <p:cNvPr id="15" name="TextBox 15"/>
          <p:cNvSpPr txBox="1"/>
          <p:nvPr/>
        </p:nvSpPr>
        <p:spPr>
          <a:xfrm>
            <a:off x="745808" y="1862614"/>
            <a:ext cx="2481096"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centradas en memorización</a:t>
            </a:r>
          </a:p>
        </p:txBody>
      </p:sp>
      <p:sp>
        <p:nvSpPr>
          <p:cNvPr id="16" name="Rectangle 16"/>
          <p:cNvSpPr/>
          <p:nvPr/>
        </p:nvSpPr>
        <p:spPr>
          <a:xfrm>
            <a:off x="4857750" y="1666875"/>
            <a:ext cx="6572250" cy="361950"/>
          </a:xfrm>
          <a:prstGeom prst="roundRect">
            <a:avLst>
              <a:gd name="adj" fmla="val 10526"/>
            </a:avLst>
          </a:prstGeom>
          <a:gradFill>
            <a:gsLst>
              <a:gs pos="0">
                <a:srgbClr val="B04040"/>
              </a:gs>
              <a:gs pos="100000">
                <a:srgbClr val="C26B4F"/>
              </a:gs>
            </a:gsLst>
            <a:lin ang="0" scaled="1"/>
          </a:gradFill>
          <a:ln>
            <a:noFill/>
          </a:ln>
        </p:spPr>
        <p:txBody>
          <a:bodyPr/>
          <a:lstStyle/>
          <a:p>
            <a:endParaRPr lang="en-US"/>
          </a:p>
        </p:txBody>
      </p:sp>
      <p:sp>
        <p:nvSpPr>
          <p:cNvPr id="17" name="TextBox 17"/>
          <p:cNvSpPr txBox="1"/>
          <p:nvPr/>
        </p:nvSpPr>
        <p:spPr>
          <a:xfrm>
            <a:off x="10969326" y="1791652"/>
            <a:ext cx="340659" cy="213360"/>
          </a:xfrm>
          <a:prstGeom prst="rect">
            <a:avLst/>
          </a:prstGeom>
          <a:noFill/>
          <a:ln>
            <a:noFill/>
          </a:ln>
        </p:spPr>
        <p:txBody>
          <a:bodyPr wrap="none" lIns="0" tIns="0" rIns="0" bIns="0" anchor="t" anchorCtr="0">
            <a:spAutoFit/>
          </a:bodyPr>
          <a:lstStyle/>
          <a:p>
            <a:pPr algn="r"/>
            <a:r>
              <a:rPr lang="zh-CN" sz="1050" b="1" dirty="0">
                <a:solidFill>
                  <a:srgbClr val="B04040"/>
                </a:solidFill>
                <a:latin typeface="Calibri"/>
                <a:ea typeface="Microsoft YaHei"/>
                <a:cs typeface="Calibri"/>
              </a:rPr>
              <a:t>Alta</a:t>
            </a:r>
          </a:p>
        </p:txBody>
      </p:sp>
      <p:sp>
        <p:nvSpPr>
          <p:cNvPr id="18" name="Rectangle 18"/>
          <p:cNvSpPr/>
          <p:nvPr/>
        </p:nvSpPr>
        <p:spPr>
          <a:xfrm>
            <a:off x="762000" y="2333625"/>
            <a:ext cx="4000500" cy="647700"/>
          </a:xfrm>
          <a:prstGeom prst="rect">
            <a:avLst/>
          </a:prstGeom>
          <a:noFill/>
          <a:ln>
            <a:noFill/>
          </a:ln>
        </p:spPr>
        <p:txBody>
          <a:bodyPr/>
          <a:lstStyle/>
          <a:p>
            <a:endParaRPr lang="en-US"/>
          </a:p>
        </p:txBody>
      </p:sp>
      <p:sp>
        <p:nvSpPr>
          <p:cNvPr id="19" name="TextBox 19"/>
          <p:cNvSpPr txBox="1"/>
          <p:nvPr/>
        </p:nvSpPr>
        <p:spPr>
          <a:xfrm>
            <a:off x="745808" y="2434114"/>
            <a:ext cx="2862834"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Formación docente insuficiente</a:t>
            </a:r>
          </a:p>
        </p:txBody>
      </p:sp>
      <p:sp>
        <p:nvSpPr>
          <p:cNvPr id="20" name="TextBox 20"/>
          <p:cNvSpPr txBox="1"/>
          <p:nvPr/>
        </p:nvSpPr>
        <p:spPr>
          <a:xfrm>
            <a:off x="745808" y="2643664"/>
            <a:ext cx="1540716"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y sin continuidad</a:t>
            </a:r>
          </a:p>
        </p:txBody>
      </p:sp>
      <p:sp>
        <p:nvSpPr>
          <p:cNvPr id="21" name="Rectangle 21"/>
          <p:cNvSpPr/>
          <p:nvPr/>
        </p:nvSpPr>
        <p:spPr>
          <a:xfrm>
            <a:off x="4857750" y="2447925"/>
            <a:ext cx="6248400" cy="361950"/>
          </a:xfrm>
          <a:prstGeom prst="roundRect">
            <a:avLst>
              <a:gd name="adj" fmla="val 10526"/>
            </a:avLst>
          </a:prstGeom>
          <a:gradFill>
            <a:gsLst>
              <a:gs pos="0">
                <a:srgbClr val="B04040"/>
              </a:gs>
              <a:gs pos="100000">
                <a:srgbClr val="C87060"/>
              </a:gs>
            </a:gsLst>
            <a:lin ang="0" scaled="1"/>
          </a:gradFill>
          <a:ln>
            <a:noFill/>
          </a:ln>
        </p:spPr>
        <p:txBody>
          <a:bodyPr/>
          <a:lstStyle/>
          <a:p>
            <a:endParaRPr lang="en-US"/>
          </a:p>
        </p:txBody>
      </p:sp>
      <p:sp>
        <p:nvSpPr>
          <p:cNvPr id="22" name="TextBox 22"/>
          <p:cNvSpPr txBox="1"/>
          <p:nvPr/>
        </p:nvSpPr>
        <p:spPr>
          <a:xfrm>
            <a:off x="10645476" y="2572702"/>
            <a:ext cx="340659" cy="213360"/>
          </a:xfrm>
          <a:prstGeom prst="rect">
            <a:avLst/>
          </a:prstGeom>
          <a:noFill/>
          <a:ln>
            <a:noFill/>
          </a:ln>
        </p:spPr>
        <p:txBody>
          <a:bodyPr wrap="none" lIns="0" tIns="0" rIns="0" bIns="0" anchor="t" anchorCtr="0">
            <a:spAutoFit/>
          </a:bodyPr>
          <a:lstStyle/>
          <a:p>
            <a:pPr algn="r"/>
            <a:r>
              <a:rPr lang="zh-CN" sz="1050" b="1" dirty="0">
                <a:solidFill>
                  <a:srgbClr val="B04040"/>
                </a:solidFill>
                <a:latin typeface="Calibri"/>
                <a:ea typeface="Microsoft YaHei"/>
                <a:cs typeface="Calibri"/>
              </a:rPr>
              <a:t>Alta</a:t>
            </a:r>
          </a:p>
        </p:txBody>
      </p:sp>
      <p:sp>
        <p:nvSpPr>
          <p:cNvPr id="23" name="Rectangle 23"/>
          <p:cNvSpPr/>
          <p:nvPr/>
        </p:nvSpPr>
        <p:spPr>
          <a:xfrm>
            <a:off x="762000" y="3114675"/>
            <a:ext cx="4000500" cy="647700"/>
          </a:xfrm>
          <a:prstGeom prst="rect">
            <a:avLst/>
          </a:prstGeom>
          <a:noFill/>
          <a:ln>
            <a:noFill/>
          </a:ln>
        </p:spPr>
        <p:txBody>
          <a:bodyPr/>
          <a:lstStyle/>
          <a:p>
            <a:endParaRPr lang="en-US"/>
          </a:p>
        </p:txBody>
      </p:sp>
      <p:sp>
        <p:nvSpPr>
          <p:cNvPr id="24" name="TextBox 24"/>
          <p:cNvSpPr txBox="1"/>
          <p:nvPr/>
        </p:nvSpPr>
        <p:spPr>
          <a:xfrm>
            <a:off x="745808" y="3215164"/>
            <a:ext cx="3058358"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Ausencia de sistema de monitoreo</a:t>
            </a:r>
          </a:p>
        </p:txBody>
      </p:sp>
      <p:sp>
        <p:nvSpPr>
          <p:cNvPr id="25" name="TextBox 25"/>
          <p:cNvSpPr txBox="1"/>
          <p:nvPr/>
        </p:nvSpPr>
        <p:spPr>
          <a:xfrm>
            <a:off x="745808" y="3424714"/>
            <a:ext cx="1838658"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pedagógico efectivo</a:t>
            </a:r>
          </a:p>
        </p:txBody>
      </p:sp>
      <p:sp>
        <p:nvSpPr>
          <p:cNvPr id="26" name="Rectangle 26"/>
          <p:cNvSpPr/>
          <p:nvPr/>
        </p:nvSpPr>
        <p:spPr>
          <a:xfrm>
            <a:off x="4857750" y="3228975"/>
            <a:ext cx="5591175" cy="361950"/>
          </a:xfrm>
          <a:prstGeom prst="roundRect">
            <a:avLst>
              <a:gd name="adj" fmla="val 10526"/>
            </a:avLst>
          </a:prstGeom>
          <a:gradFill>
            <a:gsLst>
              <a:gs pos="0">
                <a:srgbClr val="C26B4F"/>
              </a:gs>
              <a:gs pos="100000">
                <a:srgbClr val="D4845A"/>
              </a:gs>
            </a:gsLst>
            <a:lin ang="0" scaled="1"/>
          </a:gradFill>
          <a:ln>
            <a:noFill/>
          </a:ln>
        </p:spPr>
        <p:txBody>
          <a:bodyPr/>
          <a:lstStyle/>
          <a:p>
            <a:endParaRPr lang="en-US"/>
          </a:p>
        </p:txBody>
      </p:sp>
      <p:sp>
        <p:nvSpPr>
          <p:cNvPr id="27" name="TextBox 27"/>
          <p:cNvSpPr txBox="1"/>
          <p:nvPr/>
        </p:nvSpPr>
        <p:spPr>
          <a:xfrm>
            <a:off x="9464935" y="3353752"/>
            <a:ext cx="863975" cy="213360"/>
          </a:xfrm>
          <a:prstGeom prst="rect">
            <a:avLst/>
          </a:prstGeom>
          <a:noFill/>
          <a:ln>
            <a:noFill/>
          </a:ln>
        </p:spPr>
        <p:txBody>
          <a:bodyPr wrap="none" lIns="0" tIns="0" rIns="0" bIns="0" anchor="t" anchorCtr="0">
            <a:spAutoFit/>
          </a:bodyPr>
          <a:lstStyle/>
          <a:p>
            <a:pPr algn="r"/>
            <a:r>
              <a:rPr lang="zh-CN" sz="1050" b="1" dirty="0">
                <a:solidFill>
                  <a:srgbClr val="C26B4F"/>
                </a:solidFill>
                <a:latin typeface="Calibri"/>
                <a:ea typeface="Microsoft YaHei"/>
                <a:cs typeface="Calibri"/>
              </a:rPr>
              <a:t>Media-alta</a:t>
            </a:r>
          </a:p>
        </p:txBody>
      </p:sp>
      <p:sp>
        <p:nvSpPr>
          <p:cNvPr id="28" name="Rectangle 28"/>
          <p:cNvSpPr/>
          <p:nvPr/>
        </p:nvSpPr>
        <p:spPr>
          <a:xfrm>
            <a:off x="762000" y="3895725"/>
            <a:ext cx="4000500" cy="647700"/>
          </a:xfrm>
          <a:prstGeom prst="rect">
            <a:avLst/>
          </a:prstGeom>
          <a:noFill/>
          <a:ln>
            <a:noFill/>
          </a:ln>
        </p:spPr>
        <p:txBody>
          <a:bodyPr/>
          <a:lstStyle/>
          <a:p>
            <a:endParaRPr lang="en-US"/>
          </a:p>
        </p:txBody>
      </p:sp>
      <p:sp>
        <p:nvSpPr>
          <p:cNvPr id="29" name="TextBox 29"/>
          <p:cNvSpPr txBox="1"/>
          <p:nvPr/>
        </p:nvSpPr>
        <p:spPr>
          <a:xfrm>
            <a:off x="745808" y="3996214"/>
            <a:ext cx="2918698"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Brechas entre escuelas urbanas</a:t>
            </a:r>
          </a:p>
        </p:txBody>
      </p:sp>
      <p:sp>
        <p:nvSpPr>
          <p:cNvPr id="30" name="TextBox 30"/>
          <p:cNvSpPr txBox="1"/>
          <p:nvPr/>
        </p:nvSpPr>
        <p:spPr>
          <a:xfrm>
            <a:off x="745808" y="4205764"/>
            <a:ext cx="2043493"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y rurales / multigrado</a:t>
            </a:r>
          </a:p>
        </p:txBody>
      </p:sp>
      <p:sp>
        <p:nvSpPr>
          <p:cNvPr id="31" name="Rectangle 31"/>
          <p:cNvSpPr/>
          <p:nvPr/>
        </p:nvSpPr>
        <p:spPr>
          <a:xfrm>
            <a:off x="4857750" y="4010025"/>
            <a:ext cx="5124450" cy="361950"/>
          </a:xfrm>
          <a:prstGeom prst="roundRect">
            <a:avLst>
              <a:gd name="adj" fmla="val 10526"/>
            </a:avLst>
          </a:prstGeom>
          <a:gradFill>
            <a:gsLst>
              <a:gs pos="0">
                <a:srgbClr val="C26B4F"/>
              </a:gs>
              <a:gs pos="100000">
                <a:srgbClr val="D48A68"/>
              </a:gs>
            </a:gsLst>
            <a:lin ang="0" scaled="1"/>
          </a:gradFill>
          <a:ln>
            <a:noFill/>
          </a:ln>
        </p:spPr>
        <p:txBody>
          <a:bodyPr/>
          <a:lstStyle/>
          <a:p>
            <a:endParaRPr lang="en-US"/>
          </a:p>
        </p:txBody>
      </p:sp>
      <p:sp>
        <p:nvSpPr>
          <p:cNvPr id="32" name="TextBox 32"/>
          <p:cNvSpPr txBox="1"/>
          <p:nvPr/>
        </p:nvSpPr>
        <p:spPr>
          <a:xfrm>
            <a:off x="8998210" y="4134802"/>
            <a:ext cx="863975" cy="213360"/>
          </a:xfrm>
          <a:prstGeom prst="rect">
            <a:avLst/>
          </a:prstGeom>
          <a:noFill/>
          <a:ln>
            <a:noFill/>
          </a:ln>
        </p:spPr>
        <p:txBody>
          <a:bodyPr wrap="none" lIns="0" tIns="0" rIns="0" bIns="0" anchor="t" anchorCtr="0">
            <a:spAutoFit/>
          </a:bodyPr>
          <a:lstStyle/>
          <a:p>
            <a:pPr algn="r"/>
            <a:r>
              <a:rPr lang="zh-CN" sz="1050" b="1" dirty="0">
                <a:solidFill>
                  <a:srgbClr val="C26B4F"/>
                </a:solidFill>
                <a:latin typeface="Calibri"/>
                <a:ea typeface="Microsoft YaHei"/>
                <a:cs typeface="Calibri"/>
              </a:rPr>
              <a:t>Media-alta</a:t>
            </a:r>
          </a:p>
        </p:txBody>
      </p:sp>
      <p:sp>
        <p:nvSpPr>
          <p:cNvPr id="33" name="Rectangle 33"/>
          <p:cNvSpPr/>
          <p:nvPr/>
        </p:nvSpPr>
        <p:spPr>
          <a:xfrm>
            <a:off x="762000" y="4676775"/>
            <a:ext cx="4000500" cy="647700"/>
          </a:xfrm>
          <a:prstGeom prst="rect">
            <a:avLst/>
          </a:prstGeom>
          <a:noFill/>
          <a:ln>
            <a:noFill/>
          </a:ln>
        </p:spPr>
        <p:txBody>
          <a:bodyPr/>
          <a:lstStyle/>
          <a:p>
            <a:endParaRPr lang="en-US"/>
          </a:p>
        </p:txBody>
      </p:sp>
      <p:sp>
        <p:nvSpPr>
          <p:cNvPr id="34" name="TextBox 34"/>
          <p:cNvSpPr txBox="1"/>
          <p:nvPr/>
        </p:nvSpPr>
        <p:spPr>
          <a:xfrm>
            <a:off x="745808" y="4777264"/>
            <a:ext cx="2928009"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Alta rotación docente y escasez</a:t>
            </a:r>
          </a:p>
        </p:txBody>
      </p:sp>
      <p:sp>
        <p:nvSpPr>
          <p:cNvPr id="35" name="TextBox 35"/>
          <p:cNvSpPr txBox="1"/>
          <p:nvPr/>
        </p:nvSpPr>
        <p:spPr>
          <a:xfrm>
            <a:off x="745808" y="4986814"/>
            <a:ext cx="2779038"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de apoyo técnico en territorio</a:t>
            </a:r>
          </a:p>
        </p:txBody>
      </p:sp>
      <p:sp>
        <p:nvSpPr>
          <p:cNvPr id="36" name="Rectangle 36"/>
          <p:cNvSpPr/>
          <p:nvPr/>
        </p:nvSpPr>
        <p:spPr>
          <a:xfrm>
            <a:off x="4857750" y="4791075"/>
            <a:ext cx="4467225" cy="361950"/>
          </a:xfrm>
          <a:prstGeom prst="roundRect">
            <a:avLst>
              <a:gd name="adj" fmla="val 10526"/>
            </a:avLst>
          </a:prstGeom>
          <a:gradFill>
            <a:gsLst>
              <a:gs pos="0">
                <a:srgbClr val="D4921E"/>
              </a:gs>
              <a:gs pos="100000">
                <a:srgbClr val="DFA84A"/>
              </a:gs>
            </a:gsLst>
            <a:lin ang="0" scaled="1"/>
          </a:gradFill>
          <a:ln>
            <a:noFill/>
          </a:ln>
        </p:spPr>
        <p:txBody>
          <a:bodyPr/>
          <a:lstStyle/>
          <a:p>
            <a:endParaRPr lang="en-US"/>
          </a:p>
        </p:txBody>
      </p:sp>
      <p:sp>
        <p:nvSpPr>
          <p:cNvPr id="37" name="TextBox 37"/>
          <p:cNvSpPr txBox="1"/>
          <p:nvPr/>
        </p:nvSpPr>
        <p:spPr>
          <a:xfrm>
            <a:off x="8743536" y="4915852"/>
            <a:ext cx="461424" cy="213360"/>
          </a:xfrm>
          <a:prstGeom prst="rect">
            <a:avLst/>
          </a:prstGeom>
          <a:noFill/>
          <a:ln>
            <a:noFill/>
          </a:ln>
        </p:spPr>
        <p:txBody>
          <a:bodyPr wrap="none" lIns="0" tIns="0" rIns="0" bIns="0" anchor="t" anchorCtr="0">
            <a:spAutoFit/>
          </a:bodyPr>
          <a:lstStyle/>
          <a:p>
            <a:pPr algn="r"/>
            <a:r>
              <a:rPr lang="zh-CN" sz="1050" b="1" dirty="0">
                <a:solidFill>
                  <a:srgbClr val="D4921E"/>
                </a:solidFill>
                <a:latin typeface="Calibri"/>
                <a:ea typeface="Microsoft YaHei"/>
                <a:cs typeface="Calibri"/>
              </a:rPr>
              <a:t>Media</a:t>
            </a:r>
          </a:p>
        </p:txBody>
      </p:sp>
      <p:sp>
        <p:nvSpPr>
          <p:cNvPr id="38" name="Rectangle 38"/>
          <p:cNvSpPr/>
          <p:nvPr/>
        </p:nvSpPr>
        <p:spPr>
          <a:xfrm>
            <a:off x="762000" y="5457825"/>
            <a:ext cx="4000500" cy="647700"/>
          </a:xfrm>
          <a:prstGeom prst="rect">
            <a:avLst/>
          </a:prstGeom>
          <a:noFill/>
          <a:ln>
            <a:noFill/>
          </a:ln>
        </p:spPr>
        <p:txBody>
          <a:bodyPr/>
          <a:lstStyle/>
          <a:p>
            <a:endParaRPr lang="en-US"/>
          </a:p>
        </p:txBody>
      </p:sp>
      <p:sp>
        <p:nvSpPr>
          <p:cNvPr id="39" name="TextBox 39"/>
          <p:cNvSpPr txBox="1"/>
          <p:nvPr/>
        </p:nvSpPr>
        <p:spPr>
          <a:xfrm>
            <a:off x="745808" y="5558314"/>
            <a:ext cx="2415921"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Baja participación familiar</a:t>
            </a:r>
          </a:p>
        </p:txBody>
      </p:sp>
      <p:sp>
        <p:nvSpPr>
          <p:cNvPr id="40" name="TextBox 40"/>
          <p:cNvSpPr txBox="1"/>
          <p:nvPr/>
        </p:nvSpPr>
        <p:spPr>
          <a:xfrm>
            <a:off x="745808" y="5767864"/>
            <a:ext cx="2155222"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en el proceso educativo</a:t>
            </a:r>
          </a:p>
        </p:txBody>
      </p:sp>
      <p:sp>
        <p:nvSpPr>
          <p:cNvPr id="41" name="Rectangle 41"/>
          <p:cNvSpPr/>
          <p:nvPr/>
        </p:nvSpPr>
        <p:spPr>
          <a:xfrm>
            <a:off x="4857750" y="5572125"/>
            <a:ext cx="3810000" cy="361950"/>
          </a:xfrm>
          <a:prstGeom prst="roundRect">
            <a:avLst>
              <a:gd name="adj" fmla="val 10526"/>
            </a:avLst>
          </a:prstGeom>
          <a:gradFill>
            <a:gsLst>
              <a:gs pos="0">
                <a:srgbClr val="D4921E"/>
              </a:gs>
              <a:gs pos="100000">
                <a:srgbClr val="E0B060"/>
              </a:gs>
            </a:gsLst>
            <a:lin ang="0" scaled="1"/>
          </a:gradFill>
          <a:ln>
            <a:noFill/>
          </a:ln>
        </p:spPr>
        <p:txBody>
          <a:bodyPr/>
          <a:lstStyle/>
          <a:p>
            <a:endParaRPr lang="en-US"/>
          </a:p>
        </p:txBody>
      </p:sp>
      <p:sp>
        <p:nvSpPr>
          <p:cNvPr id="42" name="TextBox 42"/>
          <p:cNvSpPr txBox="1"/>
          <p:nvPr/>
        </p:nvSpPr>
        <p:spPr>
          <a:xfrm>
            <a:off x="8086311" y="5696902"/>
            <a:ext cx="461424" cy="213360"/>
          </a:xfrm>
          <a:prstGeom prst="rect">
            <a:avLst/>
          </a:prstGeom>
          <a:noFill/>
          <a:ln>
            <a:noFill/>
          </a:ln>
        </p:spPr>
        <p:txBody>
          <a:bodyPr wrap="none" lIns="0" tIns="0" rIns="0" bIns="0" anchor="t" anchorCtr="0">
            <a:spAutoFit/>
          </a:bodyPr>
          <a:lstStyle/>
          <a:p>
            <a:pPr algn="r"/>
            <a:r>
              <a:rPr lang="zh-CN" sz="1050" b="1" dirty="0">
                <a:solidFill>
                  <a:srgbClr val="D4921E"/>
                </a:solidFill>
                <a:latin typeface="Calibri"/>
                <a:ea typeface="Microsoft YaHei"/>
                <a:cs typeface="Calibri"/>
              </a:rPr>
              <a:t>Media</a:t>
            </a:r>
          </a:p>
        </p:txBody>
      </p:sp>
      <p:sp>
        <p:nvSpPr>
          <p:cNvPr id="43" name="TextBox 43"/>
          <p:cNvSpPr txBox="1"/>
          <p:nvPr/>
        </p:nvSpPr>
        <p:spPr>
          <a:xfrm>
            <a:off x="5806833" y="6085999"/>
            <a:ext cx="4674084" cy="198120"/>
          </a:xfrm>
          <a:prstGeom prst="rect">
            <a:avLst/>
          </a:prstGeom>
          <a:noFill/>
          <a:ln>
            <a:noFill/>
          </a:ln>
        </p:spPr>
        <p:txBody>
          <a:bodyPr wrap="none" lIns="0" tIns="0" rIns="0" bIns="0" anchor="t" anchorCtr="0">
            <a:spAutoFit/>
          </a:bodyPr>
          <a:lstStyle/>
          <a:p>
            <a:pPr algn="ctr"/>
            <a:r>
              <a:rPr lang="zh-CN" sz="975" dirty="0">
                <a:solidFill>
                  <a:srgbClr val="8A8A8A"/>
                </a:solidFill>
                <a:latin typeface="Calibri"/>
                <a:ea typeface="Microsoft YaHei"/>
                <a:cs typeface="Calibri"/>
              </a:rPr>
              <a:t>Severidad relativa del factor (según sistematización FLACSO 2025)</a:t>
            </a:r>
          </a:p>
        </p:txBody>
      </p:sp>
      <p:sp>
        <p:nvSpPr>
          <p:cNvPr id="44" name="Rectangle 44"/>
          <p:cNvSpPr/>
          <p:nvPr/>
        </p:nvSpPr>
        <p:spPr>
          <a:xfrm>
            <a:off x="0" y="6534150"/>
            <a:ext cx="12192000" cy="9525"/>
          </a:xfrm>
          <a:prstGeom prst="rect">
            <a:avLst/>
          </a:prstGeom>
          <a:solidFill>
            <a:srgbClr val="DDD9D4"/>
          </a:solidFill>
          <a:ln>
            <a:noFill/>
          </a:ln>
        </p:spPr>
        <p:txBody>
          <a:bodyPr/>
          <a:lstStyle/>
          <a:p>
            <a:endParaRPr lang="en-US"/>
          </a:p>
        </p:txBody>
      </p:sp>
      <p:sp>
        <p:nvSpPr>
          <p:cNvPr id="45" name="TextBox 45"/>
          <p:cNvSpPr txBox="1"/>
          <p:nvPr/>
        </p:nvSpPr>
        <p:spPr>
          <a:xfrm>
            <a:off x="750570" y="6627495"/>
            <a:ext cx="969264" cy="182880"/>
          </a:xfrm>
          <a:prstGeom prst="rect">
            <a:avLst/>
          </a:prstGeom>
          <a:noFill/>
          <a:ln>
            <a:noFill/>
          </a:ln>
        </p:spPr>
        <p:txBody>
          <a:bodyPr wrap="none" lIns="0" tIns="0" rIns="0" bIns="0" anchor="t" anchorCtr="0">
            <a:spAutoFit/>
          </a:bodyPr>
          <a:lstStyle/>
          <a:p>
            <a:pPr algn="l"/>
            <a:r>
              <a:rPr lang="zh-CN" sz="900" dirty="0">
                <a:solidFill>
                  <a:srgbClr val="8A8A8A"/>
                </a:solidFill>
                <a:latin typeface="Calibri"/>
                <a:ea typeface="Microsoft YaHei"/>
                <a:cs typeface="Calibri"/>
              </a:rPr>
              <a:t>MINERD | UNICEF</a:t>
            </a:r>
          </a:p>
        </p:txBody>
      </p:sp>
      <p:sp>
        <p:nvSpPr>
          <p:cNvPr id="46" name="TextBox 46"/>
          <p:cNvSpPr txBox="1"/>
          <p:nvPr/>
        </p:nvSpPr>
        <p:spPr>
          <a:xfrm>
            <a:off x="6012275" y="6627495"/>
            <a:ext cx="167449" cy="182880"/>
          </a:xfrm>
          <a:prstGeom prst="rect">
            <a:avLst/>
          </a:prstGeom>
          <a:noFill/>
          <a:ln>
            <a:noFill/>
          </a:ln>
        </p:spPr>
        <p:txBody>
          <a:bodyPr wrap="none" lIns="0" tIns="0" rIns="0" bIns="0" anchor="t" anchorCtr="0">
            <a:spAutoFit/>
          </a:bodyPr>
          <a:lstStyle/>
          <a:p>
            <a:pPr algn="ctr"/>
            <a:r>
              <a:rPr lang="zh-CN" sz="900" dirty="0">
                <a:solidFill>
                  <a:srgbClr val="8A8A8A"/>
                </a:solidFill>
                <a:latin typeface="Calibri"/>
                <a:ea typeface="Microsoft YaHei"/>
                <a:cs typeface="Calibri"/>
              </a:rPr>
              <a:t>03</a:t>
            </a:r>
          </a:p>
        </p:txBody>
      </p:sp>
      <p:sp>
        <p:nvSpPr>
          <p:cNvPr id="47" name="TextBox 47"/>
          <p:cNvSpPr txBox="1"/>
          <p:nvPr/>
        </p:nvSpPr>
        <p:spPr>
          <a:xfrm>
            <a:off x="10189559" y="6627495"/>
            <a:ext cx="1251871" cy="182880"/>
          </a:xfrm>
          <a:prstGeom prst="rect">
            <a:avLst/>
          </a:prstGeom>
          <a:noFill/>
          <a:ln>
            <a:noFill/>
          </a:ln>
        </p:spPr>
        <p:txBody>
          <a:bodyPr wrap="none" lIns="0" tIns="0" rIns="0" bIns="0" anchor="t" anchorCtr="0">
            <a:spAutoFit/>
          </a:bodyPr>
          <a:lstStyle/>
          <a:p>
            <a:pPr algn="r"/>
            <a:r>
              <a:rPr lang="zh-CN" sz="900" dirty="0">
                <a:solidFill>
                  <a:srgbClr val="8A8A8A"/>
                </a:solidFill>
                <a:latin typeface="Calibri"/>
                <a:ea typeface="Microsoft YaHei"/>
                <a:cs typeface="Calibri"/>
              </a:rPr>
              <a:t>CON BASE 2018–2024</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09600" y="182880"/>
            <a:ext cx="10972800" cy="268224"/>
          </a:xfrm>
          <a:prstGeom prst="rect">
            <a:avLst/>
          </a:prstGeom>
          <a:noFill/>
          <a:ln/>
        </p:spPr>
        <p:txBody>
          <a:bodyPr wrap="square" lIns="0" tIns="0" rIns="0" bIns="0" rtlCol="0" anchor="ctr"/>
          <a:lstStyle/>
          <a:p>
            <a:r>
              <a:rPr lang="en-US" sz="1333" b="1" kern="0" spc="533" dirty="0">
                <a:solidFill>
                  <a:srgbClr val="E0A458"/>
                </a:solidFill>
                <a:latin typeface="Calibri" pitchFamily="34" charset="0"/>
                <a:ea typeface="Calibri" pitchFamily="34" charset="-122"/>
                <a:cs typeface="Calibri" pitchFamily="34" charset="-120"/>
              </a:rPr>
              <a:t>EL PROGRAMA</a:t>
            </a:r>
            <a:endParaRPr lang="en-US" sz="1333" dirty="0"/>
          </a:p>
        </p:txBody>
      </p:sp>
      <p:sp>
        <p:nvSpPr>
          <p:cNvPr id="3" name="Text 1"/>
          <p:cNvSpPr/>
          <p:nvPr/>
        </p:nvSpPr>
        <p:spPr>
          <a:xfrm>
            <a:off x="609600" y="548640"/>
            <a:ext cx="10972800" cy="1036320"/>
          </a:xfrm>
          <a:prstGeom prst="rect">
            <a:avLst/>
          </a:prstGeom>
          <a:noFill/>
          <a:ln/>
        </p:spPr>
        <p:txBody>
          <a:bodyPr wrap="square" lIns="0" tIns="0" rIns="0" bIns="0" rtlCol="0" anchor="t"/>
          <a:lstStyle/>
          <a:p>
            <a:r>
              <a:rPr lang="en-US" sz="3733" b="1" dirty="0">
                <a:solidFill>
                  <a:srgbClr val="0A3D5C"/>
                </a:solidFill>
                <a:latin typeface="Georgia" pitchFamily="34" charset="0"/>
                <a:ea typeface="Georgia" pitchFamily="34" charset="-122"/>
                <a:cs typeface="Georgia" pitchFamily="34" charset="-120"/>
              </a:rPr>
              <a:t>¿Qué es CON BASE?</a:t>
            </a:r>
            <a:endParaRPr lang="en-US" sz="3733" dirty="0"/>
          </a:p>
        </p:txBody>
      </p:sp>
      <p:sp>
        <p:nvSpPr>
          <p:cNvPr id="4" name="Shape 2"/>
          <p:cNvSpPr/>
          <p:nvPr/>
        </p:nvSpPr>
        <p:spPr>
          <a:xfrm>
            <a:off x="609600" y="1377696"/>
            <a:ext cx="731520" cy="48768"/>
          </a:xfrm>
          <a:prstGeom prst="rect">
            <a:avLst/>
          </a:prstGeom>
          <a:solidFill>
            <a:srgbClr val="E0A458"/>
          </a:solidFill>
          <a:ln/>
        </p:spPr>
        <p:txBody>
          <a:bodyPr/>
          <a:lstStyle/>
          <a:p>
            <a:endParaRPr lang="es-DO" sz="2400"/>
          </a:p>
        </p:txBody>
      </p:sp>
      <p:sp>
        <p:nvSpPr>
          <p:cNvPr id="5" name="Text 3"/>
          <p:cNvSpPr/>
          <p:nvPr/>
        </p:nvSpPr>
        <p:spPr>
          <a:xfrm>
            <a:off x="609600" y="1524000"/>
            <a:ext cx="10972800" cy="1341120"/>
          </a:xfrm>
          <a:prstGeom prst="rect">
            <a:avLst/>
          </a:prstGeom>
          <a:noFill/>
          <a:ln/>
        </p:spPr>
        <p:txBody>
          <a:bodyPr wrap="square" lIns="0" tIns="0" rIns="0" bIns="0" rtlCol="0" anchor="ctr"/>
          <a:lstStyle/>
          <a:p>
            <a:r>
              <a:rPr lang="en-US" sz="2000" i="1" dirty="0">
                <a:solidFill>
                  <a:srgbClr val="1A1A2E"/>
                </a:solidFill>
                <a:latin typeface="Calibri" pitchFamily="34" charset="0"/>
                <a:ea typeface="Calibri" pitchFamily="34" charset="-122"/>
                <a:cs typeface="Calibri" pitchFamily="34" charset="-120"/>
              </a:rPr>
              <a:t>Una iniciativa estratégica del Ministerio de Educación de la República Dominicana, con el apoyo de UNICEF, orientada a transformar las prácticas pedagógicas del primer ciclo del nivel primario para que niñas y niños desarrollen los aprendizajes fundamentales en lectura, escritura y matemática.</a:t>
            </a:r>
            <a:endParaRPr lang="en-US" sz="2000" dirty="0"/>
          </a:p>
        </p:txBody>
      </p:sp>
      <p:sp>
        <p:nvSpPr>
          <p:cNvPr id="6" name="Shape 4"/>
          <p:cNvSpPr/>
          <p:nvPr/>
        </p:nvSpPr>
        <p:spPr>
          <a:xfrm>
            <a:off x="609600" y="3230880"/>
            <a:ext cx="3596640" cy="2804160"/>
          </a:xfrm>
          <a:prstGeom prst="rect">
            <a:avLst/>
          </a:prstGeom>
          <a:solidFill>
            <a:srgbClr val="FAF7F2"/>
          </a:solidFill>
          <a:ln/>
        </p:spPr>
        <p:txBody>
          <a:bodyPr/>
          <a:lstStyle/>
          <a:p>
            <a:endParaRPr lang="es-DO" sz="2400"/>
          </a:p>
        </p:txBody>
      </p:sp>
      <p:sp>
        <p:nvSpPr>
          <p:cNvPr id="7" name="Shape 5"/>
          <p:cNvSpPr/>
          <p:nvPr/>
        </p:nvSpPr>
        <p:spPr>
          <a:xfrm>
            <a:off x="609600" y="3230880"/>
            <a:ext cx="3596640" cy="73152"/>
          </a:xfrm>
          <a:prstGeom prst="rect">
            <a:avLst/>
          </a:prstGeom>
          <a:solidFill>
            <a:srgbClr val="E0A458"/>
          </a:solidFill>
          <a:ln/>
        </p:spPr>
        <p:txBody>
          <a:bodyPr/>
          <a:lstStyle/>
          <a:p>
            <a:endParaRPr lang="es-DO" sz="2400"/>
          </a:p>
        </p:txBody>
      </p:sp>
      <p:sp>
        <p:nvSpPr>
          <p:cNvPr id="8" name="Shape 6"/>
          <p:cNvSpPr/>
          <p:nvPr/>
        </p:nvSpPr>
        <p:spPr>
          <a:xfrm>
            <a:off x="975360" y="3596640"/>
            <a:ext cx="853440" cy="853440"/>
          </a:xfrm>
          <a:prstGeom prst="ellipse">
            <a:avLst/>
          </a:prstGeom>
          <a:solidFill>
            <a:srgbClr val="0A3D5C"/>
          </a:solidFill>
          <a:ln/>
        </p:spPr>
        <p:txBody>
          <a:bodyPr/>
          <a:lstStyle/>
          <a:p>
            <a:endParaRPr lang="es-DO" sz="2400"/>
          </a:p>
        </p:txBody>
      </p:sp>
      <p:pic>
        <p:nvPicPr>
          <p:cNvPr id="9" name="Image 0" descr="preencoded.png"/>
          <p:cNvPicPr>
            <a:picLocks noChangeAspect="1"/>
          </p:cNvPicPr>
          <p:nvPr/>
        </p:nvPicPr>
        <p:blipFill>
          <a:blip r:embed="rId3"/>
          <a:stretch>
            <a:fillRect/>
          </a:stretch>
        </p:blipFill>
        <p:spPr>
          <a:xfrm>
            <a:off x="1158240" y="3779520"/>
            <a:ext cx="487680" cy="487680"/>
          </a:xfrm>
          <a:prstGeom prst="rect">
            <a:avLst/>
          </a:prstGeom>
        </p:spPr>
      </p:pic>
      <p:sp>
        <p:nvSpPr>
          <p:cNvPr id="10" name="Text 7"/>
          <p:cNvSpPr/>
          <p:nvPr/>
        </p:nvSpPr>
        <p:spPr>
          <a:xfrm>
            <a:off x="3291840" y="3596640"/>
            <a:ext cx="731520" cy="609600"/>
          </a:xfrm>
          <a:prstGeom prst="rect">
            <a:avLst/>
          </a:prstGeom>
          <a:noFill/>
          <a:ln/>
        </p:spPr>
        <p:txBody>
          <a:bodyPr wrap="square" lIns="0" tIns="0" rIns="0" bIns="0" rtlCol="0" anchor="ctr"/>
          <a:lstStyle/>
          <a:p>
            <a:pPr algn="r"/>
            <a:r>
              <a:rPr lang="en-US" sz="3733" b="1" dirty="0">
                <a:solidFill>
                  <a:srgbClr val="E0A458"/>
                </a:solidFill>
                <a:latin typeface="Georgia" pitchFamily="34" charset="0"/>
                <a:ea typeface="Georgia" pitchFamily="34" charset="-122"/>
                <a:cs typeface="Georgia" pitchFamily="34" charset="-120"/>
              </a:rPr>
              <a:t>01</a:t>
            </a:r>
            <a:endParaRPr lang="en-US" sz="3733" dirty="0"/>
          </a:p>
        </p:txBody>
      </p:sp>
      <p:sp>
        <p:nvSpPr>
          <p:cNvPr id="11" name="Text 8"/>
          <p:cNvSpPr/>
          <p:nvPr/>
        </p:nvSpPr>
        <p:spPr>
          <a:xfrm>
            <a:off x="975360" y="4632960"/>
            <a:ext cx="2865120" cy="548640"/>
          </a:xfrm>
          <a:prstGeom prst="rect">
            <a:avLst/>
          </a:prstGeom>
          <a:noFill/>
          <a:ln/>
        </p:spPr>
        <p:txBody>
          <a:bodyPr wrap="square" lIns="0" tIns="0" rIns="0" bIns="0" rtlCol="0" anchor="ctr"/>
          <a:lstStyle/>
          <a:p>
            <a:r>
              <a:rPr lang="en-US" sz="2000" b="1" dirty="0">
                <a:solidFill>
                  <a:srgbClr val="0A3D5C"/>
                </a:solidFill>
                <a:latin typeface="Georgia" pitchFamily="34" charset="0"/>
                <a:ea typeface="Georgia" pitchFamily="34" charset="-122"/>
                <a:cs typeface="Georgia" pitchFamily="34" charset="-120"/>
              </a:rPr>
              <a:t>Mejorar los aprendizajes</a:t>
            </a:r>
            <a:endParaRPr lang="en-US" sz="2000" dirty="0"/>
          </a:p>
        </p:txBody>
      </p:sp>
      <p:sp>
        <p:nvSpPr>
          <p:cNvPr id="12" name="Text 9"/>
          <p:cNvSpPr/>
          <p:nvPr/>
        </p:nvSpPr>
        <p:spPr>
          <a:xfrm>
            <a:off x="975360" y="5181600"/>
            <a:ext cx="2865120" cy="792480"/>
          </a:xfrm>
          <a:prstGeom prst="rect">
            <a:avLst/>
          </a:prstGeom>
          <a:noFill/>
          <a:ln/>
        </p:spPr>
        <p:txBody>
          <a:bodyPr wrap="square" lIns="0" tIns="0" rIns="0" bIns="0" rtlCol="0" anchor="ctr"/>
          <a:lstStyle/>
          <a:p>
            <a:r>
              <a:rPr lang="en-US" sz="1467" dirty="0">
                <a:solidFill>
                  <a:srgbClr val="1A1A2E"/>
                </a:solidFill>
                <a:latin typeface="Calibri" pitchFamily="34" charset="0"/>
                <a:ea typeface="Calibri" pitchFamily="34" charset="-122"/>
                <a:cs typeface="Calibri" pitchFamily="34" charset="-120"/>
              </a:rPr>
              <a:t>Que estudiantes de 1.º a 3.º alcancen niveles satisfactorios en lectura, escritura y matemática.</a:t>
            </a:r>
            <a:endParaRPr lang="en-US" sz="1467" dirty="0"/>
          </a:p>
        </p:txBody>
      </p:sp>
      <p:sp>
        <p:nvSpPr>
          <p:cNvPr id="13" name="Shape 10"/>
          <p:cNvSpPr/>
          <p:nvPr/>
        </p:nvSpPr>
        <p:spPr>
          <a:xfrm>
            <a:off x="4480560" y="3230880"/>
            <a:ext cx="3596640" cy="2804160"/>
          </a:xfrm>
          <a:prstGeom prst="rect">
            <a:avLst/>
          </a:prstGeom>
          <a:solidFill>
            <a:srgbClr val="FAF7F2"/>
          </a:solidFill>
          <a:ln/>
        </p:spPr>
        <p:txBody>
          <a:bodyPr/>
          <a:lstStyle/>
          <a:p>
            <a:endParaRPr lang="es-DO" sz="2400"/>
          </a:p>
        </p:txBody>
      </p:sp>
      <p:sp>
        <p:nvSpPr>
          <p:cNvPr id="14" name="Shape 11"/>
          <p:cNvSpPr/>
          <p:nvPr/>
        </p:nvSpPr>
        <p:spPr>
          <a:xfrm>
            <a:off x="4480560" y="3230880"/>
            <a:ext cx="3596640" cy="73152"/>
          </a:xfrm>
          <a:prstGeom prst="rect">
            <a:avLst/>
          </a:prstGeom>
          <a:solidFill>
            <a:srgbClr val="E0A458"/>
          </a:solidFill>
          <a:ln/>
        </p:spPr>
        <p:txBody>
          <a:bodyPr/>
          <a:lstStyle/>
          <a:p>
            <a:endParaRPr lang="es-DO" sz="2400"/>
          </a:p>
        </p:txBody>
      </p:sp>
      <p:sp>
        <p:nvSpPr>
          <p:cNvPr id="15" name="Shape 12"/>
          <p:cNvSpPr/>
          <p:nvPr/>
        </p:nvSpPr>
        <p:spPr>
          <a:xfrm>
            <a:off x="4846320" y="3596640"/>
            <a:ext cx="853440" cy="853440"/>
          </a:xfrm>
          <a:prstGeom prst="ellipse">
            <a:avLst/>
          </a:prstGeom>
          <a:solidFill>
            <a:srgbClr val="0A3D5C"/>
          </a:solidFill>
          <a:ln/>
        </p:spPr>
        <p:txBody>
          <a:bodyPr/>
          <a:lstStyle/>
          <a:p>
            <a:endParaRPr lang="es-DO" sz="2400"/>
          </a:p>
        </p:txBody>
      </p:sp>
      <p:pic>
        <p:nvPicPr>
          <p:cNvPr id="16" name="Image 1" descr="preencoded.png"/>
          <p:cNvPicPr>
            <a:picLocks noChangeAspect="1"/>
          </p:cNvPicPr>
          <p:nvPr/>
        </p:nvPicPr>
        <p:blipFill>
          <a:blip r:embed="rId4"/>
          <a:stretch>
            <a:fillRect/>
          </a:stretch>
        </p:blipFill>
        <p:spPr>
          <a:xfrm>
            <a:off x="5029200" y="3779520"/>
            <a:ext cx="487680" cy="487680"/>
          </a:xfrm>
          <a:prstGeom prst="rect">
            <a:avLst/>
          </a:prstGeom>
        </p:spPr>
      </p:pic>
      <p:sp>
        <p:nvSpPr>
          <p:cNvPr id="17" name="Text 13"/>
          <p:cNvSpPr/>
          <p:nvPr/>
        </p:nvSpPr>
        <p:spPr>
          <a:xfrm>
            <a:off x="7162800" y="3596640"/>
            <a:ext cx="731520" cy="609600"/>
          </a:xfrm>
          <a:prstGeom prst="rect">
            <a:avLst/>
          </a:prstGeom>
          <a:noFill/>
          <a:ln/>
        </p:spPr>
        <p:txBody>
          <a:bodyPr wrap="square" lIns="0" tIns="0" rIns="0" bIns="0" rtlCol="0" anchor="ctr"/>
          <a:lstStyle/>
          <a:p>
            <a:pPr algn="r"/>
            <a:r>
              <a:rPr lang="en-US" sz="3733" b="1" dirty="0">
                <a:solidFill>
                  <a:srgbClr val="E0A458"/>
                </a:solidFill>
                <a:latin typeface="Georgia" pitchFamily="34" charset="0"/>
                <a:ea typeface="Georgia" pitchFamily="34" charset="-122"/>
                <a:cs typeface="Georgia" pitchFamily="34" charset="-120"/>
              </a:rPr>
              <a:t>02</a:t>
            </a:r>
            <a:endParaRPr lang="en-US" sz="3733" dirty="0"/>
          </a:p>
        </p:txBody>
      </p:sp>
      <p:sp>
        <p:nvSpPr>
          <p:cNvPr id="18" name="Text 14"/>
          <p:cNvSpPr/>
          <p:nvPr/>
        </p:nvSpPr>
        <p:spPr>
          <a:xfrm>
            <a:off x="4846320" y="4632960"/>
            <a:ext cx="2865120" cy="548640"/>
          </a:xfrm>
          <a:prstGeom prst="rect">
            <a:avLst/>
          </a:prstGeom>
          <a:noFill/>
          <a:ln/>
        </p:spPr>
        <p:txBody>
          <a:bodyPr wrap="square" lIns="0" tIns="0" rIns="0" bIns="0" rtlCol="0" anchor="ctr"/>
          <a:lstStyle/>
          <a:p>
            <a:r>
              <a:rPr lang="en-US" sz="2000" b="1" dirty="0">
                <a:solidFill>
                  <a:srgbClr val="0A3D5C"/>
                </a:solidFill>
                <a:latin typeface="Georgia" pitchFamily="34" charset="0"/>
                <a:ea typeface="Georgia" pitchFamily="34" charset="-122"/>
                <a:cs typeface="Georgia" pitchFamily="34" charset="-120"/>
              </a:rPr>
              <a:t>Transformar la enseñanza</a:t>
            </a:r>
            <a:endParaRPr lang="en-US" sz="2000" dirty="0"/>
          </a:p>
        </p:txBody>
      </p:sp>
      <p:sp>
        <p:nvSpPr>
          <p:cNvPr id="19" name="Text 15"/>
          <p:cNvSpPr/>
          <p:nvPr/>
        </p:nvSpPr>
        <p:spPr>
          <a:xfrm>
            <a:off x="4846320" y="5181600"/>
            <a:ext cx="2865120" cy="792480"/>
          </a:xfrm>
          <a:prstGeom prst="rect">
            <a:avLst/>
          </a:prstGeom>
          <a:noFill/>
          <a:ln/>
        </p:spPr>
        <p:txBody>
          <a:bodyPr wrap="square" lIns="0" tIns="0" rIns="0" bIns="0" rtlCol="0" anchor="ctr"/>
          <a:lstStyle/>
          <a:p>
            <a:r>
              <a:rPr lang="en-US" sz="1467" dirty="0">
                <a:solidFill>
                  <a:srgbClr val="1A1A2E"/>
                </a:solidFill>
                <a:latin typeface="Calibri" pitchFamily="34" charset="0"/>
                <a:ea typeface="Calibri" pitchFamily="34" charset="-122"/>
                <a:cs typeface="Calibri" pitchFamily="34" charset="-120"/>
              </a:rPr>
              <a:t>Promover metodologías activas, participativas y centradas en el aprendizaje significativo.</a:t>
            </a:r>
            <a:endParaRPr lang="en-US" sz="1467" dirty="0"/>
          </a:p>
        </p:txBody>
      </p:sp>
      <p:sp>
        <p:nvSpPr>
          <p:cNvPr id="20" name="Shape 16"/>
          <p:cNvSpPr/>
          <p:nvPr/>
        </p:nvSpPr>
        <p:spPr>
          <a:xfrm>
            <a:off x="8351520" y="3230880"/>
            <a:ext cx="3596640" cy="2804160"/>
          </a:xfrm>
          <a:prstGeom prst="rect">
            <a:avLst/>
          </a:prstGeom>
          <a:solidFill>
            <a:srgbClr val="FAF7F2"/>
          </a:solidFill>
          <a:ln/>
        </p:spPr>
        <p:txBody>
          <a:bodyPr/>
          <a:lstStyle/>
          <a:p>
            <a:endParaRPr lang="es-DO" sz="2400"/>
          </a:p>
        </p:txBody>
      </p:sp>
      <p:sp>
        <p:nvSpPr>
          <p:cNvPr id="21" name="Shape 17"/>
          <p:cNvSpPr/>
          <p:nvPr/>
        </p:nvSpPr>
        <p:spPr>
          <a:xfrm>
            <a:off x="8351520" y="3230880"/>
            <a:ext cx="3596640" cy="73152"/>
          </a:xfrm>
          <a:prstGeom prst="rect">
            <a:avLst/>
          </a:prstGeom>
          <a:solidFill>
            <a:srgbClr val="E0A458"/>
          </a:solidFill>
          <a:ln/>
        </p:spPr>
        <p:txBody>
          <a:bodyPr/>
          <a:lstStyle/>
          <a:p>
            <a:endParaRPr lang="es-DO" sz="2400"/>
          </a:p>
        </p:txBody>
      </p:sp>
      <p:sp>
        <p:nvSpPr>
          <p:cNvPr id="22" name="Shape 18"/>
          <p:cNvSpPr/>
          <p:nvPr/>
        </p:nvSpPr>
        <p:spPr>
          <a:xfrm>
            <a:off x="8717280" y="3596640"/>
            <a:ext cx="853440" cy="853440"/>
          </a:xfrm>
          <a:prstGeom prst="ellipse">
            <a:avLst/>
          </a:prstGeom>
          <a:solidFill>
            <a:srgbClr val="0A3D5C"/>
          </a:solidFill>
          <a:ln/>
        </p:spPr>
        <p:txBody>
          <a:bodyPr/>
          <a:lstStyle/>
          <a:p>
            <a:endParaRPr lang="es-DO" sz="2400"/>
          </a:p>
        </p:txBody>
      </p:sp>
      <p:pic>
        <p:nvPicPr>
          <p:cNvPr id="23" name="Image 2" descr="preencoded.png"/>
          <p:cNvPicPr>
            <a:picLocks noChangeAspect="1"/>
          </p:cNvPicPr>
          <p:nvPr/>
        </p:nvPicPr>
        <p:blipFill>
          <a:blip r:embed="rId5"/>
          <a:stretch>
            <a:fillRect/>
          </a:stretch>
        </p:blipFill>
        <p:spPr>
          <a:xfrm>
            <a:off x="8900160" y="3779520"/>
            <a:ext cx="487680" cy="487680"/>
          </a:xfrm>
          <a:prstGeom prst="rect">
            <a:avLst/>
          </a:prstGeom>
        </p:spPr>
      </p:pic>
      <p:sp>
        <p:nvSpPr>
          <p:cNvPr id="24" name="Text 19"/>
          <p:cNvSpPr/>
          <p:nvPr/>
        </p:nvSpPr>
        <p:spPr>
          <a:xfrm>
            <a:off x="11033760" y="3596640"/>
            <a:ext cx="731520" cy="609600"/>
          </a:xfrm>
          <a:prstGeom prst="rect">
            <a:avLst/>
          </a:prstGeom>
          <a:noFill/>
          <a:ln/>
        </p:spPr>
        <p:txBody>
          <a:bodyPr wrap="square" lIns="0" tIns="0" rIns="0" bIns="0" rtlCol="0" anchor="ctr"/>
          <a:lstStyle/>
          <a:p>
            <a:pPr algn="r"/>
            <a:r>
              <a:rPr lang="en-US" sz="3733" b="1" dirty="0">
                <a:solidFill>
                  <a:srgbClr val="E0A458"/>
                </a:solidFill>
                <a:latin typeface="Georgia" pitchFamily="34" charset="0"/>
                <a:ea typeface="Georgia" pitchFamily="34" charset="-122"/>
                <a:cs typeface="Georgia" pitchFamily="34" charset="-120"/>
              </a:rPr>
              <a:t>03</a:t>
            </a:r>
            <a:endParaRPr lang="en-US" sz="3733" dirty="0"/>
          </a:p>
        </p:txBody>
      </p:sp>
      <p:sp>
        <p:nvSpPr>
          <p:cNvPr id="25" name="Text 20"/>
          <p:cNvSpPr/>
          <p:nvPr/>
        </p:nvSpPr>
        <p:spPr>
          <a:xfrm>
            <a:off x="8717280" y="4632960"/>
            <a:ext cx="2865120" cy="548640"/>
          </a:xfrm>
          <a:prstGeom prst="rect">
            <a:avLst/>
          </a:prstGeom>
          <a:noFill/>
          <a:ln/>
        </p:spPr>
        <p:txBody>
          <a:bodyPr wrap="square" lIns="0" tIns="0" rIns="0" bIns="0" rtlCol="0" anchor="ctr"/>
          <a:lstStyle/>
          <a:p>
            <a:r>
              <a:rPr lang="en-US" sz="2000" b="1" dirty="0">
                <a:solidFill>
                  <a:srgbClr val="0A3D5C"/>
                </a:solidFill>
                <a:latin typeface="Georgia" pitchFamily="34" charset="0"/>
                <a:ea typeface="Georgia" pitchFamily="34" charset="-122"/>
                <a:cs typeface="Georgia" pitchFamily="34" charset="-120"/>
              </a:rPr>
              <a:t>Sostener desde el sistema</a:t>
            </a:r>
            <a:endParaRPr lang="en-US" sz="2000" dirty="0"/>
          </a:p>
        </p:txBody>
      </p:sp>
      <p:sp>
        <p:nvSpPr>
          <p:cNvPr id="26" name="Text 21"/>
          <p:cNvSpPr/>
          <p:nvPr/>
        </p:nvSpPr>
        <p:spPr>
          <a:xfrm>
            <a:off x="8717280" y="5181600"/>
            <a:ext cx="2865120" cy="792480"/>
          </a:xfrm>
          <a:prstGeom prst="rect">
            <a:avLst/>
          </a:prstGeom>
          <a:noFill/>
          <a:ln/>
        </p:spPr>
        <p:txBody>
          <a:bodyPr wrap="square" lIns="0" tIns="0" rIns="0" bIns="0" rtlCol="0" anchor="ctr"/>
          <a:lstStyle/>
          <a:p>
            <a:r>
              <a:rPr lang="en-US" sz="1467" dirty="0">
                <a:solidFill>
                  <a:srgbClr val="1A1A2E"/>
                </a:solidFill>
                <a:latin typeface="Calibri" pitchFamily="34" charset="0"/>
                <a:ea typeface="Calibri" pitchFamily="34" charset="-122"/>
                <a:cs typeface="Calibri" pitchFamily="34" charset="-120"/>
              </a:rPr>
              <a:t>Instalar capacidades técnicas y herramientas de </a:t>
            </a:r>
            <a:r>
              <a:rPr lang="en-US" sz="1467" dirty="0" err="1">
                <a:solidFill>
                  <a:srgbClr val="1A1A2E"/>
                </a:solidFill>
                <a:latin typeface="Calibri" pitchFamily="34" charset="0"/>
                <a:ea typeface="Calibri" pitchFamily="34" charset="-122"/>
                <a:cs typeface="Calibri" pitchFamily="34" charset="-120"/>
              </a:rPr>
              <a:t>seguimiento</a:t>
            </a:r>
            <a:r>
              <a:rPr lang="en-US" sz="1467" dirty="0">
                <a:solidFill>
                  <a:srgbClr val="1A1A2E"/>
                </a:solidFill>
                <a:latin typeface="Calibri" pitchFamily="34" charset="0"/>
                <a:ea typeface="Calibri" pitchFamily="34" charset="-122"/>
                <a:cs typeface="Calibri" pitchFamily="34" charset="-120"/>
              </a:rPr>
              <a:t> en todos los niveles del sistema educativo.</a:t>
            </a:r>
            <a:endParaRPr lang="en-US" sz="1467" dirty="0"/>
          </a:p>
        </p:txBody>
      </p:sp>
      <p:sp>
        <p:nvSpPr>
          <p:cNvPr id="27" name="Text 22"/>
          <p:cNvSpPr/>
          <p:nvPr/>
        </p:nvSpPr>
        <p:spPr>
          <a:xfrm>
            <a:off x="609600" y="6461760"/>
            <a:ext cx="8534400" cy="304800"/>
          </a:xfrm>
          <a:prstGeom prst="rect">
            <a:avLst/>
          </a:prstGeom>
          <a:noFill/>
          <a:ln/>
        </p:spPr>
        <p:txBody>
          <a:bodyPr wrap="square" lIns="0" tIns="0" rIns="0" bIns="0" rtlCol="0" anchor="ctr"/>
          <a:lstStyle/>
          <a:p>
            <a:r>
              <a:rPr lang="en-US" sz="1200" dirty="0">
                <a:solidFill>
                  <a:srgbClr val="9CA3AF"/>
                </a:solidFill>
                <a:latin typeface="Calibri" pitchFamily="34" charset="0"/>
                <a:ea typeface="Calibri" pitchFamily="34" charset="-122"/>
                <a:cs typeface="Calibri" pitchFamily="34" charset="-120"/>
              </a:rPr>
              <a:t>Sistematización CON BASE  ·  FLACSO RD  ·  MINERD–UNICEF</a:t>
            </a:r>
            <a:endParaRPr lang="en-US" sz="1200" dirty="0"/>
          </a:p>
        </p:txBody>
      </p:sp>
      <p:sp>
        <p:nvSpPr>
          <p:cNvPr id="28" name="Text 23"/>
          <p:cNvSpPr/>
          <p:nvPr/>
        </p:nvSpPr>
        <p:spPr>
          <a:xfrm>
            <a:off x="10972800" y="6461760"/>
            <a:ext cx="1097280" cy="304800"/>
          </a:xfrm>
          <a:prstGeom prst="rect">
            <a:avLst/>
          </a:prstGeom>
          <a:noFill/>
          <a:ln/>
        </p:spPr>
        <p:txBody>
          <a:bodyPr wrap="square" lIns="0" tIns="0" rIns="0" bIns="0" rtlCol="0" anchor="ctr"/>
          <a:lstStyle/>
          <a:p>
            <a:pPr algn="r"/>
            <a:r>
              <a:rPr lang="en-US" sz="1200" dirty="0">
                <a:solidFill>
                  <a:srgbClr val="9CA3AF"/>
                </a:solidFill>
                <a:latin typeface="Calibri" pitchFamily="34" charset="0"/>
                <a:ea typeface="Calibri" pitchFamily="34" charset="-122"/>
                <a:cs typeface="Calibri" pitchFamily="34" charset="-120"/>
              </a:rPr>
              <a:t>3 / 22</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gradFill>
            <a:gsLst>
              <a:gs pos="0">
                <a:srgbClr val="EEF4FB"/>
              </a:gs>
              <a:gs pos="100000">
                <a:srgbClr val="F8F7F4"/>
              </a:gs>
            </a:gsLst>
            <a:lin ang="2700000" scaled="1"/>
          </a:gradFill>
          <a:ln>
            <a:noFill/>
          </a:ln>
        </p:spPr>
        <p:txBody>
          <a:bodyPr/>
          <a:lstStyle/>
          <a:p>
            <a:endParaRPr lang="en-US"/>
          </a:p>
        </p:txBody>
      </p:sp>
      <p:sp>
        <p:nvSpPr>
          <p:cNvPr id="3" name="Rectangle 3"/>
          <p:cNvSpPr/>
          <p:nvPr/>
        </p:nvSpPr>
        <p:spPr>
          <a:xfrm>
            <a:off x="0" y="0"/>
            <a:ext cx="57150" cy="6858000"/>
          </a:xfrm>
          <a:prstGeom prst="rect">
            <a:avLst/>
          </a:prstGeom>
          <a:solidFill>
            <a:srgbClr val="1A4F8C"/>
          </a:solidFill>
          <a:ln>
            <a:noFill/>
          </a:ln>
        </p:spPr>
        <p:txBody>
          <a:bodyPr/>
          <a:lstStyle/>
          <a:p>
            <a:endParaRPr lang="en-US"/>
          </a:p>
        </p:txBody>
      </p:sp>
      <p:sp>
        <p:nvSpPr>
          <p:cNvPr id="4" name="TextBox 4"/>
          <p:cNvSpPr txBox="1"/>
          <p:nvPr/>
        </p:nvSpPr>
        <p:spPr>
          <a:xfrm>
            <a:off x="748665" y="381952"/>
            <a:ext cx="3730133" cy="213360"/>
          </a:xfrm>
          <a:prstGeom prst="rect">
            <a:avLst/>
          </a:prstGeom>
          <a:noFill/>
          <a:ln>
            <a:noFill/>
          </a:ln>
        </p:spPr>
        <p:txBody>
          <a:bodyPr wrap="none" lIns="0" tIns="0" rIns="0" bIns="0" anchor="t" anchorCtr="0">
            <a:spAutoFit/>
          </a:bodyPr>
          <a:lstStyle/>
          <a:p>
            <a:pPr algn="l"/>
            <a:r>
              <a:rPr lang="zh-CN" sz="1050" b="1" dirty="0">
                <a:solidFill>
                  <a:srgbClr val="00AEEF"/>
                </a:solidFill>
                <a:latin typeface="Calibri"/>
                <a:ea typeface="Microsoft YaHei"/>
                <a:cs typeface="Calibri"/>
              </a:rPr>
              <a:t>BLOQUE 2 · DE VILLA MELLA A POLÍTICA NACIONAL</a:t>
            </a:r>
          </a:p>
        </p:txBody>
      </p:sp>
      <p:sp>
        <p:nvSpPr>
          <p:cNvPr id="5" name="TextBox 5"/>
          <p:cNvSpPr txBox="1"/>
          <p:nvPr/>
        </p:nvSpPr>
        <p:spPr>
          <a:xfrm>
            <a:off x="725805" y="606742"/>
            <a:ext cx="9469064" cy="579120"/>
          </a:xfrm>
          <a:prstGeom prst="rect">
            <a:avLst/>
          </a:prstGeom>
          <a:noFill/>
          <a:ln>
            <a:noFill/>
          </a:ln>
        </p:spPr>
        <p:txBody>
          <a:bodyPr wrap="none" lIns="0" tIns="0" rIns="0" bIns="0" anchor="t" anchorCtr="0">
            <a:spAutoFit/>
          </a:bodyPr>
          <a:lstStyle/>
          <a:p>
            <a:pPr algn="l"/>
            <a:r>
              <a:rPr lang="zh-CN" sz="2850" b="1" dirty="0">
                <a:solidFill>
                  <a:srgbClr val="1A4F8C"/>
                </a:solidFill>
                <a:latin typeface="Georgia"/>
                <a:ea typeface="SimSun"/>
                <a:cs typeface="Georgia"/>
              </a:rPr>
              <a:t>De Villa Mella a política nacional (2018–2024)</a:t>
            </a:r>
          </a:p>
        </p:txBody>
      </p:sp>
      <p:sp>
        <p:nvSpPr>
          <p:cNvPr id="6" name="Rectangle 6"/>
          <p:cNvSpPr/>
          <p:nvPr/>
        </p:nvSpPr>
        <p:spPr>
          <a:xfrm>
            <a:off x="762000" y="1047750"/>
            <a:ext cx="3238500" cy="19050"/>
          </a:xfrm>
          <a:prstGeom prst="rect">
            <a:avLst/>
          </a:prstGeom>
          <a:solidFill>
            <a:srgbClr val="D4921E">
              <a:alpha val="60000"/>
            </a:srgbClr>
          </a:solidFill>
          <a:ln>
            <a:noFill/>
          </a:ln>
        </p:spPr>
        <p:txBody>
          <a:bodyPr/>
          <a:lstStyle/>
          <a:p>
            <a:endParaRPr lang="en-US"/>
          </a:p>
        </p:txBody>
      </p:sp>
      <p:sp>
        <p:nvSpPr>
          <p:cNvPr id="7" name="Rectangle 7"/>
          <p:cNvSpPr/>
          <p:nvPr/>
        </p:nvSpPr>
        <p:spPr>
          <a:xfrm>
            <a:off x="1143000" y="3495675"/>
            <a:ext cx="9906000" cy="57150"/>
          </a:xfrm>
          <a:prstGeom prst="roundRect">
            <a:avLst>
              <a:gd name="adj" fmla="val 50000"/>
            </a:avLst>
          </a:prstGeom>
          <a:gradFill>
            <a:gsLst>
              <a:gs pos="0">
                <a:srgbClr val="00AEEF">
                  <a:alpha val="20000"/>
                </a:srgbClr>
              </a:gs>
              <a:gs pos="40000">
                <a:srgbClr val="00AEEF"/>
              </a:gs>
              <a:gs pos="100000">
                <a:srgbClr val="1A4F8C"/>
              </a:gs>
            </a:gsLst>
            <a:lin ang="0" scaled="1"/>
          </a:gradFill>
          <a:ln>
            <a:noFill/>
          </a:ln>
        </p:spPr>
        <p:txBody>
          <a:bodyPr/>
          <a:lstStyle/>
          <a:p>
            <a:endParaRPr lang="en-US"/>
          </a:p>
        </p:txBody>
      </p:sp>
      <p:sp>
        <p:nvSpPr>
          <p:cNvPr id="8" name="Line 8"/>
          <p:cNvSpPr/>
          <p:nvPr/>
        </p:nvSpPr>
        <p:spPr>
          <a:xfrm>
            <a:off x="1905000" y="2095500"/>
            <a:ext cx="9525" cy="1400175"/>
          </a:xfrm>
          <a:custGeom>
            <a:avLst/>
            <a:gdLst/>
            <a:ahLst/>
            <a:cxnLst/>
            <a:rect l="l" t="t" r="r" b="b"/>
            <a:pathLst>
              <a:path w="9525" h="1400175">
                <a:moveTo>
                  <a:pt x="0" y="1400175"/>
                </a:moveTo>
                <a:lnTo>
                  <a:pt x="0" y="0"/>
                </a:lnTo>
              </a:path>
            </a:pathLst>
          </a:custGeom>
          <a:noFill/>
          <a:ln w="14288">
            <a:solidFill>
              <a:srgbClr val="00AEEF"/>
            </a:solidFill>
            <a:custDash>
              <a:ds d="266666" sp="200000"/>
            </a:custDash>
          </a:ln>
        </p:spPr>
        <p:txBody>
          <a:bodyPr/>
          <a:lstStyle/>
          <a:p>
            <a:endParaRPr lang="en-US"/>
          </a:p>
        </p:txBody>
      </p:sp>
      <p:sp>
        <p:nvSpPr>
          <p:cNvPr id="9" name="Ellipse 9"/>
          <p:cNvSpPr/>
          <p:nvPr/>
        </p:nvSpPr>
        <p:spPr>
          <a:xfrm>
            <a:off x="1714500" y="3333750"/>
            <a:ext cx="381000" cy="381000"/>
          </a:xfrm>
          <a:prstGeom prst="ellipse">
            <a:avLst/>
          </a:prstGeom>
          <a:solidFill>
            <a:srgbClr val="1A4F8C"/>
          </a:solidFill>
          <a:ln>
            <a:noFill/>
          </a:ln>
        </p:spPr>
        <p:txBody>
          <a:bodyPr/>
          <a:lstStyle/>
          <a:p>
            <a:endParaRPr lang="en-US"/>
          </a:p>
        </p:txBody>
      </p:sp>
      <p:sp>
        <p:nvSpPr>
          <p:cNvPr id="10" name="Ellipse 10"/>
          <p:cNvSpPr/>
          <p:nvPr/>
        </p:nvSpPr>
        <p:spPr>
          <a:xfrm>
            <a:off x="1771650" y="3390900"/>
            <a:ext cx="266700" cy="266700"/>
          </a:xfrm>
          <a:prstGeom prst="ellipse">
            <a:avLst/>
          </a:prstGeom>
          <a:solidFill>
            <a:srgbClr val="FFFFFF"/>
          </a:solidFill>
          <a:ln>
            <a:noFill/>
          </a:ln>
        </p:spPr>
        <p:txBody>
          <a:bodyPr/>
          <a:lstStyle/>
          <a:p>
            <a:endParaRPr lang="en-US"/>
          </a:p>
        </p:txBody>
      </p:sp>
      <p:sp>
        <p:nvSpPr>
          <p:cNvPr id="11" name="Ellipse 11"/>
          <p:cNvSpPr/>
          <p:nvPr/>
        </p:nvSpPr>
        <p:spPr>
          <a:xfrm>
            <a:off x="1828800" y="3448050"/>
            <a:ext cx="152400" cy="152400"/>
          </a:xfrm>
          <a:prstGeom prst="ellipse">
            <a:avLst/>
          </a:prstGeom>
          <a:solidFill>
            <a:srgbClr val="00AEEF"/>
          </a:solidFill>
          <a:ln>
            <a:noFill/>
          </a:ln>
        </p:spPr>
        <p:txBody>
          <a:bodyPr/>
          <a:lstStyle/>
          <a:p>
            <a:endParaRPr lang="en-US"/>
          </a:p>
        </p:txBody>
      </p:sp>
      <p:sp>
        <p:nvSpPr>
          <p:cNvPr id="12" name="TextBox 12"/>
          <p:cNvSpPr txBox="1"/>
          <p:nvPr/>
        </p:nvSpPr>
        <p:spPr>
          <a:xfrm>
            <a:off x="1637339" y="3685780"/>
            <a:ext cx="535322" cy="335280"/>
          </a:xfrm>
          <a:prstGeom prst="rect">
            <a:avLst/>
          </a:prstGeom>
          <a:noFill/>
          <a:ln>
            <a:noFill/>
          </a:ln>
        </p:spPr>
        <p:txBody>
          <a:bodyPr wrap="none" lIns="0" tIns="0" rIns="0" bIns="0" anchor="t" anchorCtr="0">
            <a:spAutoFit/>
          </a:bodyPr>
          <a:lstStyle/>
          <a:p>
            <a:pPr algn="ctr"/>
            <a:r>
              <a:rPr lang="zh-CN" sz="1650" b="1" dirty="0">
                <a:solidFill>
                  <a:srgbClr val="1A4F8C"/>
                </a:solidFill>
                <a:latin typeface="Georgia"/>
                <a:ea typeface="SimSun"/>
                <a:cs typeface="Georgia"/>
              </a:rPr>
              <a:t>2018</a:t>
            </a:r>
          </a:p>
        </p:txBody>
      </p:sp>
      <p:sp>
        <p:nvSpPr>
          <p:cNvPr id="13" name="Rectangle 13"/>
          <p:cNvSpPr/>
          <p:nvPr/>
        </p:nvSpPr>
        <p:spPr>
          <a:xfrm>
            <a:off x="838200" y="1219200"/>
            <a:ext cx="2133600" cy="1238250"/>
          </a:xfrm>
          <a:prstGeom prst="roundRect">
            <a:avLst>
              <a:gd name="adj" fmla="val 7692"/>
            </a:avLst>
          </a:prstGeom>
          <a:solidFill>
            <a:srgbClr val="FFFFFF"/>
          </a:solidFill>
          <a:ln>
            <a:noFill/>
          </a:ln>
        </p:spPr>
        <p:txBody>
          <a:bodyPr/>
          <a:lstStyle/>
          <a:p>
            <a:endParaRPr lang="en-US"/>
          </a:p>
        </p:txBody>
      </p:sp>
      <p:sp>
        <p:nvSpPr>
          <p:cNvPr id="14" name="Rectangle 14"/>
          <p:cNvSpPr/>
          <p:nvPr/>
        </p:nvSpPr>
        <p:spPr>
          <a:xfrm>
            <a:off x="838200" y="1219200"/>
            <a:ext cx="2133600" cy="1238250"/>
          </a:xfrm>
          <a:prstGeom prst="roundRect">
            <a:avLst>
              <a:gd name="adj" fmla="val 7692"/>
            </a:avLst>
          </a:prstGeom>
          <a:noFill/>
          <a:ln w="14288">
            <a:solidFill>
              <a:srgbClr val="00AEEF"/>
            </a:solidFill>
          </a:ln>
        </p:spPr>
        <p:txBody>
          <a:bodyPr/>
          <a:lstStyle/>
          <a:p>
            <a:endParaRPr lang="en-US"/>
          </a:p>
        </p:txBody>
      </p:sp>
      <p:sp>
        <p:nvSpPr>
          <p:cNvPr id="15" name="Rectangle 15"/>
          <p:cNvSpPr/>
          <p:nvPr/>
        </p:nvSpPr>
        <p:spPr>
          <a:xfrm>
            <a:off x="838200" y="1219200"/>
            <a:ext cx="2133600" cy="57150"/>
          </a:xfrm>
          <a:prstGeom prst="roundRect">
            <a:avLst>
              <a:gd name="adj" fmla="val 50000"/>
            </a:avLst>
          </a:prstGeom>
          <a:solidFill>
            <a:srgbClr val="00AEEF"/>
          </a:solidFill>
          <a:ln>
            <a:noFill/>
          </a:ln>
        </p:spPr>
        <p:txBody>
          <a:bodyPr/>
          <a:lstStyle/>
          <a:p>
            <a:endParaRPr lang="en-US"/>
          </a:p>
        </p:txBody>
      </p:sp>
      <p:sp>
        <p:nvSpPr>
          <p:cNvPr id="16" name="Rectangle 16"/>
          <p:cNvSpPr/>
          <p:nvPr/>
        </p:nvSpPr>
        <p:spPr>
          <a:xfrm>
            <a:off x="838200" y="1238250"/>
            <a:ext cx="2133600" cy="38100"/>
          </a:xfrm>
          <a:prstGeom prst="rect">
            <a:avLst/>
          </a:prstGeom>
          <a:solidFill>
            <a:srgbClr val="00AEEF"/>
          </a:solidFill>
          <a:ln>
            <a:noFill/>
          </a:ln>
        </p:spPr>
        <p:txBody>
          <a:bodyPr/>
          <a:lstStyle/>
          <a:p>
            <a:endParaRPr lang="en-US"/>
          </a:p>
        </p:txBody>
      </p:sp>
      <p:sp>
        <p:nvSpPr>
          <p:cNvPr id="17" name="TextBox 17"/>
          <p:cNvSpPr txBox="1"/>
          <p:nvPr/>
        </p:nvSpPr>
        <p:spPr>
          <a:xfrm>
            <a:off x="1092800" y="1383506"/>
            <a:ext cx="1624399" cy="228600"/>
          </a:xfrm>
          <a:prstGeom prst="rect">
            <a:avLst/>
          </a:prstGeom>
          <a:noFill/>
          <a:ln>
            <a:noFill/>
          </a:ln>
        </p:spPr>
        <p:txBody>
          <a:bodyPr wrap="none" lIns="0" tIns="0" rIns="0" bIns="0" anchor="t" anchorCtr="0">
            <a:spAutoFit/>
          </a:bodyPr>
          <a:lstStyle/>
          <a:p>
            <a:pPr algn="ctr"/>
            <a:r>
              <a:rPr lang="zh-CN" sz="1125" b="1" dirty="0">
                <a:solidFill>
                  <a:srgbClr val="1A4F8C"/>
                </a:solidFill>
                <a:latin typeface="Georgia"/>
                <a:ea typeface="SimSun"/>
                <a:cs typeface="Georgia"/>
              </a:rPr>
              <a:t>Piloto en Villa Mella</a:t>
            </a:r>
          </a:p>
        </p:txBody>
      </p:sp>
      <p:sp>
        <p:nvSpPr>
          <p:cNvPr id="18" name="TextBox 18"/>
          <p:cNvSpPr txBox="1"/>
          <p:nvPr/>
        </p:nvSpPr>
        <p:spPr>
          <a:xfrm>
            <a:off x="1063562" y="1582102"/>
            <a:ext cx="1682877" cy="213360"/>
          </a:xfrm>
          <a:prstGeom prst="rect">
            <a:avLst/>
          </a:prstGeom>
          <a:noFill/>
          <a:ln>
            <a:noFill/>
          </a:ln>
        </p:spPr>
        <p:txBody>
          <a:bodyPr wrap="none" lIns="0" tIns="0" rIns="0" bIns="0" anchor="t" anchorCtr="0">
            <a:spAutoFit/>
          </a:bodyPr>
          <a:lstStyle/>
          <a:p>
            <a:pPr algn="ctr"/>
            <a:r>
              <a:rPr lang="zh-CN" sz="1050" dirty="0">
                <a:solidFill>
                  <a:srgbClr val="2C2C2C"/>
                </a:solidFill>
                <a:latin typeface="Calibri"/>
                <a:ea typeface="Microsoft YaHei"/>
                <a:cs typeface="Calibri"/>
              </a:rPr>
              <a:t>65 centros educativos</a:t>
            </a:r>
          </a:p>
        </p:txBody>
      </p:sp>
      <p:sp>
        <p:nvSpPr>
          <p:cNvPr id="19" name="TextBox 19"/>
          <p:cNvSpPr txBox="1"/>
          <p:nvPr/>
        </p:nvSpPr>
        <p:spPr>
          <a:xfrm>
            <a:off x="1029057" y="1753552"/>
            <a:ext cx="1751886" cy="213360"/>
          </a:xfrm>
          <a:prstGeom prst="rect">
            <a:avLst/>
          </a:prstGeom>
          <a:noFill/>
          <a:ln>
            <a:noFill/>
          </a:ln>
        </p:spPr>
        <p:txBody>
          <a:bodyPr wrap="none" lIns="0" tIns="0" rIns="0" bIns="0" anchor="t" anchorCtr="0">
            <a:spAutoFit/>
          </a:bodyPr>
          <a:lstStyle/>
          <a:p>
            <a:pPr algn="ctr"/>
            <a:r>
              <a:rPr lang="zh-CN" sz="1050" dirty="0">
                <a:solidFill>
                  <a:srgbClr val="2C2C2C"/>
                </a:solidFill>
                <a:latin typeface="Calibri"/>
                <a:ea typeface="Microsoft YaHei"/>
                <a:cs typeface="Calibri"/>
              </a:rPr>
              <a:t>429 docentes formados</a:t>
            </a:r>
          </a:p>
        </p:txBody>
      </p:sp>
      <p:sp>
        <p:nvSpPr>
          <p:cNvPr id="20" name="TextBox 20"/>
          <p:cNvSpPr txBox="1"/>
          <p:nvPr/>
        </p:nvSpPr>
        <p:spPr>
          <a:xfrm>
            <a:off x="592003" y="1925002"/>
            <a:ext cx="2625995" cy="213360"/>
          </a:xfrm>
          <a:prstGeom prst="rect">
            <a:avLst/>
          </a:prstGeom>
          <a:noFill/>
          <a:ln>
            <a:noFill/>
          </a:ln>
        </p:spPr>
        <p:txBody>
          <a:bodyPr wrap="none" lIns="0" tIns="0" rIns="0" bIns="0" anchor="t" anchorCtr="0">
            <a:spAutoFit/>
          </a:bodyPr>
          <a:lstStyle/>
          <a:p>
            <a:pPr algn="ctr"/>
            <a:r>
              <a:rPr lang="zh-CN" sz="1050" dirty="0">
                <a:solidFill>
                  <a:srgbClr val="2C2C2C"/>
                </a:solidFill>
                <a:latin typeface="Calibri"/>
                <a:ea typeface="Microsoft YaHei"/>
                <a:cs typeface="Calibri"/>
              </a:rPr>
              <a:t>4,267 estudiantes en línea de base</a:t>
            </a:r>
          </a:p>
        </p:txBody>
      </p:sp>
      <p:sp>
        <p:nvSpPr>
          <p:cNvPr id="21" name="TextBox 21"/>
          <p:cNvSpPr txBox="1"/>
          <p:nvPr/>
        </p:nvSpPr>
        <p:spPr>
          <a:xfrm>
            <a:off x="1111472" y="2138793"/>
            <a:ext cx="1587055" cy="182880"/>
          </a:xfrm>
          <a:prstGeom prst="rect">
            <a:avLst/>
          </a:prstGeom>
          <a:noFill/>
          <a:ln>
            <a:noFill/>
          </a:ln>
        </p:spPr>
        <p:txBody>
          <a:bodyPr wrap="none" lIns="0" tIns="0" rIns="0" bIns="0" anchor="t" anchorCtr="0">
            <a:spAutoFit/>
          </a:bodyPr>
          <a:lstStyle/>
          <a:p>
            <a:pPr algn="ctr"/>
            <a:r>
              <a:rPr lang="zh-CN" sz="900" i="1" dirty="0">
                <a:solidFill>
                  <a:srgbClr val="5A5A5A"/>
                </a:solidFill>
                <a:latin typeface="Calibri"/>
                <a:ea typeface="Microsoft YaHei"/>
                <a:cs typeface="Calibri"/>
              </a:rPr>
              <a:t>"Todo lo que es CON BASE</a:t>
            </a:r>
          </a:p>
        </p:txBody>
      </p:sp>
      <p:sp>
        <p:nvSpPr>
          <p:cNvPr id="22" name="TextBox 22"/>
          <p:cNvSpPr txBox="1"/>
          <p:nvPr/>
        </p:nvSpPr>
        <p:spPr>
          <a:xfrm>
            <a:off x="1269206" y="2265837"/>
            <a:ext cx="1271587" cy="182880"/>
          </a:xfrm>
          <a:prstGeom prst="rect">
            <a:avLst/>
          </a:prstGeom>
          <a:noFill/>
          <a:ln>
            <a:noFill/>
          </a:ln>
        </p:spPr>
        <p:txBody>
          <a:bodyPr wrap="none" lIns="0" tIns="0" rIns="0" bIns="0" anchor="t" anchorCtr="0">
            <a:spAutoFit/>
          </a:bodyPr>
          <a:lstStyle/>
          <a:p>
            <a:pPr algn="ctr"/>
            <a:r>
              <a:rPr lang="zh-CN" sz="900" i="1" dirty="0">
                <a:solidFill>
                  <a:srgbClr val="5A5A5A"/>
                </a:solidFill>
                <a:latin typeface="Calibri"/>
                <a:ea typeface="Microsoft YaHei"/>
                <a:cs typeface="Calibri"/>
              </a:rPr>
              <a:t>nació en Villa Mella"</a:t>
            </a:r>
          </a:p>
        </p:txBody>
      </p:sp>
      <p:sp>
        <p:nvSpPr>
          <p:cNvPr id="23" name="Line 23"/>
          <p:cNvSpPr/>
          <p:nvPr/>
        </p:nvSpPr>
        <p:spPr>
          <a:xfrm>
            <a:off x="4953000" y="3552825"/>
            <a:ext cx="9525" cy="1304925"/>
          </a:xfrm>
          <a:custGeom>
            <a:avLst/>
            <a:gdLst/>
            <a:ahLst/>
            <a:cxnLst/>
            <a:rect l="l" t="t" r="r" b="b"/>
            <a:pathLst>
              <a:path w="9525" h="1304925">
                <a:moveTo>
                  <a:pt x="0" y="0"/>
                </a:moveTo>
                <a:lnTo>
                  <a:pt x="0" y="1304925"/>
                </a:lnTo>
              </a:path>
            </a:pathLst>
          </a:custGeom>
          <a:noFill/>
          <a:ln w="14288">
            <a:solidFill>
              <a:srgbClr val="00AEEF"/>
            </a:solidFill>
            <a:custDash>
              <a:ds d="266666" sp="200000"/>
            </a:custDash>
          </a:ln>
        </p:spPr>
        <p:txBody>
          <a:bodyPr/>
          <a:lstStyle/>
          <a:p>
            <a:endParaRPr lang="en-US"/>
          </a:p>
        </p:txBody>
      </p:sp>
      <p:sp>
        <p:nvSpPr>
          <p:cNvPr id="24" name="Ellipse 24"/>
          <p:cNvSpPr/>
          <p:nvPr/>
        </p:nvSpPr>
        <p:spPr>
          <a:xfrm>
            <a:off x="4762500" y="3333750"/>
            <a:ext cx="381000" cy="381000"/>
          </a:xfrm>
          <a:prstGeom prst="ellipse">
            <a:avLst/>
          </a:prstGeom>
          <a:solidFill>
            <a:srgbClr val="1A4F8C"/>
          </a:solidFill>
          <a:ln>
            <a:noFill/>
          </a:ln>
        </p:spPr>
        <p:txBody>
          <a:bodyPr/>
          <a:lstStyle/>
          <a:p>
            <a:endParaRPr lang="en-US"/>
          </a:p>
        </p:txBody>
      </p:sp>
      <p:sp>
        <p:nvSpPr>
          <p:cNvPr id="25" name="Ellipse 25"/>
          <p:cNvSpPr/>
          <p:nvPr/>
        </p:nvSpPr>
        <p:spPr>
          <a:xfrm>
            <a:off x="4819650" y="3390900"/>
            <a:ext cx="266700" cy="266700"/>
          </a:xfrm>
          <a:prstGeom prst="ellipse">
            <a:avLst/>
          </a:prstGeom>
          <a:solidFill>
            <a:srgbClr val="FFFFFF"/>
          </a:solidFill>
          <a:ln>
            <a:noFill/>
          </a:ln>
        </p:spPr>
        <p:txBody>
          <a:bodyPr/>
          <a:lstStyle/>
          <a:p>
            <a:endParaRPr lang="en-US"/>
          </a:p>
        </p:txBody>
      </p:sp>
      <p:sp>
        <p:nvSpPr>
          <p:cNvPr id="26" name="Ellipse 26"/>
          <p:cNvSpPr/>
          <p:nvPr/>
        </p:nvSpPr>
        <p:spPr>
          <a:xfrm>
            <a:off x="4876800" y="3448050"/>
            <a:ext cx="152400" cy="152400"/>
          </a:xfrm>
          <a:prstGeom prst="ellipse">
            <a:avLst/>
          </a:prstGeom>
          <a:solidFill>
            <a:srgbClr val="00AEEF"/>
          </a:solidFill>
          <a:ln>
            <a:noFill/>
          </a:ln>
        </p:spPr>
        <p:txBody>
          <a:bodyPr/>
          <a:lstStyle/>
          <a:p>
            <a:endParaRPr lang="en-US"/>
          </a:p>
        </p:txBody>
      </p:sp>
      <p:sp>
        <p:nvSpPr>
          <p:cNvPr id="27" name="TextBox 27"/>
          <p:cNvSpPr txBox="1"/>
          <p:nvPr/>
        </p:nvSpPr>
        <p:spPr>
          <a:xfrm>
            <a:off x="4685339" y="3077575"/>
            <a:ext cx="535322" cy="335280"/>
          </a:xfrm>
          <a:prstGeom prst="rect">
            <a:avLst/>
          </a:prstGeom>
          <a:noFill/>
          <a:ln>
            <a:noFill/>
          </a:ln>
        </p:spPr>
        <p:txBody>
          <a:bodyPr wrap="none" lIns="0" tIns="0" rIns="0" bIns="0" anchor="t" anchorCtr="0">
            <a:spAutoFit/>
          </a:bodyPr>
          <a:lstStyle/>
          <a:p>
            <a:pPr algn="ctr"/>
            <a:r>
              <a:rPr lang="zh-CN" sz="1650" b="1" dirty="0">
                <a:solidFill>
                  <a:srgbClr val="1A4F8C"/>
                </a:solidFill>
                <a:latin typeface="Georgia"/>
                <a:ea typeface="SimSun"/>
                <a:cs typeface="Georgia"/>
              </a:rPr>
              <a:t>2021</a:t>
            </a:r>
          </a:p>
        </p:txBody>
      </p:sp>
      <p:sp>
        <p:nvSpPr>
          <p:cNvPr id="28" name="Rectangle 28"/>
          <p:cNvSpPr/>
          <p:nvPr/>
        </p:nvSpPr>
        <p:spPr>
          <a:xfrm>
            <a:off x="3886200" y="4914900"/>
            <a:ext cx="2133600" cy="1143000"/>
          </a:xfrm>
          <a:prstGeom prst="roundRect">
            <a:avLst>
              <a:gd name="adj" fmla="val 8333"/>
            </a:avLst>
          </a:prstGeom>
          <a:solidFill>
            <a:srgbClr val="FFFFFF"/>
          </a:solidFill>
          <a:ln>
            <a:noFill/>
          </a:ln>
        </p:spPr>
        <p:txBody>
          <a:bodyPr/>
          <a:lstStyle/>
          <a:p>
            <a:endParaRPr lang="en-US"/>
          </a:p>
        </p:txBody>
      </p:sp>
      <p:sp>
        <p:nvSpPr>
          <p:cNvPr id="29" name="Rectangle 29"/>
          <p:cNvSpPr/>
          <p:nvPr/>
        </p:nvSpPr>
        <p:spPr>
          <a:xfrm>
            <a:off x="3886200" y="4914900"/>
            <a:ext cx="2133600" cy="1143000"/>
          </a:xfrm>
          <a:prstGeom prst="roundRect">
            <a:avLst>
              <a:gd name="adj" fmla="val 8333"/>
            </a:avLst>
          </a:prstGeom>
          <a:noFill/>
          <a:ln w="14288">
            <a:solidFill>
              <a:srgbClr val="1A4F8C"/>
            </a:solidFill>
          </a:ln>
        </p:spPr>
        <p:txBody>
          <a:bodyPr/>
          <a:lstStyle/>
          <a:p>
            <a:endParaRPr lang="en-US"/>
          </a:p>
        </p:txBody>
      </p:sp>
      <p:sp>
        <p:nvSpPr>
          <p:cNvPr id="30" name="Rectangle 30"/>
          <p:cNvSpPr/>
          <p:nvPr/>
        </p:nvSpPr>
        <p:spPr>
          <a:xfrm>
            <a:off x="3886200" y="4914900"/>
            <a:ext cx="2133600" cy="57150"/>
          </a:xfrm>
          <a:prstGeom prst="roundRect">
            <a:avLst>
              <a:gd name="adj" fmla="val 50000"/>
            </a:avLst>
          </a:prstGeom>
          <a:solidFill>
            <a:srgbClr val="1A4F8C"/>
          </a:solidFill>
          <a:ln>
            <a:noFill/>
          </a:ln>
        </p:spPr>
        <p:txBody>
          <a:bodyPr/>
          <a:lstStyle/>
          <a:p>
            <a:endParaRPr lang="en-US"/>
          </a:p>
        </p:txBody>
      </p:sp>
      <p:sp>
        <p:nvSpPr>
          <p:cNvPr id="31" name="Rectangle 31"/>
          <p:cNvSpPr/>
          <p:nvPr/>
        </p:nvSpPr>
        <p:spPr>
          <a:xfrm>
            <a:off x="3886200" y="4933950"/>
            <a:ext cx="2133600" cy="38100"/>
          </a:xfrm>
          <a:prstGeom prst="rect">
            <a:avLst/>
          </a:prstGeom>
          <a:solidFill>
            <a:srgbClr val="1A4F8C"/>
          </a:solidFill>
          <a:ln>
            <a:noFill/>
          </a:ln>
        </p:spPr>
        <p:txBody>
          <a:bodyPr/>
          <a:lstStyle/>
          <a:p>
            <a:endParaRPr lang="en-US"/>
          </a:p>
        </p:txBody>
      </p:sp>
      <p:sp>
        <p:nvSpPr>
          <p:cNvPr id="32" name="TextBox 32"/>
          <p:cNvSpPr txBox="1"/>
          <p:nvPr/>
        </p:nvSpPr>
        <p:spPr>
          <a:xfrm>
            <a:off x="4347826" y="5079206"/>
            <a:ext cx="1210348" cy="228600"/>
          </a:xfrm>
          <a:prstGeom prst="rect">
            <a:avLst/>
          </a:prstGeom>
          <a:noFill/>
          <a:ln>
            <a:noFill/>
          </a:ln>
        </p:spPr>
        <p:txBody>
          <a:bodyPr wrap="none" lIns="0" tIns="0" rIns="0" bIns="0" anchor="t" anchorCtr="0">
            <a:spAutoFit/>
          </a:bodyPr>
          <a:lstStyle/>
          <a:p>
            <a:pPr algn="ctr"/>
            <a:r>
              <a:rPr lang="zh-CN" sz="1125" b="1" dirty="0">
                <a:solidFill>
                  <a:srgbClr val="1A4F8C"/>
                </a:solidFill>
                <a:latin typeface="Georgia"/>
                <a:ea typeface="SimSun"/>
                <a:cs typeface="Georgia"/>
              </a:rPr>
              <a:t>Reformulación</a:t>
            </a:r>
          </a:p>
        </p:txBody>
      </p:sp>
      <p:sp>
        <p:nvSpPr>
          <p:cNvPr id="33" name="TextBox 33"/>
          <p:cNvSpPr txBox="1"/>
          <p:nvPr/>
        </p:nvSpPr>
        <p:spPr>
          <a:xfrm>
            <a:off x="3877699" y="5277802"/>
            <a:ext cx="2150602" cy="213360"/>
          </a:xfrm>
          <a:prstGeom prst="rect">
            <a:avLst/>
          </a:prstGeom>
          <a:noFill/>
          <a:ln>
            <a:noFill/>
          </a:ln>
        </p:spPr>
        <p:txBody>
          <a:bodyPr wrap="none" lIns="0" tIns="0" rIns="0" bIns="0" anchor="t" anchorCtr="0">
            <a:spAutoFit/>
          </a:bodyPr>
          <a:lstStyle/>
          <a:p>
            <a:pPr algn="ctr"/>
            <a:r>
              <a:rPr lang="zh-CN" sz="1050" dirty="0">
                <a:solidFill>
                  <a:srgbClr val="2C2C2C"/>
                </a:solidFill>
                <a:latin typeface="Calibri"/>
                <a:ea typeface="Microsoft YaHei"/>
                <a:cs typeface="Calibri"/>
              </a:rPr>
              <a:t>Revisión curricular completa</a:t>
            </a:r>
          </a:p>
        </p:txBody>
      </p:sp>
      <p:sp>
        <p:nvSpPr>
          <p:cNvPr id="34" name="TextBox 34"/>
          <p:cNvSpPr txBox="1"/>
          <p:nvPr/>
        </p:nvSpPr>
        <p:spPr>
          <a:xfrm>
            <a:off x="4023384" y="5449252"/>
            <a:ext cx="1859232" cy="213360"/>
          </a:xfrm>
          <a:prstGeom prst="rect">
            <a:avLst/>
          </a:prstGeom>
          <a:noFill/>
          <a:ln>
            <a:noFill/>
          </a:ln>
        </p:spPr>
        <p:txBody>
          <a:bodyPr wrap="none" lIns="0" tIns="0" rIns="0" bIns="0" anchor="t" anchorCtr="0">
            <a:spAutoFit/>
          </a:bodyPr>
          <a:lstStyle/>
          <a:p>
            <a:pPr algn="ctr"/>
            <a:r>
              <a:rPr lang="zh-CN" sz="1050" dirty="0">
                <a:solidFill>
                  <a:srgbClr val="2C2C2C"/>
                </a:solidFill>
                <a:latin typeface="Calibri"/>
                <a:ea typeface="Microsoft YaHei"/>
                <a:cs typeface="Calibri"/>
              </a:rPr>
              <a:t>Extensión al primer ciclo</a:t>
            </a:r>
          </a:p>
        </p:txBody>
      </p:sp>
      <p:sp>
        <p:nvSpPr>
          <p:cNvPr id="35" name="TextBox 35"/>
          <p:cNvSpPr txBox="1"/>
          <p:nvPr/>
        </p:nvSpPr>
        <p:spPr>
          <a:xfrm>
            <a:off x="3781854" y="5620702"/>
            <a:ext cx="2342293" cy="213360"/>
          </a:xfrm>
          <a:prstGeom prst="rect">
            <a:avLst/>
          </a:prstGeom>
          <a:noFill/>
          <a:ln>
            <a:noFill/>
          </a:ln>
        </p:spPr>
        <p:txBody>
          <a:bodyPr wrap="none" lIns="0" tIns="0" rIns="0" bIns="0" anchor="t" anchorCtr="0">
            <a:spAutoFit/>
          </a:bodyPr>
          <a:lstStyle/>
          <a:p>
            <a:pPr algn="ctr"/>
            <a:r>
              <a:rPr lang="zh-CN" sz="1050" dirty="0">
                <a:solidFill>
                  <a:srgbClr val="2C2C2C"/>
                </a:solidFill>
                <a:latin typeface="Calibri"/>
                <a:ea typeface="Microsoft YaHei"/>
                <a:cs typeface="Calibri"/>
              </a:rPr>
              <a:t>Alineación con política nacional</a:t>
            </a:r>
          </a:p>
        </p:txBody>
      </p:sp>
      <p:sp>
        <p:nvSpPr>
          <p:cNvPr id="36" name="Line 36"/>
          <p:cNvSpPr/>
          <p:nvPr/>
        </p:nvSpPr>
        <p:spPr>
          <a:xfrm>
            <a:off x="8001000" y="2095500"/>
            <a:ext cx="9525" cy="1400175"/>
          </a:xfrm>
          <a:custGeom>
            <a:avLst/>
            <a:gdLst/>
            <a:ahLst/>
            <a:cxnLst/>
            <a:rect l="l" t="t" r="r" b="b"/>
            <a:pathLst>
              <a:path w="9525" h="1400175">
                <a:moveTo>
                  <a:pt x="0" y="1400175"/>
                </a:moveTo>
                <a:lnTo>
                  <a:pt x="0" y="0"/>
                </a:lnTo>
              </a:path>
            </a:pathLst>
          </a:custGeom>
          <a:noFill/>
          <a:ln w="14288">
            <a:solidFill>
              <a:srgbClr val="D4921E"/>
            </a:solidFill>
            <a:custDash>
              <a:ds d="266666" sp="200000"/>
            </a:custDash>
          </a:ln>
        </p:spPr>
        <p:txBody>
          <a:bodyPr/>
          <a:lstStyle/>
          <a:p>
            <a:endParaRPr lang="en-US"/>
          </a:p>
        </p:txBody>
      </p:sp>
      <p:sp>
        <p:nvSpPr>
          <p:cNvPr id="37" name="Ellipse 37"/>
          <p:cNvSpPr/>
          <p:nvPr/>
        </p:nvSpPr>
        <p:spPr>
          <a:xfrm>
            <a:off x="7810500" y="3333750"/>
            <a:ext cx="381000" cy="381000"/>
          </a:xfrm>
          <a:prstGeom prst="ellipse">
            <a:avLst/>
          </a:prstGeom>
          <a:solidFill>
            <a:srgbClr val="D4921E"/>
          </a:solidFill>
          <a:ln>
            <a:noFill/>
          </a:ln>
        </p:spPr>
        <p:txBody>
          <a:bodyPr/>
          <a:lstStyle/>
          <a:p>
            <a:endParaRPr lang="en-US"/>
          </a:p>
        </p:txBody>
      </p:sp>
      <p:sp>
        <p:nvSpPr>
          <p:cNvPr id="38" name="Ellipse 38"/>
          <p:cNvSpPr/>
          <p:nvPr/>
        </p:nvSpPr>
        <p:spPr>
          <a:xfrm>
            <a:off x="7867650" y="3390900"/>
            <a:ext cx="266700" cy="266700"/>
          </a:xfrm>
          <a:prstGeom prst="ellipse">
            <a:avLst/>
          </a:prstGeom>
          <a:solidFill>
            <a:srgbClr val="FFFFFF"/>
          </a:solidFill>
          <a:ln>
            <a:noFill/>
          </a:ln>
        </p:spPr>
        <p:txBody>
          <a:bodyPr/>
          <a:lstStyle/>
          <a:p>
            <a:endParaRPr lang="en-US"/>
          </a:p>
        </p:txBody>
      </p:sp>
      <p:sp>
        <p:nvSpPr>
          <p:cNvPr id="39" name="Ellipse 39"/>
          <p:cNvSpPr/>
          <p:nvPr/>
        </p:nvSpPr>
        <p:spPr>
          <a:xfrm>
            <a:off x="7924800" y="3448050"/>
            <a:ext cx="152400" cy="152400"/>
          </a:xfrm>
          <a:prstGeom prst="ellipse">
            <a:avLst/>
          </a:prstGeom>
          <a:solidFill>
            <a:srgbClr val="D4921E"/>
          </a:solidFill>
          <a:ln>
            <a:noFill/>
          </a:ln>
        </p:spPr>
        <p:txBody>
          <a:bodyPr/>
          <a:lstStyle/>
          <a:p>
            <a:endParaRPr lang="en-US"/>
          </a:p>
        </p:txBody>
      </p:sp>
      <p:sp>
        <p:nvSpPr>
          <p:cNvPr id="40" name="TextBox 40"/>
          <p:cNvSpPr txBox="1"/>
          <p:nvPr/>
        </p:nvSpPr>
        <p:spPr>
          <a:xfrm>
            <a:off x="7701710" y="3708082"/>
            <a:ext cx="598580" cy="335280"/>
          </a:xfrm>
          <a:prstGeom prst="rect">
            <a:avLst/>
          </a:prstGeom>
          <a:noFill/>
          <a:ln>
            <a:noFill/>
          </a:ln>
        </p:spPr>
        <p:txBody>
          <a:bodyPr wrap="none" lIns="0" tIns="0" rIns="0" bIns="0" anchor="t" anchorCtr="0">
            <a:spAutoFit/>
          </a:bodyPr>
          <a:lstStyle/>
          <a:p>
            <a:pPr algn="ctr"/>
            <a:r>
              <a:rPr lang="zh-CN" sz="1650" b="1" dirty="0">
                <a:solidFill>
                  <a:srgbClr val="1A4F8C"/>
                </a:solidFill>
                <a:latin typeface="Georgia"/>
                <a:ea typeface="SimSun"/>
                <a:cs typeface="Georgia"/>
              </a:rPr>
              <a:t>2022</a:t>
            </a:r>
          </a:p>
        </p:txBody>
      </p:sp>
      <p:sp>
        <p:nvSpPr>
          <p:cNvPr id="41" name="Rectangle 41"/>
          <p:cNvSpPr/>
          <p:nvPr/>
        </p:nvSpPr>
        <p:spPr>
          <a:xfrm>
            <a:off x="6934200" y="1219200"/>
            <a:ext cx="2133600" cy="1238250"/>
          </a:xfrm>
          <a:prstGeom prst="roundRect">
            <a:avLst>
              <a:gd name="adj" fmla="val 7692"/>
            </a:avLst>
          </a:prstGeom>
          <a:solidFill>
            <a:srgbClr val="FFFFFF"/>
          </a:solidFill>
          <a:ln>
            <a:noFill/>
          </a:ln>
        </p:spPr>
        <p:txBody>
          <a:bodyPr/>
          <a:lstStyle/>
          <a:p>
            <a:endParaRPr lang="en-US"/>
          </a:p>
        </p:txBody>
      </p:sp>
      <p:sp>
        <p:nvSpPr>
          <p:cNvPr id="42" name="Rectangle 42"/>
          <p:cNvSpPr/>
          <p:nvPr/>
        </p:nvSpPr>
        <p:spPr>
          <a:xfrm>
            <a:off x="6934200" y="1219200"/>
            <a:ext cx="2133600" cy="1238250"/>
          </a:xfrm>
          <a:prstGeom prst="roundRect">
            <a:avLst>
              <a:gd name="adj" fmla="val 7692"/>
            </a:avLst>
          </a:prstGeom>
          <a:noFill/>
          <a:ln w="14288">
            <a:solidFill>
              <a:srgbClr val="D4921E"/>
            </a:solidFill>
          </a:ln>
        </p:spPr>
        <p:txBody>
          <a:bodyPr/>
          <a:lstStyle/>
          <a:p>
            <a:endParaRPr lang="en-US"/>
          </a:p>
        </p:txBody>
      </p:sp>
      <p:sp>
        <p:nvSpPr>
          <p:cNvPr id="43" name="Rectangle 43"/>
          <p:cNvSpPr/>
          <p:nvPr/>
        </p:nvSpPr>
        <p:spPr>
          <a:xfrm>
            <a:off x="6934200" y="1219200"/>
            <a:ext cx="2133600" cy="57150"/>
          </a:xfrm>
          <a:prstGeom prst="roundRect">
            <a:avLst>
              <a:gd name="adj" fmla="val 50000"/>
            </a:avLst>
          </a:prstGeom>
          <a:solidFill>
            <a:srgbClr val="D4921E"/>
          </a:solidFill>
          <a:ln>
            <a:noFill/>
          </a:ln>
        </p:spPr>
        <p:txBody>
          <a:bodyPr/>
          <a:lstStyle/>
          <a:p>
            <a:endParaRPr lang="en-US"/>
          </a:p>
        </p:txBody>
      </p:sp>
      <p:sp>
        <p:nvSpPr>
          <p:cNvPr id="44" name="Rectangle 44"/>
          <p:cNvSpPr/>
          <p:nvPr/>
        </p:nvSpPr>
        <p:spPr>
          <a:xfrm>
            <a:off x="6934200" y="1238250"/>
            <a:ext cx="2133600" cy="38100"/>
          </a:xfrm>
          <a:prstGeom prst="rect">
            <a:avLst/>
          </a:prstGeom>
          <a:solidFill>
            <a:srgbClr val="D4921E"/>
          </a:solidFill>
          <a:ln>
            <a:noFill/>
          </a:ln>
        </p:spPr>
        <p:txBody>
          <a:bodyPr/>
          <a:lstStyle/>
          <a:p>
            <a:endParaRPr lang="en-US"/>
          </a:p>
        </p:txBody>
      </p:sp>
      <p:sp>
        <p:nvSpPr>
          <p:cNvPr id="45" name="TextBox 45"/>
          <p:cNvSpPr txBox="1"/>
          <p:nvPr/>
        </p:nvSpPr>
        <p:spPr>
          <a:xfrm>
            <a:off x="6882574" y="1326356"/>
            <a:ext cx="2236851" cy="228600"/>
          </a:xfrm>
          <a:prstGeom prst="rect">
            <a:avLst/>
          </a:prstGeom>
          <a:noFill/>
          <a:ln>
            <a:noFill/>
          </a:ln>
        </p:spPr>
        <p:txBody>
          <a:bodyPr wrap="none" lIns="0" tIns="0" rIns="0" bIns="0" anchor="t" anchorCtr="0">
            <a:spAutoFit/>
          </a:bodyPr>
          <a:lstStyle/>
          <a:p>
            <a:pPr algn="ctr"/>
            <a:r>
              <a:rPr lang="zh-CN" sz="1125" b="1" dirty="0">
                <a:solidFill>
                  <a:srgbClr val="1A4F8C"/>
                </a:solidFill>
                <a:latin typeface="Georgia"/>
                <a:ea typeface="SimSun"/>
                <a:cs typeface="Georgia"/>
              </a:rPr>
              <a:t>Acuerdo Interinstitucional</a:t>
            </a:r>
          </a:p>
        </p:txBody>
      </p:sp>
      <p:sp>
        <p:nvSpPr>
          <p:cNvPr id="46" name="TextBox 46"/>
          <p:cNvSpPr txBox="1"/>
          <p:nvPr/>
        </p:nvSpPr>
        <p:spPr>
          <a:xfrm>
            <a:off x="6979372" y="1544002"/>
            <a:ext cx="2043255" cy="213360"/>
          </a:xfrm>
          <a:prstGeom prst="rect">
            <a:avLst/>
          </a:prstGeom>
          <a:noFill/>
          <a:ln>
            <a:noFill/>
          </a:ln>
        </p:spPr>
        <p:txBody>
          <a:bodyPr wrap="none" lIns="0" tIns="0" rIns="0" bIns="0" anchor="t" anchorCtr="0">
            <a:spAutoFit/>
          </a:bodyPr>
          <a:lstStyle/>
          <a:p>
            <a:pPr algn="ctr"/>
            <a:r>
              <a:rPr lang="zh-CN" sz="1050" dirty="0">
                <a:solidFill>
                  <a:srgbClr val="2C2C2C"/>
                </a:solidFill>
                <a:latin typeface="Calibri"/>
                <a:ea typeface="Microsoft YaHei"/>
                <a:cs typeface="Calibri"/>
              </a:rPr>
              <a:t>MINERD · INAFOCAM · UNICEF</a:t>
            </a:r>
          </a:p>
        </p:txBody>
      </p:sp>
      <p:sp>
        <p:nvSpPr>
          <p:cNvPr id="47" name="TextBox 47"/>
          <p:cNvSpPr txBox="1"/>
          <p:nvPr/>
        </p:nvSpPr>
        <p:spPr>
          <a:xfrm>
            <a:off x="7067550" y="1715452"/>
            <a:ext cx="1866900" cy="213360"/>
          </a:xfrm>
          <a:prstGeom prst="rect">
            <a:avLst/>
          </a:prstGeom>
          <a:noFill/>
          <a:ln>
            <a:noFill/>
          </a:ln>
        </p:spPr>
        <p:txBody>
          <a:bodyPr wrap="none" lIns="0" tIns="0" rIns="0" bIns="0" anchor="t" anchorCtr="0">
            <a:spAutoFit/>
          </a:bodyPr>
          <a:lstStyle/>
          <a:p>
            <a:pPr algn="ctr"/>
            <a:r>
              <a:rPr lang="zh-CN" sz="1050" dirty="0">
                <a:solidFill>
                  <a:srgbClr val="2C2C2C"/>
                </a:solidFill>
                <a:latin typeface="Calibri"/>
                <a:ea typeface="Microsoft YaHei"/>
                <a:cs typeface="Calibri"/>
              </a:rPr>
              <a:t>Expansión a 18 regionales</a:t>
            </a:r>
          </a:p>
        </p:txBody>
      </p:sp>
      <p:sp>
        <p:nvSpPr>
          <p:cNvPr id="48" name="TextBox 48"/>
          <p:cNvSpPr txBox="1"/>
          <p:nvPr/>
        </p:nvSpPr>
        <p:spPr>
          <a:xfrm>
            <a:off x="6941034" y="1886902"/>
            <a:ext cx="2119932" cy="213360"/>
          </a:xfrm>
          <a:prstGeom prst="rect">
            <a:avLst/>
          </a:prstGeom>
          <a:noFill/>
          <a:ln>
            <a:noFill/>
          </a:ln>
        </p:spPr>
        <p:txBody>
          <a:bodyPr wrap="none" lIns="0" tIns="0" rIns="0" bIns="0" anchor="t" anchorCtr="0">
            <a:spAutoFit/>
          </a:bodyPr>
          <a:lstStyle/>
          <a:p>
            <a:pPr algn="ctr"/>
            <a:r>
              <a:rPr lang="zh-CN" sz="1050" dirty="0">
                <a:solidFill>
                  <a:srgbClr val="2C2C2C"/>
                </a:solidFill>
                <a:latin typeface="Calibri"/>
                <a:ea typeface="Microsoft YaHei"/>
                <a:cs typeface="Calibri"/>
              </a:rPr>
              <a:t>y 122 distritos (hasta 2025)</a:t>
            </a:r>
          </a:p>
        </p:txBody>
      </p:sp>
      <p:sp>
        <p:nvSpPr>
          <p:cNvPr id="49" name="TextBox 49"/>
          <p:cNvSpPr txBox="1"/>
          <p:nvPr/>
        </p:nvSpPr>
        <p:spPr>
          <a:xfrm>
            <a:off x="7023449" y="2245995"/>
            <a:ext cx="1955101" cy="182880"/>
          </a:xfrm>
          <a:prstGeom prst="rect">
            <a:avLst/>
          </a:prstGeom>
          <a:noFill/>
          <a:ln>
            <a:noFill/>
          </a:ln>
        </p:spPr>
        <p:txBody>
          <a:bodyPr wrap="none" lIns="0" tIns="0" rIns="0" bIns="0" anchor="t" anchorCtr="0">
            <a:spAutoFit/>
          </a:bodyPr>
          <a:lstStyle/>
          <a:p>
            <a:pPr algn="ctr"/>
            <a:r>
              <a:rPr lang="zh-CN" sz="900" b="1" dirty="0">
                <a:solidFill>
                  <a:srgbClr val="D4921E"/>
                </a:solidFill>
                <a:latin typeface="Calibri"/>
                <a:ea typeface="Microsoft YaHei"/>
                <a:cs typeface="Calibri"/>
              </a:rPr>
              <a:t>Acta firmada noviembre 2022</a:t>
            </a:r>
          </a:p>
        </p:txBody>
      </p:sp>
      <p:sp>
        <p:nvSpPr>
          <p:cNvPr id="50" name="Line 50"/>
          <p:cNvSpPr/>
          <p:nvPr/>
        </p:nvSpPr>
        <p:spPr>
          <a:xfrm>
            <a:off x="10858500" y="3552825"/>
            <a:ext cx="9525" cy="1304925"/>
          </a:xfrm>
          <a:custGeom>
            <a:avLst/>
            <a:gdLst/>
            <a:ahLst/>
            <a:cxnLst/>
            <a:rect l="l" t="t" r="r" b="b"/>
            <a:pathLst>
              <a:path w="9525" h="1304925">
                <a:moveTo>
                  <a:pt x="0" y="0"/>
                </a:moveTo>
                <a:lnTo>
                  <a:pt x="0" y="1304925"/>
                </a:lnTo>
              </a:path>
            </a:pathLst>
          </a:custGeom>
          <a:noFill/>
          <a:ln w="14288">
            <a:solidFill>
              <a:srgbClr val="D4921E"/>
            </a:solidFill>
            <a:custDash>
              <a:ds d="266666" sp="200000"/>
            </a:custDash>
          </a:ln>
        </p:spPr>
        <p:txBody>
          <a:bodyPr/>
          <a:lstStyle/>
          <a:p>
            <a:endParaRPr lang="en-US"/>
          </a:p>
        </p:txBody>
      </p:sp>
      <p:sp>
        <p:nvSpPr>
          <p:cNvPr id="51" name="Ellipse 51"/>
          <p:cNvSpPr/>
          <p:nvPr/>
        </p:nvSpPr>
        <p:spPr>
          <a:xfrm>
            <a:off x="10668000" y="3333750"/>
            <a:ext cx="381000" cy="381000"/>
          </a:xfrm>
          <a:prstGeom prst="ellipse">
            <a:avLst/>
          </a:prstGeom>
          <a:solidFill>
            <a:srgbClr val="D4921E"/>
          </a:solidFill>
          <a:ln>
            <a:noFill/>
          </a:ln>
        </p:spPr>
        <p:txBody>
          <a:bodyPr/>
          <a:lstStyle/>
          <a:p>
            <a:endParaRPr lang="en-US"/>
          </a:p>
        </p:txBody>
      </p:sp>
      <p:sp>
        <p:nvSpPr>
          <p:cNvPr id="52" name="Ellipse 52"/>
          <p:cNvSpPr/>
          <p:nvPr/>
        </p:nvSpPr>
        <p:spPr>
          <a:xfrm>
            <a:off x="10725150" y="3390900"/>
            <a:ext cx="266700" cy="266700"/>
          </a:xfrm>
          <a:prstGeom prst="ellipse">
            <a:avLst/>
          </a:prstGeom>
          <a:solidFill>
            <a:srgbClr val="FFFFFF"/>
          </a:solidFill>
          <a:ln>
            <a:noFill/>
          </a:ln>
        </p:spPr>
        <p:txBody>
          <a:bodyPr/>
          <a:lstStyle/>
          <a:p>
            <a:endParaRPr lang="en-US"/>
          </a:p>
        </p:txBody>
      </p:sp>
      <p:sp>
        <p:nvSpPr>
          <p:cNvPr id="53" name="Ellipse 53"/>
          <p:cNvSpPr/>
          <p:nvPr/>
        </p:nvSpPr>
        <p:spPr>
          <a:xfrm>
            <a:off x="10782300" y="3448050"/>
            <a:ext cx="152400" cy="152400"/>
          </a:xfrm>
          <a:prstGeom prst="ellipse">
            <a:avLst/>
          </a:prstGeom>
          <a:solidFill>
            <a:srgbClr val="1A4F8C"/>
          </a:solidFill>
          <a:ln>
            <a:noFill/>
          </a:ln>
        </p:spPr>
        <p:txBody>
          <a:bodyPr/>
          <a:lstStyle/>
          <a:p>
            <a:endParaRPr lang="en-US"/>
          </a:p>
        </p:txBody>
      </p:sp>
      <p:sp>
        <p:nvSpPr>
          <p:cNvPr id="54" name="TextBox 54"/>
          <p:cNvSpPr txBox="1"/>
          <p:nvPr/>
        </p:nvSpPr>
        <p:spPr>
          <a:xfrm>
            <a:off x="10270129" y="3093768"/>
            <a:ext cx="1176742" cy="304800"/>
          </a:xfrm>
          <a:prstGeom prst="rect">
            <a:avLst/>
          </a:prstGeom>
          <a:noFill/>
          <a:ln>
            <a:noFill/>
          </a:ln>
        </p:spPr>
        <p:txBody>
          <a:bodyPr wrap="none" lIns="0" tIns="0" rIns="0" bIns="0" anchor="t" anchorCtr="0">
            <a:spAutoFit/>
          </a:bodyPr>
          <a:lstStyle/>
          <a:p>
            <a:pPr algn="ctr"/>
            <a:r>
              <a:rPr lang="zh-CN" sz="1500" b="1" dirty="0">
                <a:solidFill>
                  <a:srgbClr val="1A4F8C"/>
                </a:solidFill>
                <a:latin typeface="Georgia"/>
                <a:ea typeface="SimSun"/>
                <a:cs typeface="Georgia"/>
              </a:rPr>
              <a:t>2023–2024</a:t>
            </a:r>
          </a:p>
        </p:txBody>
      </p:sp>
      <p:sp>
        <p:nvSpPr>
          <p:cNvPr id="55" name="Rectangle 55"/>
          <p:cNvSpPr/>
          <p:nvPr/>
        </p:nvSpPr>
        <p:spPr>
          <a:xfrm>
            <a:off x="9791700" y="4914900"/>
            <a:ext cx="2133600" cy="1143000"/>
          </a:xfrm>
          <a:prstGeom prst="roundRect">
            <a:avLst>
              <a:gd name="adj" fmla="val 8333"/>
            </a:avLst>
          </a:prstGeom>
          <a:solidFill>
            <a:srgbClr val="FFFFFF"/>
          </a:solidFill>
          <a:ln>
            <a:noFill/>
          </a:ln>
        </p:spPr>
        <p:txBody>
          <a:bodyPr/>
          <a:lstStyle/>
          <a:p>
            <a:endParaRPr lang="en-US"/>
          </a:p>
        </p:txBody>
      </p:sp>
      <p:sp>
        <p:nvSpPr>
          <p:cNvPr id="56" name="Rectangle 56"/>
          <p:cNvSpPr/>
          <p:nvPr/>
        </p:nvSpPr>
        <p:spPr>
          <a:xfrm>
            <a:off x="9791700" y="4914900"/>
            <a:ext cx="2133600" cy="1143000"/>
          </a:xfrm>
          <a:prstGeom prst="roundRect">
            <a:avLst>
              <a:gd name="adj" fmla="val 8333"/>
            </a:avLst>
          </a:prstGeom>
          <a:noFill/>
          <a:ln w="14288">
            <a:solidFill>
              <a:srgbClr val="D4921E"/>
            </a:solidFill>
          </a:ln>
        </p:spPr>
        <p:txBody>
          <a:bodyPr/>
          <a:lstStyle/>
          <a:p>
            <a:endParaRPr lang="en-US"/>
          </a:p>
        </p:txBody>
      </p:sp>
      <p:sp>
        <p:nvSpPr>
          <p:cNvPr id="57" name="Rectangle 57"/>
          <p:cNvSpPr/>
          <p:nvPr/>
        </p:nvSpPr>
        <p:spPr>
          <a:xfrm>
            <a:off x="9791700" y="4914900"/>
            <a:ext cx="2133600" cy="57150"/>
          </a:xfrm>
          <a:prstGeom prst="roundRect">
            <a:avLst>
              <a:gd name="adj" fmla="val 50000"/>
            </a:avLst>
          </a:prstGeom>
          <a:solidFill>
            <a:srgbClr val="D4921E"/>
          </a:solidFill>
          <a:ln>
            <a:noFill/>
          </a:ln>
        </p:spPr>
        <p:txBody>
          <a:bodyPr/>
          <a:lstStyle/>
          <a:p>
            <a:endParaRPr lang="en-US"/>
          </a:p>
        </p:txBody>
      </p:sp>
      <p:sp>
        <p:nvSpPr>
          <p:cNvPr id="58" name="Rectangle 58"/>
          <p:cNvSpPr/>
          <p:nvPr/>
        </p:nvSpPr>
        <p:spPr>
          <a:xfrm>
            <a:off x="9791700" y="4933950"/>
            <a:ext cx="2133600" cy="38100"/>
          </a:xfrm>
          <a:prstGeom prst="rect">
            <a:avLst/>
          </a:prstGeom>
          <a:solidFill>
            <a:srgbClr val="D4921E"/>
          </a:solidFill>
          <a:ln>
            <a:noFill/>
          </a:ln>
        </p:spPr>
        <p:txBody>
          <a:bodyPr/>
          <a:lstStyle/>
          <a:p>
            <a:endParaRPr lang="en-US"/>
          </a:p>
        </p:txBody>
      </p:sp>
      <p:sp>
        <p:nvSpPr>
          <p:cNvPr id="59" name="TextBox 59"/>
          <p:cNvSpPr txBox="1"/>
          <p:nvPr/>
        </p:nvSpPr>
        <p:spPr>
          <a:xfrm>
            <a:off x="10171378" y="5079206"/>
            <a:ext cx="1374243" cy="228600"/>
          </a:xfrm>
          <a:prstGeom prst="rect">
            <a:avLst/>
          </a:prstGeom>
          <a:noFill/>
          <a:ln>
            <a:noFill/>
          </a:ln>
        </p:spPr>
        <p:txBody>
          <a:bodyPr wrap="none" lIns="0" tIns="0" rIns="0" bIns="0" anchor="t" anchorCtr="0">
            <a:spAutoFit/>
          </a:bodyPr>
          <a:lstStyle/>
          <a:p>
            <a:pPr algn="ctr"/>
            <a:r>
              <a:rPr lang="zh-CN" sz="1125" b="1" dirty="0">
                <a:solidFill>
                  <a:srgbClr val="1A4F8C"/>
                </a:solidFill>
                <a:latin typeface="Georgia"/>
                <a:ea typeface="SimSun"/>
                <a:cs typeface="Georgia"/>
              </a:rPr>
              <a:t>Universalización</a:t>
            </a:r>
          </a:p>
        </p:txBody>
      </p:sp>
      <p:sp>
        <p:nvSpPr>
          <p:cNvPr id="60" name="TextBox 60"/>
          <p:cNvSpPr txBox="1"/>
          <p:nvPr/>
        </p:nvSpPr>
        <p:spPr>
          <a:xfrm>
            <a:off x="9890546" y="5277802"/>
            <a:ext cx="1935909" cy="213360"/>
          </a:xfrm>
          <a:prstGeom prst="rect">
            <a:avLst/>
          </a:prstGeom>
          <a:noFill/>
          <a:ln>
            <a:noFill/>
          </a:ln>
        </p:spPr>
        <p:txBody>
          <a:bodyPr wrap="none" lIns="0" tIns="0" rIns="0" bIns="0" anchor="t" anchorCtr="0">
            <a:spAutoFit/>
          </a:bodyPr>
          <a:lstStyle/>
          <a:p>
            <a:pPr algn="ctr"/>
            <a:r>
              <a:rPr lang="zh-CN" sz="1050" dirty="0">
                <a:solidFill>
                  <a:srgbClr val="2C2C2C"/>
                </a:solidFill>
                <a:latin typeface="Calibri"/>
                <a:ea typeface="Microsoft YaHei"/>
                <a:cs typeface="Calibri"/>
              </a:rPr>
              <a:t>4,562 centros educativos</a:t>
            </a:r>
          </a:p>
        </p:txBody>
      </p:sp>
      <p:sp>
        <p:nvSpPr>
          <p:cNvPr id="61" name="TextBox 61"/>
          <p:cNvSpPr txBox="1"/>
          <p:nvPr/>
        </p:nvSpPr>
        <p:spPr>
          <a:xfrm>
            <a:off x="10193417" y="5449252"/>
            <a:ext cx="1330166" cy="213360"/>
          </a:xfrm>
          <a:prstGeom prst="rect">
            <a:avLst/>
          </a:prstGeom>
          <a:noFill/>
          <a:ln>
            <a:noFill/>
          </a:ln>
        </p:spPr>
        <p:txBody>
          <a:bodyPr wrap="none" lIns="0" tIns="0" rIns="0" bIns="0" anchor="t" anchorCtr="0">
            <a:spAutoFit/>
          </a:bodyPr>
          <a:lstStyle/>
          <a:p>
            <a:pPr algn="ctr"/>
            <a:r>
              <a:rPr lang="zh-CN" sz="1050" dirty="0">
                <a:solidFill>
                  <a:srgbClr val="2C2C2C"/>
                </a:solidFill>
                <a:latin typeface="Calibri"/>
                <a:ea typeface="Microsoft YaHei"/>
                <a:cs typeface="Calibri"/>
              </a:rPr>
              <a:t>Ordenanza 1-2023</a:t>
            </a:r>
          </a:p>
        </p:txBody>
      </p:sp>
      <p:sp>
        <p:nvSpPr>
          <p:cNvPr id="62" name="TextBox 62"/>
          <p:cNvSpPr txBox="1"/>
          <p:nvPr/>
        </p:nvSpPr>
        <p:spPr>
          <a:xfrm>
            <a:off x="9783199" y="5620702"/>
            <a:ext cx="2150602" cy="213360"/>
          </a:xfrm>
          <a:prstGeom prst="rect">
            <a:avLst/>
          </a:prstGeom>
          <a:noFill/>
          <a:ln>
            <a:noFill/>
          </a:ln>
        </p:spPr>
        <p:txBody>
          <a:bodyPr wrap="none" lIns="0" tIns="0" rIns="0" bIns="0" anchor="t" anchorCtr="0">
            <a:spAutoFit/>
          </a:bodyPr>
          <a:lstStyle/>
          <a:p>
            <a:pPr algn="ctr"/>
            <a:r>
              <a:rPr lang="zh-CN" sz="1050" dirty="0">
                <a:solidFill>
                  <a:srgbClr val="2C2C2C"/>
                </a:solidFill>
                <a:latin typeface="Calibri"/>
                <a:ea typeface="Microsoft YaHei"/>
                <a:cs typeface="Calibri"/>
              </a:rPr>
              <a:t>Evaluación muestral nacional</a:t>
            </a:r>
          </a:p>
        </p:txBody>
      </p:sp>
      <p:sp>
        <p:nvSpPr>
          <p:cNvPr id="63" name="Rectangle 63"/>
          <p:cNvSpPr/>
          <p:nvPr/>
        </p:nvSpPr>
        <p:spPr>
          <a:xfrm>
            <a:off x="0" y="6534150"/>
            <a:ext cx="12192000" cy="9525"/>
          </a:xfrm>
          <a:prstGeom prst="rect">
            <a:avLst/>
          </a:prstGeom>
          <a:solidFill>
            <a:srgbClr val="DDD9D4"/>
          </a:solidFill>
          <a:ln>
            <a:noFill/>
          </a:ln>
        </p:spPr>
        <p:txBody>
          <a:bodyPr/>
          <a:lstStyle/>
          <a:p>
            <a:endParaRPr lang="en-US"/>
          </a:p>
        </p:txBody>
      </p:sp>
      <p:sp>
        <p:nvSpPr>
          <p:cNvPr id="64" name="TextBox 64"/>
          <p:cNvSpPr txBox="1"/>
          <p:nvPr/>
        </p:nvSpPr>
        <p:spPr>
          <a:xfrm>
            <a:off x="750570" y="6627495"/>
            <a:ext cx="969264" cy="182880"/>
          </a:xfrm>
          <a:prstGeom prst="rect">
            <a:avLst/>
          </a:prstGeom>
          <a:noFill/>
          <a:ln>
            <a:noFill/>
          </a:ln>
        </p:spPr>
        <p:txBody>
          <a:bodyPr wrap="none" lIns="0" tIns="0" rIns="0" bIns="0" anchor="t" anchorCtr="0">
            <a:spAutoFit/>
          </a:bodyPr>
          <a:lstStyle/>
          <a:p>
            <a:pPr algn="l"/>
            <a:r>
              <a:rPr lang="zh-CN" sz="900" dirty="0">
                <a:solidFill>
                  <a:srgbClr val="8A8A8A"/>
                </a:solidFill>
                <a:latin typeface="Calibri"/>
                <a:ea typeface="Microsoft YaHei"/>
                <a:cs typeface="Calibri"/>
              </a:rPr>
              <a:t>MINERD | UNICEF</a:t>
            </a:r>
          </a:p>
        </p:txBody>
      </p:sp>
      <p:sp>
        <p:nvSpPr>
          <p:cNvPr id="65" name="TextBox 65"/>
          <p:cNvSpPr txBox="1"/>
          <p:nvPr/>
        </p:nvSpPr>
        <p:spPr>
          <a:xfrm>
            <a:off x="6012275" y="6627495"/>
            <a:ext cx="167449" cy="182880"/>
          </a:xfrm>
          <a:prstGeom prst="rect">
            <a:avLst/>
          </a:prstGeom>
          <a:noFill/>
          <a:ln>
            <a:noFill/>
          </a:ln>
        </p:spPr>
        <p:txBody>
          <a:bodyPr wrap="none" lIns="0" tIns="0" rIns="0" bIns="0" anchor="t" anchorCtr="0">
            <a:spAutoFit/>
          </a:bodyPr>
          <a:lstStyle/>
          <a:p>
            <a:pPr algn="ctr"/>
            <a:r>
              <a:rPr lang="zh-CN" sz="900" dirty="0">
                <a:solidFill>
                  <a:srgbClr val="8A8A8A"/>
                </a:solidFill>
                <a:latin typeface="Calibri"/>
                <a:ea typeface="Microsoft YaHei"/>
                <a:cs typeface="Calibri"/>
              </a:rPr>
              <a:t>04</a:t>
            </a:r>
          </a:p>
        </p:txBody>
      </p:sp>
      <p:sp>
        <p:nvSpPr>
          <p:cNvPr id="66" name="TextBox 66"/>
          <p:cNvSpPr txBox="1"/>
          <p:nvPr/>
        </p:nvSpPr>
        <p:spPr>
          <a:xfrm>
            <a:off x="10189559" y="6627495"/>
            <a:ext cx="1251871" cy="182880"/>
          </a:xfrm>
          <a:prstGeom prst="rect">
            <a:avLst/>
          </a:prstGeom>
          <a:noFill/>
          <a:ln>
            <a:noFill/>
          </a:ln>
        </p:spPr>
        <p:txBody>
          <a:bodyPr wrap="none" lIns="0" tIns="0" rIns="0" bIns="0" anchor="t" anchorCtr="0">
            <a:spAutoFit/>
          </a:bodyPr>
          <a:lstStyle/>
          <a:p>
            <a:pPr algn="r"/>
            <a:r>
              <a:rPr lang="zh-CN" sz="900" dirty="0">
                <a:solidFill>
                  <a:srgbClr val="8A8A8A"/>
                </a:solidFill>
                <a:latin typeface="Calibri"/>
                <a:ea typeface="Microsoft YaHei"/>
                <a:cs typeface="Calibri"/>
              </a:rPr>
              <a:t>CON BASE 2018–2024</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8F7F4"/>
          </a:solidFill>
          <a:ln>
            <a:noFill/>
          </a:ln>
        </p:spPr>
        <p:txBody>
          <a:bodyPr/>
          <a:lstStyle/>
          <a:p>
            <a:endParaRPr lang="en-US"/>
          </a:p>
        </p:txBody>
      </p:sp>
      <p:sp>
        <p:nvSpPr>
          <p:cNvPr id="3" name="Rectangle 3"/>
          <p:cNvSpPr/>
          <p:nvPr/>
        </p:nvSpPr>
        <p:spPr>
          <a:xfrm>
            <a:off x="0" y="0"/>
            <a:ext cx="57150" cy="6858000"/>
          </a:xfrm>
          <a:prstGeom prst="rect">
            <a:avLst/>
          </a:prstGeom>
          <a:solidFill>
            <a:srgbClr val="1A4F8C"/>
          </a:solidFill>
          <a:ln>
            <a:noFill/>
          </a:ln>
        </p:spPr>
        <p:txBody>
          <a:bodyPr/>
          <a:lstStyle/>
          <a:p>
            <a:endParaRPr lang="en-US"/>
          </a:p>
        </p:txBody>
      </p:sp>
      <p:sp>
        <p:nvSpPr>
          <p:cNvPr id="4" name="TextBox 4"/>
          <p:cNvSpPr txBox="1"/>
          <p:nvPr/>
        </p:nvSpPr>
        <p:spPr>
          <a:xfrm>
            <a:off x="748665" y="381952"/>
            <a:ext cx="3730133" cy="213360"/>
          </a:xfrm>
          <a:prstGeom prst="rect">
            <a:avLst/>
          </a:prstGeom>
          <a:noFill/>
          <a:ln>
            <a:noFill/>
          </a:ln>
        </p:spPr>
        <p:txBody>
          <a:bodyPr wrap="none" lIns="0" tIns="0" rIns="0" bIns="0" anchor="t" anchorCtr="0">
            <a:spAutoFit/>
          </a:bodyPr>
          <a:lstStyle/>
          <a:p>
            <a:pPr algn="l"/>
            <a:r>
              <a:rPr lang="zh-CN" sz="1050" b="1" dirty="0">
                <a:solidFill>
                  <a:srgbClr val="00AEEF"/>
                </a:solidFill>
                <a:latin typeface="Calibri"/>
                <a:ea typeface="Microsoft YaHei"/>
                <a:cs typeface="Calibri"/>
              </a:rPr>
              <a:t>BLOQUE 2 · DE VILLA MELLA A POLÍTICA NACIONAL</a:t>
            </a:r>
          </a:p>
        </p:txBody>
      </p:sp>
      <p:sp>
        <p:nvSpPr>
          <p:cNvPr id="5" name="TextBox 5"/>
          <p:cNvSpPr txBox="1"/>
          <p:nvPr/>
        </p:nvSpPr>
        <p:spPr>
          <a:xfrm>
            <a:off x="725805" y="606742"/>
            <a:ext cx="10605406" cy="579120"/>
          </a:xfrm>
          <a:prstGeom prst="rect">
            <a:avLst/>
          </a:prstGeom>
          <a:noFill/>
          <a:ln>
            <a:noFill/>
          </a:ln>
        </p:spPr>
        <p:txBody>
          <a:bodyPr wrap="none" lIns="0" tIns="0" rIns="0" bIns="0" anchor="t" anchorCtr="0">
            <a:spAutoFit/>
          </a:bodyPr>
          <a:lstStyle/>
          <a:p>
            <a:pPr algn="l"/>
            <a:r>
              <a:rPr lang="zh-CN" sz="2850" b="1" dirty="0">
                <a:solidFill>
                  <a:srgbClr val="1A4F8C"/>
                </a:solidFill>
                <a:latin typeface="Georgia"/>
                <a:ea typeface="SimSun"/>
                <a:cs typeface="Georgia"/>
              </a:rPr>
              <a:t>CON BASE en cifras: el programa a escala nacional</a:t>
            </a:r>
          </a:p>
        </p:txBody>
      </p:sp>
      <p:sp>
        <p:nvSpPr>
          <p:cNvPr id="7" name="Rectangle 7"/>
          <p:cNvSpPr/>
          <p:nvPr/>
        </p:nvSpPr>
        <p:spPr>
          <a:xfrm>
            <a:off x="762000" y="1362075"/>
            <a:ext cx="2857500" cy="19050"/>
          </a:xfrm>
          <a:prstGeom prst="rect">
            <a:avLst/>
          </a:prstGeom>
          <a:solidFill>
            <a:srgbClr val="1A4F8C">
              <a:alpha val="18000"/>
            </a:srgbClr>
          </a:solidFill>
          <a:ln>
            <a:noFill/>
          </a:ln>
        </p:spPr>
        <p:txBody>
          <a:bodyPr/>
          <a:lstStyle/>
          <a:p>
            <a:endParaRPr lang="en-US"/>
          </a:p>
        </p:txBody>
      </p:sp>
      <p:sp>
        <p:nvSpPr>
          <p:cNvPr id="8" name="Rectangle 8"/>
          <p:cNvSpPr/>
          <p:nvPr/>
        </p:nvSpPr>
        <p:spPr>
          <a:xfrm>
            <a:off x="790575" y="1581150"/>
            <a:ext cx="5105400" cy="2400300"/>
          </a:xfrm>
          <a:prstGeom prst="roundRect">
            <a:avLst>
              <a:gd name="adj" fmla="val 4762"/>
            </a:avLst>
          </a:prstGeom>
          <a:solidFill>
            <a:srgbClr val="2C2C2C">
              <a:alpha val="5000"/>
            </a:srgbClr>
          </a:solidFill>
          <a:ln>
            <a:noFill/>
          </a:ln>
        </p:spPr>
        <p:txBody>
          <a:bodyPr/>
          <a:lstStyle/>
          <a:p>
            <a:endParaRPr lang="en-US"/>
          </a:p>
        </p:txBody>
      </p:sp>
      <p:sp>
        <p:nvSpPr>
          <p:cNvPr id="9" name="Rectangle 9"/>
          <p:cNvSpPr/>
          <p:nvPr/>
        </p:nvSpPr>
        <p:spPr>
          <a:xfrm>
            <a:off x="762000" y="1543050"/>
            <a:ext cx="5105400" cy="2400300"/>
          </a:xfrm>
          <a:prstGeom prst="roundRect">
            <a:avLst>
              <a:gd name="adj" fmla="val 4762"/>
            </a:avLst>
          </a:prstGeom>
          <a:solidFill>
            <a:srgbClr val="EEF4FB"/>
          </a:solidFill>
          <a:ln>
            <a:noFill/>
          </a:ln>
        </p:spPr>
        <p:txBody>
          <a:bodyPr/>
          <a:lstStyle/>
          <a:p>
            <a:endParaRPr lang="en-US"/>
          </a:p>
        </p:txBody>
      </p:sp>
      <p:sp>
        <p:nvSpPr>
          <p:cNvPr id="10" name="Rectangle 10"/>
          <p:cNvSpPr/>
          <p:nvPr/>
        </p:nvSpPr>
        <p:spPr>
          <a:xfrm>
            <a:off x="762000" y="1543050"/>
            <a:ext cx="5105400" cy="2400300"/>
          </a:xfrm>
          <a:prstGeom prst="roundRect">
            <a:avLst>
              <a:gd name="adj" fmla="val 4762"/>
            </a:avLst>
          </a:prstGeom>
          <a:noFill/>
          <a:ln w="11430">
            <a:solidFill>
              <a:srgbClr val="DDD9D4"/>
            </a:solidFill>
          </a:ln>
        </p:spPr>
        <p:txBody>
          <a:bodyPr/>
          <a:lstStyle/>
          <a:p>
            <a:endParaRPr lang="en-US"/>
          </a:p>
        </p:txBody>
      </p:sp>
      <p:sp>
        <p:nvSpPr>
          <p:cNvPr id="11" name="Rectangle 11"/>
          <p:cNvSpPr/>
          <p:nvPr/>
        </p:nvSpPr>
        <p:spPr>
          <a:xfrm>
            <a:off x="762000" y="1543050"/>
            <a:ext cx="5105400" cy="76200"/>
          </a:xfrm>
          <a:prstGeom prst="roundRect">
            <a:avLst>
              <a:gd name="adj" fmla="val 50000"/>
            </a:avLst>
          </a:prstGeom>
          <a:solidFill>
            <a:srgbClr val="1A4F8C"/>
          </a:solidFill>
          <a:ln>
            <a:noFill/>
          </a:ln>
        </p:spPr>
        <p:txBody>
          <a:bodyPr/>
          <a:lstStyle/>
          <a:p>
            <a:endParaRPr lang="en-US"/>
          </a:p>
        </p:txBody>
      </p:sp>
      <p:sp>
        <p:nvSpPr>
          <p:cNvPr id="12" name="Rectangle 12"/>
          <p:cNvSpPr/>
          <p:nvPr/>
        </p:nvSpPr>
        <p:spPr>
          <a:xfrm>
            <a:off x="762000" y="1581150"/>
            <a:ext cx="5105400" cy="38100"/>
          </a:xfrm>
          <a:prstGeom prst="rect">
            <a:avLst/>
          </a:prstGeom>
          <a:solidFill>
            <a:srgbClr val="1A4F8C"/>
          </a:solidFill>
          <a:ln>
            <a:noFill/>
          </a:ln>
        </p:spPr>
        <p:txBody>
          <a:bodyPr/>
          <a:lstStyle/>
          <a:p>
            <a:endParaRPr lang="en-US"/>
          </a:p>
        </p:txBody>
      </p:sp>
      <p:sp>
        <p:nvSpPr>
          <p:cNvPr id="13" name="Freeform 13"/>
          <p:cNvSpPr/>
          <p:nvPr/>
        </p:nvSpPr>
        <p:spPr>
          <a:xfrm>
            <a:off x="5260110" y="1678710"/>
            <a:ext cx="376570" cy="412647"/>
          </a:xfrm>
          <a:custGeom>
            <a:avLst/>
            <a:gdLst/>
            <a:ahLst/>
            <a:cxnLst/>
            <a:rect l="l" t="t" r="r" b="b"/>
            <a:pathLst>
              <a:path w="376570" h="412647">
                <a:moveTo>
                  <a:pt x="309424" y="66956"/>
                </a:moveTo>
                <a:cubicBezTo>
                  <a:pt x="374859" y="132383"/>
                  <a:pt x="376570" y="237929"/>
                  <a:pt x="313291" y="305443"/>
                </a:cubicBezTo>
                <a:lnTo>
                  <a:pt x="309424" y="309443"/>
                </a:lnTo>
                <a:lnTo>
                  <a:pt x="228595" y="390253"/>
                </a:lnTo>
                <a:cubicBezTo>
                  <a:pt x="207312" y="411522"/>
                  <a:pt x="173184" y="412647"/>
                  <a:pt x="150547" y="392825"/>
                </a:cubicBezTo>
                <a:lnTo>
                  <a:pt x="147804" y="390253"/>
                </a:lnTo>
                <a:lnTo>
                  <a:pt x="66956" y="309424"/>
                </a:lnTo>
                <a:cubicBezTo>
                  <a:pt x="0" y="242468"/>
                  <a:pt x="0" y="133912"/>
                  <a:pt x="66956" y="66956"/>
                </a:cubicBezTo>
                <a:cubicBezTo>
                  <a:pt x="133912" y="0"/>
                  <a:pt x="242468" y="0"/>
                  <a:pt x="309424" y="66956"/>
                </a:cubicBezTo>
                <a:close/>
                <a:moveTo>
                  <a:pt x="188190" y="131040"/>
                </a:moveTo>
                <a:cubicBezTo>
                  <a:pt x="156627" y="131040"/>
                  <a:pt x="131040" y="156627"/>
                  <a:pt x="131040" y="188190"/>
                </a:cubicBezTo>
                <a:cubicBezTo>
                  <a:pt x="131040" y="219753"/>
                  <a:pt x="156627" y="245340"/>
                  <a:pt x="188190" y="245340"/>
                </a:cubicBezTo>
                <a:cubicBezTo>
                  <a:pt x="219753" y="245340"/>
                  <a:pt x="245340" y="219753"/>
                  <a:pt x="245340" y="188190"/>
                </a:cubicBezTo>
                <a:cubicBezTo>
                  <a:pt x="245340" y="156627"/>
                  <a:pt x="219753" y="131040"/>
                  <a:pt x="188190" y="131040"/>
                </a:cubicBezTo>
              </a:path>
            </a:pathLst>
          </a:custGeom>
          <a:solidFill>
            <a:srgbClr val="1A4F8C"/>
          </a:solidFill>
          <a:ln>
            <a:noFill/>
          </a:ln>
        </p:spPr>
        <p:txBody>
          <a:bodyPr/>
          <a:lstStyle/>
          <a:p>
            <a:endParaRPr lang="en-US"/>
          </a:p>
        </p:txBody>
      </p:sp>
      <p:sp>
        <p:nvSpPr>
          <p:cNvPr id="14" name="TextBox 14"/>
          <p:cNvSpPr txBox="1"/>
          <p:nvPr/>
        </p:nvSpPr>
        <p:spPr>
          <a:xfrm>
            <a:off x="1779441" y="1973580"/>
            <a:ext cx="1584617" cy="1341120"/>
          </a:xfrm>
          <a:prstGeom prst="rect">
            <a:avLst/>
          </a:prstGeom>
          <a:noFill/>
          <a:ln>
            <a:noFill/>
          </a:ln>
        </p:spPr>
        <p:txBody>
          <a:bodyPr wrap="none" lIns="0" tIns="0" rIns="0" bIns="0" anchor="t" anchorCtr="0">
            <a:spAutoFit/>
          </a:bodyPr>
          <a:lstStyle/>
          <a:p>
            <a:pPr algn="ctr"/>
            <a:r>
              <a:rPr lang="zh-CN" sz="6600" b="1" dirty="0">
                <a:solidFill>
                  <a:srgbClr val="1A4F8C"/>
                </a:solidFill>
                <a:latin typeface="Georgia"/>
                <a:ea typeface="SimSun"/>
                <a:cs typeface="Georgia"/>
              </a:rPr>
              <a:t>122</a:t>
            </a:r>
          </a:p>
        </p:txBody>
      </p:sp>
      <p:sp>
        <p:nvSpPr>
          <p:cNvPr id="15" name="TextBox 15"/>
          <p:cNvSpPr txBox="1"/>
          <p:nvPr/>
        </p:nvSpPr>
        <p:spPr>
          <a:xfrm>
            <a:off x="1285637" y="2888932"/>
            <a:ext cx="2572226" cy="335280"/>
          </a:xfrm>
          <a:prstGeom prst="rect">
            <a:avLst/>
          </a:prstGeom>
          <a:noFill/>
          <a:ln>
            <a:noFill/>
          </a:ln>
        </p:spPr>
        <p:txBody>
          <a:bodyPr wrap="none" lIns="0" tIns="0" rIns="0" bIns="0" anchor="t" anchorCtr="0">
            <a:spAutoFit/>
          </a:bodyPr>
          <a:lstStyle/>
          <a:p>
            <a:pPr algn="ctr"/>
            <a:r>
              <a:rPr lang="zh-CN" sz="1650" b="1" dirty="0">
                <a:solidFill>
                  <a:srgbClr val="2C2C2C"/>
                </a:solidFill>
                <a:latin typeface="Calibri"/>
                <a:ea typeface="Microsoft YaHei"/>
                <a:cs typeface="Calibri"/>
              </a:rPr>
              <a:t>distritos educativos</a:t>
            </a:r>
          </a:p>
        </p:txBody>
      </p:sp>
      <p:sp>
        <p:nvSpPr>
          <p:cNvPr id="16" name="TextBox 16"/>
          <p:cNvSpPr txBox="1"/>
          <p:nvPr/>
        </p:nvSpPr>
        <p:spPr>
          <a:xfrm>
            <a:off x="1270683" y="3196114"/>
            <a:ext cx="2602135" cy="259080"/>
          </a:xfrm>
          <a:prstGeom prst="rect">
            <a:avLst/>
          </a:prstGeom>
          <a:noFill/>
          <a:ln>
            <a:noFill/>
          </a:ln>
        </p:spPr>
        <p:txBody>
          <a:bodyPr wrap="none" lIns="0" tIns="0" rIns="0" bIns="0" anchor="t" anchorCtr="0">
            <a:spAutoFit/>
          </a:bodyPr>
          <a:lstStyle/>
          <a:p>
            <a:pPr algn="ctr"/>
            <a:r>
              <a:rPr lang="zh-CN" sz="1275" dirty="0">
                <a:solidFill>
                  <a:srgbClr val="5A5A5A"/>
                </a:solidFill>
                <a:latin typeface="Calibri"/>
                <a:ea typeface="Microsoft YaHei"/>
                <a:cs typeface="Calibri"/>
              </a:rPr>
              <a:t>cobertura nacional completa</a:t>
            </a:r>
          </a:p>
        </p:txBody>
      </p:sp>
      <p:sp>
        <p:nvSpPr>
          <p:cNvPr id="17" name="Rectangle 17"/>
          <p:cNvSpPr/>
          <p:nvPr/>
        </p:nvSpPr>
        <p:spPr>
          <a:xfrm>
            <a:off x="1524000" y="3505200"/>
            <a:ext cx="2095500" cy="14288"/>
          </a:xfrm>
          <a:prstGeom prst="rect">
            <a:avLst/>
          </a:prstGeom>
          <a:solidFill>
            <a:srgbClr val="DDD9D4"/>
          </a:solidFill>
          <a:ln>
            <a:noFill/>
          </a:ln>
        </p:spPr>
        <p:txBody>
          <a:bodyPr/>
          <a:lstStyle/>
          <a:p>
            <a:endParaRPr lang="en-US"/>
          </a:p>
        </p:txBody>
      </p:sp>
      <p:sp>
        <p:nvSpPr>
          <p:cNvPr id="18" name="TextBox 18"/>
          <p:cNvSpPr txBox="1"/>
          <p:nvPr/>
        </p:nvSpPr>
        <p:spPr>
          <a:xfrm>
            <a:off x="1657469" y="3620452"/>
            <a:ext cx="1828562" cy="213360"/>
          </a:xfrm>
          <a:prstGeom prst="rect">
            <a:avLst/>
          </a:prstGeom>
          <a:noFill/>
          <a:ln>
            <a:noFill/>
          </a:ln>
        </p:spPr>
        <p:txBody>
          <a:bodyPr wrap="none" lIns="0" tIns="0" rIns="0" bIns="0" anchor="t" anchorCtr="0">
            <a:spAutoFit/>
          </a:bodyPr>
          <a:lstStyle/>
          <a:p>
            <a:pPr algn="ctr"/>
            <a:r>
              <a:rPr lang="zh-CN" sz="1050" dirty="0">
                <a:solidFill>
                  <a:srgbClr val="8A8A8A"/>
                </a:solidFill>
                <a:latin typeface="Calibri"/>
                <a:ea typeface="Microsoft YaHei"/>
                <a:cs typeface="Calibri"/>
              </a:rPr>
              <a:t>de 122 distritos del país</a:t>
            </a:r>
          </a:p>
        </p:txBody>
      </p:sp>
      <p:sp>
        <p:nvSpPr>
          <p:cNvPr id="19" name="Rectangle 19"/>
          <p:cNvSpPr/>
          <p:nvPr/>
        </p:nvSpPr>
        <p:spPr>
          <a:xfrm>
            <a:off x="6353175" y="1581150"/>
            <a:ext cx="5105400" cy="2400300"/>
          </a:xfrm>
          <a:prstGeom prst="roundRect">
            <a:avLst>
              <a:gd name="adj" fmla="val 4762"/>
            </a:avLst>
          </a:prstGeom>
          <a:solidFill>
            <a:srgbClr val="2C2C2C">
              <a:alpha val="5000"/>
            </a:srgbClr>
          </a:solidFill>
          <a:ln>
            <a:noFill/>
          </a:ln>
        </p:spPr>
        <p:txBody>
          <a:bodyPr/>
          <a:lstStyle/>
          <a:p>
            <a:endParaRPr lang="en-US"/>
          </a:p>
        </p:txBody>
      </p:sp>
      <p:sp>
        <p:nvSpPr>
          <p:cNvPr id="20" name="Rectangle 20"/>
          <p:cNvSpPr/>
          <p:nvPr/>
        </p:nvSpPr>
        <p:spPr>
          <a:xfrm>
            <a:off x="6324600" y="1543050"/>
            <a:ext cx="5105400" cy="2400300"/>
          </a:xfrm>
          <a:prstGeom prst="roundRect">
            <a:avLst>
              <a:gd name="adj" fmla="val 4762"/>
            </a:avLst>
          </a:prstGeom>
          <a:solidFill>
            <a:srgbClr val="EEF4FB"/>
          </a:solidFill>
          <a:ln>
            <a:noFill/>
          </a:ln>
        </p:spPr>
        <p:txBody>
          <a:bodyPr/>
          <a:lstStyle/>
          <a:p>
            <a:endParaRPr lang="en-US"/>
          </a:p>
        </p:txBody>
      </p:sp>
      <p:sp>
        <p:nvSpPr>
          <p:cNvPr id="21" name="Rectangle 21"/>
          <p:cNvSpPr/>
          <p:nvPr/>
        </p:nvSpPr>
        <p:spPr>
          <a:xfrm>
            <a:off x="6324600" y="1543050"/>
            <a:ext cx="5105400" cy="2400300"/>
          </a:xfrm>
          <a:prstGeom prst="roundRect">
            <a:avLst>
              <a:gd name="adj" fmla="val 4762"/>
            </a:avLst>
          </a:prstGeom>
          <a:noFill/>
          <a:ln w="11430">
            <a:solidFill>
              <a:srgbClr val="DDD9D4"/>
            </a:solidFill>
          </a:ln>
        </p:spPr>
        <p:txBody>
          <a:bodyPr/>
          <a:lstStyle/>
          <a:p>
            <a:endParaRPr lang="en-US"/>
          </a:p>
        </p:txBody>
      </p:sp>
      <p:sp>
        <p:nvSpPr>
          <p:cNvPr id="22" name="Rectangle 22"/>
          <p:cNvSpPr/>
          <p:nvPr/>
        </p:nvSpPr>
        <p:spPr>
          <a:xfrm>
            <a:off x="6324600" y="1543050"/>
            <a:ext cx="5105400" cy="76200"/>
          </a:xfrm>
          <a:prstGeom prst="roundRect">
            <a:avLst>
              <a:gd name="adj" fmla="val 50000"/>
            </a:avLst>
          </a:prstGeom>
          <a:solidFill>
            <a:srgbClr val="00AEEF"/>
          </a:solidFill>
          <a:ln>
            <a:noFill/>
          </a:ln>
        </p:spPr>
        <p:txBody>
          <a:bodyPr/>
          <a:lstStyle/>
          <a:p>
            <a:endParaRPr lang="en-US"/>
          </a:p>
        </p:txBody>
      </p:sp>
      <p:sp>
        <p:nvSpPr>
          <p:cNvPr id="23" name="Rectangle 23"/>
          <p:cNvSpPr/>
          <p:nvPr/>
        </p:nvSpPr>
        <p:spPr>
          <a:xfrm>
            <a:off x="6324600" y="1581150"/>
            <a:ext cx="5105400" cy="38100"/>
          </a:xfrm>
          <a:prstGeom prst="rect">
            <a:avLst/>
          </a:prstGeom>
          <a:solidFill>
            <a:srgbClr val="00AEEF"/>
          </a:solidFill>
          <a:ln>
            <a:noFill/>
          </a:ln>
        </p:spPr>
        <p:txBody>
          <a:bodyPr/>
          <a:lstStyle/>
          <a:p>
            <a:endParaRPr lang="en-US"/>
          </a:p>
        </p:txBody>
      </p:sp>
      <p:grpSp>
        <p:nvGrpSpPr>
          <p:cNvPr id="28" name="Group 28"/>
          <p:cNvGrpSpPr/>
          <p:nvPr/>
        </p:nvGrpSpPr>
        <p:grpSpPr>
          <a:xfrm>
            <a:off x="10820400" y="1695450"/>
            <a:ext cx="381000" cy="381000"/>
            <a:chOff x="10820400" y="1695450"/>
            <a:chExt cx="381000" cy="381000"/>
          </a:xfrm>
        </p:grpSpPr>
        <p:sp>
          <p:nvSpPr>
            <p:cNvPr id="24" name="Freeform 24"/>
            <p:cNvSpPr/>
            <p:nvPr/>
          </p:nvSpPr>
          <p:spPr>
            <a:xfrm>
              <a:off x="10820400" y="1924050"/>
              <a:ext cx="152400" cy="152400"/>
            </a:xfrm>
            <a:custGeom>
              <a:avLst/>
              <a:gdLst/>
              <a:ahLst/>
              <a:cxnLst/>
              <a:rect l="l" t="t" r="r" b="b"/>
              <a:pathLst>
                <a:path w="152400" h="152400">
                  <a:moveTo>
                    <a:pt x="0" y="50806"/>
                  </a:moveTo>
                  <a:cubicBezTo>
                    <a:pt x="0" y="22747"/>
                    <a:pt x="22747" y="0"/>
                    <a:pt x="50806" y="0"/>
                  </a:cubicBezTo>
                  <a:lnTo>
                    <a:pt x="101594" y="0"/>
                  </a:lnTo>
                  <a:cubicBezTo>
                    <a:pt x="129653" y="0"/>
                    <a:pt x="152400" y="22747"/>
                    <a:pt x="152400" y="50806"/>
                  </a:cubicBezTo>
                  <a:lnTo>
                    <a:pt x="152400" y="101594"/>
                  </a:lnTo>
                  <a:cubicBezTo>
                    <a:pt x="152400" y="129653"/>
                    <a:pt x="129653" y="152400"/>
                    <a:pt x="101594" y="152400"/>
                  </a:cubicBezTo>
                  <a:lnTo>
                    <a:pt x="50806" y="152400"/>
                  </a:lnTo>
                  <a:cubicBezTo>
                    <a:pt x="37332" y="152400"/>
                    <a:pt x="24409" y="147047"/>
                    <a:pt x="14881" y="137519"/>
                  </a:cubicBezTo>
                  <a:cubicBezTo>
                    <a:pt x="5353" y="127991"/>
                    <a:pt x="0" y="115068"/>
                    <a:pt x="0" y="101594"/>
                  </a:cubicBezTo>
                  <a:close/>
                </a:path>
              </a:pathLst>
            </a:custGeom>
            <a:solidFill>
              <a:srgbClr val="00AEEF"/>
            </a:solidFill>
            <a:ln>
              <a:noFill/>
            </a:ln>
          </p:spPr>
          <p:txBody>
            <a:bodyPr/>
            <a:lstStyle/>
            <a:p>
              <a:endParaRPr lang="en-US"/>
            </a:p>
          </p:txBody>
        </p:sp>
        <p:sp>
          <p:nvSpPr>
            <p:cNvPr id="25" name="Freeform 25"/>
            <p:cNvSpPr/>
            <p:nvPr/>
          </p:nvSpPr>
          <p:spPr>
            <a:xfrm>
              <a:off x="11049000" y="1924050"/>
              <a:ext cx="152400" cy="152400"/>
            </a:xfrm>
            <a:custGeom>
              <a:avLst/>
              <a:gdLst/>
              <a:ahLst/>
              <a:cxnLst/>
              <a:rect l="l" t="t" r="r" b="b"/>
              <a:pathLst>
                <a:path w="152400" h="152400">
                  <a:moveTo>
                    <a:pt x="0" y="50806"/>
                  </a:moveTo>
                  <a:cubicBezTo>
                    <a:pt x="0" y="37332"/>
                    <a:pt x="5353" y="24409"/>
                    <a:pt x="14881" y="14881"/>
                  </a:cubicBezTo>
                  <a:cubicBezTo>
                    <a:pt x="24409" y="5353"/>
                    <a:pt x="37332" y="0"/>
                    <a:pt x="50806" y="0"/>
                  </a:cubicBezTo>
                  <a:lnTo>
                    <a:pt x="101594" y="0"/>
                  </a:lnTo>
                  <a:cubicBezTo>
                    <a:pt x="129653" y="0"/>
                    <a:pt x="152400" y="22747"/>
                    <a:pt x="152400" y="50806"/>
                  </a:cubicBezTo>
                  <a:lnTo>
                    <a:pt x="152400" y="101594"/>
                  </a:lnTo>
                  <a:cubicBezTo>
                    <a:pt x="152400" y="129653"/>
                    <a:pt x="129653" y="152400"/>
                    <a:pt x="101594" y="152400"/>
                  </a:cubicBezTo>
                  <a:lnTo>
                    <a:pt x="50806" y="152400"/>
                  </a:lnTo>
                  <a:cubicBezTo>
                    <a:pt x="37332" y="152400"/>
                    <a:pt x="24409" y="147047"/>
                    <a:pt x="14881" y="137519"/>
                  </a:cubicBezTo>
                  <a:cubicBezTo>
                    <a:pt x="5353" y="127991"/>
                    <a:pt x="0" y="115068"/>
                    <a:pt x="0" y="101594"/>
                  </a:cubicBezTo>
                  <a:close/>
                </a:path>
              </a:pathLst>
            </a:custGeom>
            <a:solidFill>
              <a:srgbClr val="00AEEF"/>
            </a:solidFill>
            <a:ln>
              <a:noFill/>
            </a:ln>
          </p:spPr>
          <p:txBody>
            <a:bodyPr/>
            <a:lstStyle/>
            <a:p>
              <a:endParaRPr lang="en-US"/>
            </a:p>
          </p:txBody>
        </p:sp>
        <p:sp>
          <p:nvSpPr>
            <p:cNvPr id="26" name="Freeform 26"/>
            <p:cNvSpPr/>
            <p:nvPr/>
          </p:nvSpPr>
          <p:spPr>
            <a:xfrm>
              <a:off x="10934700" y="1695450"/>
              <a:ext cx="152400" cy="152400"/>
            </a:xfrm>
            <a:custGeom>
              <a:avLst/>
              <a:gdLst/>
              <a:ahLst/>
              <a:cxnLst/>
              <a:rect l="l" t="t" r="r" b="b"/>
              <a:pathLst>
                <a:path w="152400" h="152400">
                  <a:moveTo>
                    <a:pt x="0" y="50806"/>
                  </a:moveTo>
                  <a:cubicBezTo>
                    <a:pt x="0" y="22747"/>
                    <a:pt x="22747" y="0"/>
                    <a:pt x="50806" y="0"/>
                  </a:cubicBezTo>
                  <a:lnTo>
                    <a:pt x="101594" y="0"/>
                  </a:lnTo>
                  <a:cubicBezTo>
                    <a:pt x="129653" y="0"/>
                    <a:pt x="152400" y="22747"/>
                    <a:pt x="152400" y="50806"/>
                  </a:cubicBezTo>
                  <a:lnTo>
                    <a:pt x="152400" y="101594"/>
                  </a:lnTo>
                  <a:cubicBezTo>
                    <a:pt x="152400" y="129653"/>
                    <a:pt x="129653" y="152400"/>
                    <a:pt x="101594" y="152400"/>
                  </a:cubicBezTo>
                  <a:lnTo>
                    <a:pt x="50806" y="152400"/>
                  </a:lnTo>
                  <a:cubicBezTo>
                    <a:pt x="22747" y="152400"/>
                    <a:pt x="0" y="129653"/>
                    <a:pt x="0" y="101594"/>
                  </a:cubicBezTo>
                  <a:close/>
                </a:path>
              </a:pathLst>
            </a:custGeom>
            <a:solidFill>
              <a:srgbClr val="00AEEF"/>
            </a:solidFill>
            <a:ln>
              <a:noFill/>
            </a:ln>
          </p:spPr>
          <p:txBody>
            <a:bodyPr/>
            <a:lstStyle/>
            <a:p>
              <a:endParaRPr lang="en-US"/>
            </a:p>
          </p:txBody>
        </p:sp>
        <p:sp>
          <p:nvSpPr>
            <p:cNvPr id="27" name="Freeform 27"/>
            <p:cNvSpPr/>
            <p:nvPr/>
          </p:nvSpPr>
          <p:spPr>
            <a:xfrm>
              <a:off x="10877550" y="1809750"/>
              <a:ext cx="266700" cy="152400"/>
            </a:xfrm>
            <a:custGeom>
              <a:avLst/>
              <a:gdLst/>
              <a:ahLst/>
              <a:cxnLst/>
              <a:rect l="l" t="t" r="r" b="b"/>
              <a:pathLst>
                <a:path w="266700" h="152400">
                  <a:moveTo>
                    <a:pt x="133350" y="0"/>
                  </a:moveTo>
                  <a:cubicBezTo>
                    <a:pt x="122829" y="0"/>
                    <a:pt x="114300" y="8529"/>
                    <a:pt x="114300" y="19050"/>
                  </a:cubicBezTo>
                  <a:lnTo>
                    <a:pt x="114300" y="57150"/>
                  </a:lnTo>
                  <a:lnTo>
                    <a:pt x="57150" y="57150"/>
                  </a:lnTo>
                  <a:cubicBezTo>
                    <a:pt x="25813" y="57150"/>
                    <a:pt x="0" y="82963"/>
                    <a:pt x="0" y="114300"/>
                  </a:cubicBezTo>
                  <a:lnTo>
                    <a:pt x="0" y="133350"/>
                  </a:lnTo>
                  <a:cubicBezTo>
                    <a:pt x="0" y="143871"/>
                    <a:pt x="8529" y="152400"/>
                    <a:pt x="19050" y="152400"/>
                  </a:cubicBezTo>
                  <a:cubicBezTo>
                    <a:pt x="29571" y="152400"/>
                    <a:pt x="38100" y="143871"/>
                    <a:pt x="38100" y="133350"/>
                  </a:cubicBezTo>
                  <a:lnTo>
                    <a:pt x="38100" y="114300"/>
                  </a:lnTo>
                  <a:cubicBezTo>
                    <a:pt x="38100" y="103556"/>
                    <a:pt x="46406" y="95250"/>
                    <a:pt x="57150" y="95250"/>
                  </a:cubicBezTo>
                  <a:lnTo>
                    <a:pt x="209550" y="95250"/>
                  </a:lnTo>
                  <a:cubicBezTo>
                    <a:pt x="220294" y="95250"/>
                    <a:pt x="228600" y="103556"/>
                    <a:pt x="228600" y="114300"/>
                  </a:cubicBezTo>
                  <a:lnTo>
                    <a:pt x="228600" y="133350"/>
                  </a:lnTo>
                  <a:cubicBezTo>
                    <a:pt x="228600" y="143871"/>
                    <a:pt x="237129" y="152400"/>
                    <a:pt x="247650" y="152400"/>
                  </a:cubicBezTo>
                  <a:cubicBezTo>
                    <a:pt x="258171" y="152400"/>
                    <a:pt x="266700" y="143871"/>
                    <a:pt x="266700" y="133350"/>
                  </a:cubicBezTo>
                  <a:lnTo>
                    <a:pt x="266700" y="114300"/>
                  </a:lnTo>
                  <a:cubicBezTo>
                    <a:pt x="266700" y="82963"/>
                    <a:pt x="240887" y="57150"/>
                    <a:pt x="209550" y="57150"/>
                  </a:cubicBezTo>
                  <a:lnTo>
                    <a:pt x="152400" y="57150"/>
                  </a:lnTo>
                  <a:lnTo>
                    <a:pt x="152400" y="19050"/>
                  </a:lnTo>
                  <a:cubicBezTo>
                    <a:pt x="152400" y="8529"/>
                    <a:pt x="143871" y="0"/>
                    <a:pt x="133350" y="0"/>
                  </a:cubicBezTo>
                  <a:close/>
                </a:path>
              </a:pathLst>
            </a:custGeom>
            <a:solidFill>
              <a:srgbClr val="00AEEF"/>
            </a:solidFill>
            <a:ln>
              <a:noFill/>
            </a:ln>
          </p:spPr>
          <p:txBody>
            <a:bodyPr/>
            <a:lstStyle/>
            <a:p>
              <a:endParaRPr lang="en-US"/>
            </a:p>
          </p:txBody>
        </p:sp>
      </p:grpSp>
      <p:sp>
        <p:nvSpPr>
          <p:cNvPr id="29" name="TextBox 29"/>
          <p:cNvSpPr txBox="1"/>
          <p:nvPr/>
        </p:nvSpPr>
        <p:spPr>
          <a:xfrm>
            <a:off x="7620376" y="1973580"/>
            <a:ext cx="1027948" cy="1341120"/>
          </a:xfrm>
          <a:prstGeom prst="rect">
            <a:avLst/>
          </a:prstGeom>
          <a:noFill/>
          <a:ln>
            <a:noFill/>
          </a:ln>
        </p:spPr>
        <p:txBody>
          <a:bodyPr wrap="none" lIns="0" tIns="0" rIns="0" bIns="0" anchor="t" anchorCtr="0">
            <a:spAutoFit/>
          </a:bodyPr>
          <a:lstStyle/>
          <a:p>
            <a:pPr algn="ctr"/>
            <a:r>
              <a:rPr lang="zh-CN" sz="6600" b="1" dirty="0">
                <a:solidFill>
                  <a:srgbClr val="00AEEF"/>
                </a:solidFill>
                <a:latin typeface="Georgia"/>
                <a:ea typeface="SimSun"/>
                <a:cs typeface="Georgia"/>
              </a:rPr>
              <a:t>18</a:t>
            </a:r>
          </a:p>
        </p:txBody>
      </p:sp>
      <p:sp>
        <p:nvSpPr>
          <p:cNvPr id="30" name="TextBox 30"/>
          <p:cNvSpPr txBox="1"/>
          <p:nvPr/>
        </p:nvSpPr>
        <p:spPr>
          <a:xfrm>
            <a:off x="6778653" y="2888932"/>
            <a:ext cx="2711394" cy="335280"/>
          </a:xfrm>
          <a:prstGeom prst="rect">
            <a:avLst/>
          </a:prstGeom>
          <a:noFill/>
          <a:ln>
            <a:noFill/>
          </a:ln>
        </p:spPr>
        <p:txBody>
          <a:bodyPr wrap="none" lIns="0" tIns="0" rIns="0" bIns="0" anchor="t" anchorCtr="0">
            <a:spAutoFit/>
          </a:bodyPr>
          <a:lstStyle/>
          <a:p>
            <a:pPr algn="ctr"/>
            <a:r>
              <a:rPr lang="zh-CN" sz="1650" b="1" dirty="0">
                <a:solidFill>
                  <a:srgbClr val="2C2C2C"/>
                </a:solidFill>
                <a:latin typeface="Calibri"/>
                <a:ea typeface="Microsoft YaHei"/>
                <a:cs typeface="Calibri"/>
              </a:rPr>
              <a:t>regionales educativas</a:t>
            </a:r>
          </a:p>
        </p:txBody>
      </p:sp>
      <p:sp>
        <p:nvSpPr>
          <p:cNvPr id="31" name="TextBox 31"/>
          <p:cNvSpPr txBox="1"/>
          <p:nvPr/>
        </p:nvSpPr>
        <p:spPr>
          <a:xfrm>
            <a:off x="7201757" y="3196114"/>
            <a:ext cx="1865191" cy="196208"/>
          </a:xfrm>
          <a:prstGeom prst="rect">
            <a:avLst/>
          </a:prstGeom>
          <a:noFill/>
          <a:ln>
            <a:noFill/>
          </a:ln>
        </p:spPr>
        <p:txBody>
          <a:bodyPr wrap="none" lIns="0" tIns="0" rIns="0" bIns="0" anchor="t" anchorCtr="0">
            <a:spAutoFit/>
          </a:bodyPr>
          <a:lstStyle/>
          <a:p>
            <a:pPr algn="ctr"/>
            <a:r>
              <a:rPr lang="en-US" altLang="zh-CN" sz="1275" dirty="0">
                <a:solidFill>
                  <a:srgbClr val="5A5A5A"/>
                </a:solidFill>
                <a:latin typeface="Calibri"/>
                <a:ea typeface="Microsoft YaHei"/>
                <a:cs typeface="Calibri"/>
              </a:rPr>
              <a:t>todas las </a:t>
            </a:r>
            <a:r>
              <a:rPr lang="zh-CN" sz="1275" dirty="0">
                <a:solidFill>
                  <a:srgbClr val="5A5A5A"/>
                </a:solidFill>
                <a:latin typeface="Calibri"/>
                <a:ea typeface="Microsoft YaHei"/>
                <a:cs typeface="Calibri"/>
              </a:rPr>
              <a:t>regionales del país</a:t>
            </a:r>
          </a:p>
        </p:txBody>
      </p:sp>
      <p:sp>
        <p:nvSpPr>
          <p:cNvPr id="32" name="Rectangle 32"/>
          <p:cNvSpPr/>
          <p:nvPr/>
        </p:nvSpPr>
        <p:spPr>
          <a:xfrm>
            <a:off x="7086600" y="3505200"/>
            <a:ext cx="2095500" cy="14288"/>
          </a:xfrm>
          <a:prstGeom prst="rect">
            <a:avLst/>
          </a:prstGeom>
          <a:solidFill>
            <a:srgbClr val="DDD9D4"/>
          </a:solidFill>
          <a:ln>
            <a:noFill/>
          </a:ln>
        </p:spPr>
        <p:txBody>
          <a:bodyPr/>
          <a:lstStyle/>
          <a:p>
            <a:endParaRPr lang="en-US"/>
          </a:p>
        </p:txBody>
      </p:sp>
      <p:sp>
        <p:nvSpPr>
          <p:cNvPr id="33" name="TextBox 33"/>
          <p:cNvSpPr txBox="1"/>
          <p:nvPr/>
        </p:nvSpPr>
        <p:spPr>
          <a:xfrm>
            <a:off x="6955536" y="3620452"/>
            <a:ext cx="2357628" cy="213360"/>
          </a:xfrm>
          <a:prstGeom prst="rect">
            <a:avLst/>
          </a:prstGeom>
          <a:noFill/>
          <a:ln>
            <a:noFill/>
          </a:ln>
        </p:spPr>
        <p:txBody>
          <a:bodyPr wrap="none" lIns="0" tIns="0" rIns="0" bIns="0" anchor="t" anchorCtr="0">
            <a:spAutoFit/>
          </a:bodyPr>
          <a:lstStyle/>
          <a:p>
            <a:pPr algn="ctr"/>
            <a:r>
              <a:rPr lang="zh-CN" sz="1050" dirty="0">
                <a:solidFill>
                  <a:srgbClr val="8A8A8A"/>
                </a:solidFill>
                <a:latin typeface="Calibri"/>
                <a:ea typeface="Microsoft YaHei"/>
                <a:cs typeface="Calibri"/>
              </a:rPr>
              <a:t>cobertura territorial completa</a:t>
            </a:r>
          </a:p>
        </p:txBody>
      </p:sp>
      <p:sp>
        <p:nvSpPr>
          <p:cNvPr id="34" name="Rectangle 34"/>
          <p:cNvSpPr/>
          <p:nvPr/>
        </p:nvSpPr>
        <p:spPr>
          <a:xfrm>
            <a:off x="790575" y="4133850"/>
            <a:ext cx="5105400" cy="2286000"/>
          </a:xfrm>
          <a:prstGeom prst="roundRect">
            <a:avLst>
              <a:gd name="adj" fmla="val 5000"/>
            </a:avLst>
          </a:prstGeom>
          <a:solidFill>
            <a:srgbClr val="2C2C2C">
              <a:alpha val="5000"/>
            </a:srgbClr>
          </a:solidFill>
          <a:ln>
            <a:noFill/>
          </a:ln>
        </p:spPr>
        <p:txBody>
          <a:bodyPr/>
          <a:lstStyle/>
          <a:p>
            <a:endParaRPr lang="en-US"/>
          </a:p>
        </p:txBody>
      </p:sp>
      <p:sp>
        <p:nvSpPr>
          <p:cNvPr id="35" name="Rectangle 35"/>
          <p:cNvSpPr/>
          <p:nvPr/>
        </p:nvSpPr>
        <p:spPr>
          <a:xfrm>
            <a:off x="762000" y="4095750"/>
            <a:ext cx="5105400" cy="2286000"/>
          </a:xfrm>
          <a:prstGeom prst="roundRect">
            <a:avLst>
              <a:gd name="adj" fmla="val 5000"/>
            </a:avLst>
          </a:prstGeom>
          <a:solidFill>
            <a:srgbClr val="EEF4FB"/>
          </a:solidFill>
          <a:ln>
            <a:noFill/>
          </a:ln>
        </p:spPr>
        <p:txBody>
          <a:bodyPr/>
          <a:lstStyle/>
          <a:p>
            <a:endParaRPr lang="en-US"/>
          </a:p>
        </p:txBody>
      </p:sp>
      <p:sp>
        <p:nvSpPr>
          <p:cNvPr id="36" name="Rectangle 36"/>
          <p:cNvSpPr/>
          <p:nvPr/>
        </p:nvSpPr>
        <p:spPr>
          <a:xfrm>
            <a:off x="762000" y="4095750"/>
            <a:ext cx="5105400" cy="2286000"/>
          </a:xfrm>
          <a:prstGeom prst="roundRect">
            <a:avLst>
              <a:gd name="adj" fmla="val 5000"/>
            </a:avLst>
          </a:prstGeom>
          <a:noFill/>
          <a:ln w="11430">
            <a:solidFill>
              <a:srgbClr val="DDD9D4"/>
            </a:solidFill>
          </a:ln>
        </p:spPr>
        <p:txBody>
          <a:bodyPr/>
          <a:lstStyle/>
          <a:p>
            <a:endParaRPr lang="en-US"/>
          </a:p>
        </p:txBody>
      </p:sp>
      <p:sp>
        <p:nvSpPr>
          <p:cNvPr id="37" name="Rectangle 37"/>
          <p:cNvSpPr/>
          <p:nvPr/>
        </p:nvSpPr>
        <p:spPr>
          <a:xfrm>
            <a:off x="762000" y="4095750"/>
            <a:ext cx="5105400" cy="76200"/>
          </a:xfrm>
          <a:prstGeom prst="roundRect">
            <a:avLst>
              <a:gd name="adj" fmla="val 50000"/>
            </a:avLst>
          </a:prstGeom>
          <a:solidFill>
            <a:srgbClr val="D4921E"/>
          </a:solidFill>
          <a:ln>
            <a:noFill/>
          </a:ln>
        </p:spPr>
        <p:txBody>
          <a:bodyPr/>
          <a:lstStyle/>
          <a:p>
            <a:endParaRPr lang="en-US"/>
          </a:p>
        </p:txBody>
      </p:sp>
      <p:sp>
        <p:nvSpPr>
          <p:cNvPr id="38" name="Rectangle 38"/>
          <p:cNvSpPr/>
          <p:nvPr/>
        </p:nvSpPr>
        <p:spPr>
          <a:xfrm>
            <a:off x="762000" y="4133850"/>
            <a:ext cx="5105400" cy="38100"/>
          </a:xfrm>
          <a:prstGeom prst="rect">
            <a:avLst/>
          </a:prstGeom>
          <a:solidFill>
            <a:srgbClr val="D4921E"/>
          </a:solidFill>
          <a:ln>
            <a:noFill/>
          </a:ln>
        </p:spPr>
        <p:txBody>
          <a:bodyPr/>
          <a:lstStyle/>
          <a:p>
            <a:endParaRPr lang="en-US"/>
          </a:p>
        </p:txBody>
      </p:sp>
      <p:sp>
        <p:nvSpPr>
          <p:cNvPr id="39" name="Freeform 39"/>
          <p:cNvSpPr/>
          <p:nvPr/>
        </p:nvSpPr>
        <p:spPr>
          <a:xfrm>
            <a:off x="5234750" y="4286250"/>
            <a:ext cx="423100" cy="304800"/>
          </a:xfrm>
          <a:custGeom>
            <a:avLst/>
            <a:gdLst/>
            <a:ahLst/>
            <a:cxnLst/>
            <a:rect l="l" t="t" r="r" b="b"/>
            <a:pathLst>
              <a:path w="423100" h="304800">
                <a:moveTo>
                  <a:pt x="346900" y="179661"/>
                </a:moveTo>
                <a:lnTo>
                  <a:pt x="346900" y="228600"/>
                </a:lnTo>
                <a:cubicBezTo>
                  <a:pt x="346900" y="274282"/>
                  <a:pt x="285845" y="304800"/>
                  <a:pt x="213550" y="304800"/>
                </a:cubicBezTo>
                <a:cubicBezTo>
                  <a:pt x="141256" y="304800"/>
                  <a:pt x="80200" y="274282"/>
                  <a:pt x="80200" y="228600"/>
                </a:cubicBezTo>
                <a:lnTo>
                  <a:pt x="80200" y="179661"/>
                </a:lnTo>
                <a:lnTo>
                  <a:pt x="192329" y="224504"/>
                </a:lnTo>
                <a:cubicBezTo>
                  <a:pt x="204547" y="229396"/>
                  <a:pt x="218078" y="229921"/>
                  <a:pt x="230638" y="225990"/>
                </a:cubicBezTo>
                <a:lnTo>
                  <a:pt x="234772" y="224504"/>
                </a:lnTo>
                <a:close/>
                <a:moveTo>
                  <a:pt x="385000" y="123368"/>
                </a:moveTo>
                <a:lnTo>
                  <a:pt x="220618" y="189128"/>
                </a:lnTo>
                <a:cubicBezTo>
                  <a:pt x="216081" y="190941"/>
                  <a:pt x="211020" y="190941"/>
                  <a:pt x="206483" y="189128"/>
                </a:cubicBezTo>
                <a:lnTo>
                  <a:pt x="15983" y="112928"/>
                </a:lnTo>
                <a:cubicBezTo>
                  <a:pt x="0" y="106547"/>
                  <a:pt x="0" y="83953"/>
                  <a:pt x="15983" y="77572"/>
                </a:cubicBezTo>
                <a:lnTo>
                  <a:pt x="206483" y="1372"/>
                </a:lnTo>
                <a:cubicBezTo>
                  <a:pt x="207981" y="769"/>
                  <a:pt x="209549" y="359"/>
                  <a:pt x="211150" y="152"/>
                </a:cubicBezTo>
                <a:lnTo>
                  <a:pt x="213550" y="0"/>
                </a:lnTo>
                <a:lnTo>
                  <a:pt x="215951" y="152"/>
                </a:lnTo>
                <a:cubicBezTo>
                  <a:pt x="217552" y="359"/>
                  <a:pt x="219120" y="769"/>
                  <a:pt x="220618" y="1372"/>
                </a:cubicBezTo>
                <a:lnTo>
                  <a:pt x="411728" y="77819"/>
                </a:lnTo>
                <a:lnTo>
                  <a:pt x="413785" y="78867"/>
                </a:lnTo>
                <a:lnTo>
                  <a:pt x="415671" y="80162"/>
                </a:lnTo>
                <a:lnTo>
                  <a:pt x="417347" y="81610"/>
                </a:lnTo>
                <a:lnTo>
                  <a:pt x="418776" y="83172"/>
                </a:lnTo>
                <a:lnTo>
                  <a:pt x="419443" y="84010"/>
                </a:lnTo>
                <a:lnTo>
                  <a:pt x="420834" y="86201"/>
                </a:lnTo>
                <a:lnTo>
                  <a:pt x="421824" y="88392"/>
                </a:lnTo>
                <a:lnTo>
                  <a:pt x="422472" y="90335"/>
                </a:lnTo>
                <a:lnTo>
                  <a:pt x="422948" y="92907"/>
                </a:lnTo>
                <a:lnTo>
                  <a:pt x="423062" y="94012"/>
                </a:lnTo>
                <a:lnTo>
                  <a:pt x="423100" y="209550"/>
                </a:lnTo>
                <a:cubicBezTo>
                  <a:pt x="423100" y="220071"/>
                  <a:pt x="414572" y="228600"/>
                  <a:pt x="404050" y="228600"/>
                </a:cubicBezTo>
                <a:cubicBezTo>
                  <a:pt x="393529" y="228600"/>
                  <a:pt x="385000" y="220071"/>
                  <a:pt x="385000" y="209550"/>
                </a:cubicBezTo>
                <a:close/>
              </a:path>
            </a:pathLst>
          </a:custGeom>
          <a:solidFill>
            <a:srgbClr val="D4921E"/>
          </a:solidFill>
          <a:ln>
            <a:noFill/>
          </a:ln>
        </p:spPr>
        <p:txBody>
          <a:bodyPr/>
          <a:lstStyle/>
          <a:p>
            <a:endParaRPr lang="en-US"/>
          </a:p>
        </p:txBody>
      </p:sp>
      <p:sp>
        <p:nvSpPr>
          <p:cNvPr id="40" name="TextBox 40"/>
          <p:cNvSpPr txBox="1"/>
          <p:nvPr/>
        </p:nvSpPr>
        <p:spPr>
          <a:xfrm>
            <a:off x="1230392" y="4457700"/>
            <a:ext cx="2682716" cy="1219200"/>
          </a:xfrm>
          <a:prstGeom prst="rect">
            <a:avLst/>
          </a:prstGeom>
          <a:noFill/>
          <a:ln>
            <a:noFill/>
          </a:ln>
        </p:spPr>
        <p:txBody>
          <a:bodyPr wrap="none" lIns="0" tIns="0" rIns="0" bIns="0" anchor="t" anchorCtr="0">
            <a:spAutoFit/>
          </a:bodyPr>
          <a:lstStyle/>
          <a:p>
            <a:pPr algn="ctr"/>
            <a:r>
              <a:rPr lang="zh-CN" sz="6000" b="1" dirty="0">
                <a:solidFill>
                  <a:srgbClr val="D4921E"/>
                </a:solidFill>
                <a:latin typeface="Georgia"/>
                <a:ea typeface="SimSun"/>
                <a:cs typeface="Georgia"/>
              </a:rPr>
              <a:t>4,562</a:t>
            </a:r>
          </a:p>
        </p:txBody>
      </p:sp>
      <p:sp>
        <p:nvSpPr>
          <p:cNvPr id="41" name="TextBox 41"/>
          <p:cNvSpPr txBox="1"/>
          <p:nvPr/>
        </p:nvSpPr>
        <p:spPr>
          <a:xfrm>
            <a:off x="1361546" y="5327332"/>
            <a:ext cx="2420407" cy="335280"/>
          </a:xfrm>
          <a:prstGeom prst="rect">
            <a:avLst/>
          </a:prstGeom>
          <a:noFill/>
          <a:ln>
            <a:noFill/>
          </a:ln>
        </p:spPr>
        <p:txBody>
          <a:bodyPr wrap="none" lIns="0" tIns="0" rIns="0" bIns="0" anchor="t" anchorCtr="0">
            <a:spAutoFit/>
          </a:bodyPr>
          <a:lstStyle/>
          <a:p>
            <a:pPr algn="ctr"/>
            <a:r>
              <a:rPr lang="zh-CN" sz="1650" b="1" dirty="0">
                <a:solidFill>
                  <a:srgbClr val="2C2C2C"/>
                </a:solidFill>
                <a:latin typeface="Calibri"/>
                <a:ea typeface="Microsoft YaHei"/>
                <a:cs typeface="Calibri"/>
              </a:rPr>
              <a:t>centros educativos</a:t>
            </a:r>
          </a:p>
        </p:txBody>
      </p:sp>
      <p:sp>
        <p:nvSpPr>
          <p:cNvPr id="42" name="TextBox 42"/>
          <p:cNvSpPr txBox="1"/>
          <p:nvPr/>
        </p:nvSpPr>
        <p:spPr>
          <a:xfrm>
            <a:off x="1196750" y="5658802"/>
            <a:ext cx="2937478" cy="192360"/>
          </a:xfrm>
          <a:prstGeom prst="rect">
            <a:avLst/>
          </a:prstGeom>
          <a:noFill/>
          <a:ln>
            <a:noFill/>
          </a:ln>
        </p:spPr>
        <p:txBody>
          <a:bodyPr wrap="square" lIns="0" tIns="0" rIns="0" bIns="0" anchor="t" anchorCtr="0">
            <a:spAutoFit/>
          </a:bodyPr>
          <a:lstStyle/>
          <a:p>
            <a:pPr algn="ctr"/>
            <a:r>
              <a:rPr lang="zh-CN" sz="1250" dirty="0">
                <a:solidFill>
                  <a:srgbClr val="8A8A8A"/>
                </a:solidFill>
                <a:latin typeface="Calibri"/>
                <a:ea typeface="Microsoft YaHei"/>
                <a:cs typeface="Calibri"/>
              </a:rPr>
              <a:t>con implementación activa del programa</a:t>
            </a:r>
          </a:p>
        </p:txBody>
      </p:sp>
      <p:sp>
        <p:nvSpPr>
          <p:cNvPr id="43" name="Rectangle 43"/>
          <p:cNvSpPr/>
          <p:nvPr/>
        </p:nvSpPr>
        <p:spPr>
          <a:xfrm>
            <a:off x="6353175" y="4133850"/>
            <a:ext cx="5105400" cy="2286000"/>
          </a:xfrm>
          <a:prstGeom prst="roundRect">
            <a:avLst>
              <a:gd name="adj" fmla="val 5000"/>
            </a:avLst>
          </a:prstGeom>
          <a:solidFill>
            <a:srgbClr val="2C2C2C">
              <a:alpha val="5000"/>
            </a:srgbClr>
          </a:solidFill>
          <a:ln>
            <a:noFill/>
          </a:ln>
        </p:spPr>
        <p:txBody>
          <a:bodyPr/>
          <a:lstStyle/>
          <a:p>
            <a:endParaRPr lang="en-US"/>
          </a:p>
        </p:txBody>
      </p:sp>
      <p:sp>
        <p:nvSpPr>
          <p:cNvPr id="44" name="Rectangle 44"/>
          <p:cNvSpPr/>
          <p:nvPr/>
        </p:nvSpPr>
        <p:spPr>
          <a:xfrm>
            <a:off x="6324600" y="4095750"/>
            <a:ext cx="5105400" cy="2286000"/>
          </a:xfrm>
          <a:prstGeom prst="roundRect">
            <a:avLst>
              <a:gd name="adj" fmla="val 5000"/>
            </a:avLst>
          </a:prstGeom>
          <a:solidFill>
            <a:srgbClr val="EEF4FB"/>
          </a:solidFill>
          <a:ln>
            <a:noFill/>
          </a:ln>
        </p:spPr>
        <p:txBody>
          <a:bodyPr/>
          <a:lstStyle/>
          <a:p>
            <a:endParaRPr lang="en-US"/>
          </a:p>
        </p:txBody>
      </p:sp>
      <p:sp>
        <p:nvSpPr>
          <p:cNvPr id="45" name="Rectangle 45"/>
          <p:cNvSpPr/>
          <p:nvPr/>
        </p:nvSpPr>
        <p:spPr>
          <a:xfrm>
            <a:off x="6324600" y="4095750"/>
            <a:ext cx="5105400" cy="2286000"/>
          </a:xfrm>
          <a:prstGeom prst="roundRect">
            <a:avLst>
              <a:gd name="adj" fmla="val 5000"/>
            </a:avLst>
          </a:prstGeom>
          <a:noFill/>
          <a:ln w="11430">
            <a:solidFill>
              <a:srgbClr val="DDD9D4"/>
            </a:solidFill>
          </a:ln>
        </p:spPr>
        <p:txBody>
          <a:bodyPr/>
          <a:lstStyle/>
          <a:p>
            <a:endParaRPr lang="en-US"/>
          </a:p>
        </p:txBody>
      </p:sp>
      <p:sp>
        <p:nvSpPr>
          <p:cNvPr id="46" name="Rectangle 46"/>
          <p:cNvSpPr/>
          <p:nvPr/>
        </p:nvSpPr>
        <p:spPr>
          <a:xfrm>
            <a:off x="6324600" y="4095750"/>
            <a:ext cx="5105400" cy="76200"/>
          </a:xfrm>
          <a:prstGeom prst="roundRect">
            <a:avLst>
              <a:gd name="adj" fmla="val 50000"/>
            </a:avLst>
          </a:prstGeom>
          <a:solidFill>
            <a:srgbClr val="2E7D52"/>
          </a:solidFill>
          <a:ln>
            <a:noFill/>
          </a:ln>
        </p:spPr>
        <p:txBody>
          <a:bodyPr/>
          <a:lstStyle/>
          <a:p>
            <a:endParaRPr lang="en-US"/>
          </a:p>
        </p:txBody>
      </p:sp>
      <p:sp>
        <p:nvSpPr>
          <p:cNvPr id="47" name="Rectangle 47"/>
          <p:cNvSpPr/>
          <p:nvPr/>
        </p:nvSpPr>
        <p:spPr>
          <a:xfrm>
            <a:off x="6324600" y="4133850"/>
            <a:ext cx="5105400" cy="38100"/>
          </a:xfrm>
          <a:prstGeom prst="rect">
            <a:avLst/>
          </a:prstGeom>
          <a:solidFill>
            <a:srgbClr val="2E7D52"/>
          </a:solidFill>
          <a:ln>
            <a:noFill/>
          </a:ln>
        </p:spPr>
        <p:txBody>
          <a:bodyPr/>
          <a:lstStyle/>
          <a:p>
            <a:endParaRPr lang="en-US"/>
          </a:p>
        </p:txBody>
      </p:sp>
      <p:grpSp>
        <p:nvGrpSpPr>
          <p:cNvPr id="50" name="Group 50"/>
          <p:cNvGrpSpPr/>
          <p:nvPr/>
        </p:nvGrpSpPr>
        <p:grpSpPr>
          <a:xfrm>
            <a:off x="10877550" y="4248150"/>
            <a:ext cx="266700" cy="381000"/>
            <a:chOff x="10877550" y="4248150"/>
            <a:chExt cx="266700" cy="381000"/>
          </a:xfrm>
        </p:grpSpPr>
        <p:sp>
          <p:nvSpPr>
            <p:cNvPr id="48" name="Freeform 48"/>
            <p:cNvSpPr/>
            <p:nvPr/>
          </p:nvSpPr>
          <p:spPr>
            <a:xfrm>
              <a:off x="10915650" y="4248150"/>
              <a:ext cx="190500" cy="190500"/>
            </a:xfrm>
            <a:custGeom>
              <a:avLst/>
              <a:gdLst/>
              <a:ahLst/>
              <a:cxnLst/>
              <a:rect l="l" t="t" r="r" b="b"/>
              <a:pathLst>
                <a:path w="190500" h="190500">
                  <a:moveTo>
                    <a:pt x="95250" y="0"/>
                  </a:moveTo>
                  <a:cubicBezTo>
                    <a:pt x="147855" y="0"/>
                    <a:pt x="190500" y="42645"/>
                    <a:pt x="190500" y="95250"/>
                  </a:cubicBezTo>
                  <a:cubicBezTo>
                    <a:pt x="190500" y="147855"/>
                    <a:pt x="147855" y="190500"/>
                    <a:pt x="95250" y="190500"/>
                  </a:cubicBezTo>
                  <a:cubicBezTo>
                    <a:pt x="42645" y="190500"/>
                    <a:pt x="0" y="147855"/>
                    <a:pt x="0" y="95250"/>
                  </a:cubicBezTo>
                  <a:lnTo>
                    <a:pt x="95" y="91116"/>
                  </a:lnTo>
                  <a:cubicBezTo>
                    <a:pt x="2308" y="40169"/>
                    <a:pt x="44255" y="3"/>
                    <a:pt x="95250" y="0"/>
                  </a:cubicBezTo>
                  <a:close/>
                </a:path>
              </a:pathLst>
            </a:custGeom>
            <a:solidFill>
              <a:srgbClr val="2E7D52"/>
            </a:solidFill>
            <a:ln>
              <a:noFill/>
            </a:ln>
          </p:spPr>
          <p:txBody>
            <a:bodyPr/>
            <a:lstStyle/>
            <a:p>
              <a:endParaRPr lang="en-US"/>
            </a:p>
          </p:txBody>
        </p:sp>
        <p:sp>
          <p:nvSpPr>
            <p:cNvPr id="49" name="Freeform 49"/>
            <p:cNvSpPr/>
            <p:nvPr/>
          </p:nvSpPr>
          <p:spPr>
            <a:xfrm>
              <a:off x="10877550" y="4476750"/>
              <a:ext cx="266700" cy="152400"/>
            </a:xfrm>
            <a:custGeom>
              <a:avLst/>
              <a:gdLst/>
              <a:ahLst/>
              <a:cxnLst/>
              <a:rect l="l" t="t" r="r" b="b"/>
              <a:pathLst>
                <a:path w="266700" h="152400">
                  <a:moveTo>
                    <a:pt x="171450" y="0"/>
                  </a:moveTo>
                  <a:cubicBezTo>
                    <a:pt x="224055" y="0"/>
                    <a:pt x="266700" y="42645"/>
                    <a:pt x="266700" y="95250"/>
                  </a:cubicBezTo>
                  <a:lnTo>
                    <a:pt x="266700" y="114300"/>
                  </a:lnTo>
                  <a:cubicBezTo>
                    <a:pt x="266700" y="135342"/>
                    <a:pt x="249642" y="152400"/>
                    <a:pt x="228600" y="152400"/>
                  </a:cubicBezTo>
                  <a:lnTo>
                    <a:pt x="38100" y="152400"/>
                  </a:lnTo>
                  <a:cubicBezTo>
                    <a:pt x="17058" y="152400"/>
                    <a:pt x="0" y="135342"/>
                    <a:pt x="0" y="114300"/>
                  </a:cubicBezTo>
                  <a:lnTo>
                    <a:pt x="0" y="95250"/>
                  </a:lnTo>
                  <a:cubicBezTo>
                    <a:pt x="0" y="42645"/>
                    <a:pt x="42645" y="0"/>
                    <a:pt x="95250" y="0"/>
                  </a:cubicBezTo>
                  <a:lnTo>
                    <a:pt x="171450" y="0"/>
                  </a:lnTo>
                  <a:close/>
                </a:path>
              </a:pathLst>
            </a:custGeom>
            <a:solidFill>
              <a:srgbClr val="2E7D52"/>
            </a:solidFill>
            <a:ln>
              <a:noFill/>
            </a:ln>
          </p:spPr>
          <p:txBody>
            <a:bodyPr/>
            <a:lstStyle/>
            <a:p>
              <a:endParaRPr lang="en-US"/>
            </a:p>
          </p:txBody>
        </p:sp>
      </p:grpSp>
      <p:sp>
        <p:nvSpPr>
          <p:cNvPr id="51" name="TextBox 51"/>
          <p:cNvSpPr txBox="1"/>
          <p:nvPr/>
        </p:nvSpPr>
        <p:spPr>
          <a:xfrm>
            <a:off x="6286929" y="4457700"/>
            <a:ext cx="3694843" cy="1219200"/>
          </a:xfrm>
          <a:prstGeom prst="rect">
            <a:avLst/>
          </a:prstGeom>
          <a:noFill/>
          <a:ln>
            <a:noFill/>
          </a:ln>
        </p:spPr>
        <p:txBody>
          <a:bodyPr wrap="none" lIns="0" tIns="0" rIns="0" bIns="0" anchor="t" anchorCtr="0">
            <a:spAutoFit/>
          </a:bodyPr>
          <a:lstStyle/>
          <a:p>
            <a:pPr algn="ctr"/>
            <a:r>
              <a:rPr lang="zh-CN" sz="6000" b="1" dirty="0">
                <a:solidFill>
                  <a:srgbClr val="2E7D52"/>
                </a:solidFill>
                <a:latin typeface="Georgia"/>
                <a:ea typeface="SimSun"/>
                <a:cs typeface="Georgia"/>
              </a:rPr>
              <a:t>+26,000</a:t>
            </a:r>
          </a:p>
        </p:txBody>
      </p:sp>
      <p:sp>
        <p:nvSpPr>
          <p:cNvPr id="52" name="TextBox 52"/>
          <p:cNvSpPr txBox="1"/>
          <p:nvPr/>
        </p:nvSpPr>
        <p:spPr>
          <a:xfrm>
            <a:off x="6936798" y="5327332"/>
            <a:ext cx="2395104" cy="335280"/>
          </a:xfrm>
          <a:prstGeom prst="rect">
            <a:avLst/>
          </a:prstGeom>
          <a:noFill/>
          <a:ln>
            <a:noFill/>
          </a:ln>
        </p:spPr>
        <p:txBody>
          <a:bodyPr wrap="none" lIns="0" tIns="0" rIns="0" bIns="0" anchor="t" anchorCtr="0">
            <a:spAutoFit/>
          </a:bodyPr>
          <a:lstStyle/>
          <a:p>
            <a:pPr algn="ctr"/>
            <a:r>
              <a:rPr lang="zh-CN" sz="1650" b="1" dirty="0">
                <a:solidFill>
                  <a:srgbClr val="2C2C2C"/>
                </a:solidFill>
                <a:latin typeface="Calibri"/>
                <a:ea typeface="Microsoft YaHei"/>
                <a:cs typeface="Calibri"/>
              </a:rPr>
              <a:t>docentes formados</a:t>
            </a:r>
          </a:p>
        </p:txBody>
      </p:sp>
      <p:sp>
        <p:nvSpPr>
          <p:cNvPr id="53" name="TextBox 53"/>
          <p:cNvSpPr txBox="1"/>
          <p:nvPr/>
        </p:nvSpPr>
        <p:spPr>
          <a:xfrm>
            <a:off x="7156486" y="5658802"/>
            <a:ext cx="1955727" cy="192360"/>
          </a:xfrm>
          <a:prstGeom prst="rect">
            <a:avLst/>
          </a:prstGeom>
          <a:noFill/>
          <a:ln>
            <a:noFill/>
          </a:ln>
        </p:spPr>
        <p:txBody>
          <a:bodyPr wrap="none" lIns="0" tIns="0" rIns="0" bIns="0" anchor="t" anchorCtr="0">
            <a:spAutoFit/>
          </a:bodyPr>
          <a:lstStyle/>
          <a:p>
            <a:pPr algn="ctr"/>
            <a:r>
              <a:rPr lang="zh-CN" sz="1250" dirty="0">
                <a:solidFill>
                  <a:srgbClr val="8A8A8A"/>
                </a:solidFill>
                <a:latin typeface="Calibri"/>
                <a:ea typeface="Microsoft YaHei"/>
                <a:cs typeface="Calibri"/>
              </a:rPr>
              <a:t>primer ciclo del nivel primario</a:t>
            </a:r>
          </a:p>
        </p:txBody>
      </p:sp>
      <p:sp>
        <p:nvSpPr>
          <p:cNvPr id="54" name="Rectangle 54"/>
          <p:cNvSpPr/>
          <p:nvPr/>
        </p:nvSpPr>
        <p:spPr>
          <a:xfrm>
            <a:off x="0" y="6534150"/>
            <a:ext cx="12192000" cy="9525"/>
          </a:xfrm>
          <a:prstGeom prst="rect">
            <a:avLst/>
          </a:prstGeom>
          <a:solidFill>
            <a:srgbClr val="DDD9D4"/>
          </a:solidFill>
          <a:ln>
            <a:noFill/>
          </a:ln>
        </p:spPr>
        <p:txBody>
          <a:bodyPr/>
          <a:lstStyle/>
          <a:p>
            <a:endParaRPr lang="en-US"/>
          </a:p>
        </p:txBody>
      </p:sp>
      <p:sp>
        <p:nvSpPr>
          <p:cNvPr id="55" name="TextBox 55"/>
          <p:cNvSpPr txBox="1"/>
          <p:nvPr/>
        </p:nvSpPr>
        <p:spPr>
          <a:xfrm>
            <a:off x="750570" y="6627495"/>
            <a:ext cx="969264" cy="182880"/>
          </a:xfrm>
          <a:prstGeom prst="rect">
            <a:avLst/>
          </a:prstGeom>
          <a:noFill/>
          <a:ln>
            <a:noFill/>
          </a:ln>
        </p:spPr>
        <p:txBody>
          <a:bodyPr wrap="none" lIns="0" tIns="0" rIns="0" bIns="0" anchor="t" anchorCtr="0">
            <a:spAutoFit/>
          </a:bodyPr>
          <a:lstStyle/>
          <a:p>
            <a:pPr algn="l"/>
            <a:r>
              <a:rPr lang="zh-CN" sz="900" dirty="0">
                <a:solidFill>
                  <a:srgbClr val="8A8A8A"/>
                </a:solidFill>
                <a:latin typeface="Calibri"/>
                <a:ea typeface="Microsoft YaHei"/>
                <a:cs typeface="Calibri"/>
              </a:rPr>
              <a:t>MINERD | UNICEF</a:t>
            </a:r>
          </a:p>
        </p:txBody>
      </p:sp>
      <p:sp>
        <p:nvSpPr>
          <p:cNvPr id="56" name="TextBox 56"/>
          <p:cNvSpPr txBox="1"/>
          <p:nvPr/>
        </p:nvSpPr>
        <p:spPr>
          <a:xfrm>
            <a:off x="6012275" y="6627495"/>
            <a:ext cx="167449" cy="182880"/>
          </a:xfrm>
          <a:prstGeom prst="rect">
            <a:avLst/>
          </a:prstGeom>
          <a:noFill/>
          <a:ln>
            <a:noFill/>
          </a:ln>
        </p:spPr>
        <p:txBody>
          <a:bodyPr wrap="none" lIns="0" tIns="0" rIns="0" bIns="0" anchor="t" anchorCtr="0">
            <a:spAutoFit/>
          </a:bodyPr>
          <a:lstStyle/>
          <a:p>
            <a:pPr algn="ctr"/>
            <a:r>
              <a:rPr lang="zh-CN" sz="900" dirty="0">
                <a:solidFill>
                  <a:srgbClr val="8A8A8A"/>
                </a:solidFill>
                <a:latin typeface="Calibri"/>
                <a:ea typeface="Microsoft YaHei"/>
                <a:cs typeface="Calibri"/>
              </a:rPr>
              <a:t>05</a:t>
            </a:r>
          </a:p>
        </p:txBody>
      </p:sp>
      <p:sp>
        <p:nvSpPr>
          <p:cNvPr id="57" name="TextBox 57"/>
          <p:cNvSpPr txBox="1"/>
          <p:nvPr/>
        </p:nvSpPr>
        <p:spPr>
          <a:xfrm>
            <a:off x="10189559" y="6627495"/>
            <a:ext cx="1251871" cy="182880"/>
          </a:xfrm>
          <a:prstGeom prst="rect">
            <a:avLst/>
          </a:prstGeom>
          <a:noFill/>
          <a:ln>
            <a:noFill/>
          </a:ln>
        </p:spPr>
        <p:txBody>
          <a:bodyPr wrap="none" lIns="0" tIns="0" rIns="0" bIns="0" anchor="t" anchorCtr="0">
            <a:spAutoFit/>
          </a:bodyPr>
          <a:lstStyle/>
          <a:p>
            <a:pPr algn="r"/>
            <a:r>
              <a:rPr lang="zh-CN" sz="900" dirty="0">
                <a:solidFill>
                  <a:srgbClr val="8A8A8A"/>
                </a:solidFill>
                <a:latin typeface="Calibri"/>
                <a:ea typeface="Microsoft YaHei"/>
                <a:cs typeface="Calibri"/>
              </a:rPr>
              <a:t>CON BASE 2018–2024</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09600" y="182880"/>
            <a:ext cx="10972800" cy="268224"/>
          </a:xfrm>
          <a:prstGeom prst="rect">
            <a:avLst/>
          </a:prstGeom>
          <a:noFill/>
          <a:ln/>
        </p:spPr>
        <p:txBody>
          <a:bodyPr wrap="square" lIns="0" tIns="0" rIns="0" bIns="0" rtlCol="0" anchor="ctr"/>
          <a:lstStyle/>
          <a:p>
            <a:r>
              <a:rPr lang="en-US" sz="1333" b="1" kern="0" spc="533" dirty="0">
                <a:solidFill>
                  <a:srgbClr val="E0A458"/>
                </a:solidFill>
                <a:latin typeface="Calibri" pitchFamily="34" charset="0"/>
                <a:ea typeface="Calibri" pitchFamily="34" charset="-122"/>
                <a:cs typeface="Calibri" pitchFamily="34" charset="-120"/>
              </a:rPr>
              <a:t>CÓMO FUNCIONA</a:t>
            </a:r>
            <a:endParaRPr lang="en-US" sz="1333" dirty="0"/>
          </a:p>
        </p:txBody>
      </p:sp>
      <p:sp>
        <p:nvSpPr>
          <p:cNvPr id="3" name="Text 1"/>
          <p:cNvSpPr/>
          <p:nvPr/>
        </p:nvSpPr>
        <p:spPr>
          <a:xfrm>
            <a:off x="609600" y="548640"/>
            <a:ext cx="10972800" cy="1036320"/>
          </a:xfrm>
          <a:prstGeom prst="rect">
            <a:avLst/>
          </a:prstGeom>
          <a:noFill/>
          <a:ln/>
        </p:spPr>
        <p:txBody>
          <a:bodyPr wrap="square" lIns="0" tIns="0" rIns="0" bIns="0" rtlCol="0" anchor="t"/>
          <a:lstStyle/>
          <a:p>
            <a:r>
              <a:rPr lang="en-US" sz="3200" b="1" dirty="0">
                <a:solidFill>
                  <a:srgbClr val="0A3D5C"/>
                </a:solidFill>
                <a:latin typeface="Georgia" pitchFamily="34" charset="0"/>
                <a:ea typeface="Georgia" pitchFamily="34" charset="-122"/>
                <a:cs typeface="Georgia" pitchFamily="34" charset="-120"/>
              </a:rPr>
              <a:t>Tres componentes que se sostienen entre sí</a:t>
            </a:r>
            <a:endParaRPr lang="en-US" sz="3200" dirty="0"/>
          </a:p>
        </p:txBody>
      </p:sp>
      <p:sp>
        <p:nvSpPr>
          <p:cNvPr id="4" name="Shape 2"/>
          <p:cNvSpPr/>
          <p:nvPr/>
        </p:nvSpPr>
        <p:spPr>
          <a:xfrm>
            <a:off x="609600" y="1377696"/>
            <a:ext cx="731520" cy="48768"/>
          </a:xfrm>
          <a:prstGeom prst="rect">
            <a:avLst/>
          </a:prstGeom>
          <a:solidFill>
            <a:srgbClr val="E0A458"/>
          </a:solidFill>
          <a:ln/>
        </p:spPr>
        <p:txBody>
          <a:bodyPr/>
          <a:lstStyle/>
          <a:p>
            <a:endParaRPr lang="es-DO" sz="2400"/>
          </a:p>
        </p:txBody>
      </p:sp>
      <p:sp>
        <p:nvSpPr>
          <p:cNvPr id="5" name="Shape 3"/>
          <p:cNvSpPr/>
          <p:nvPr/>
        </p:nvSpPr>
        <p:spPr>
          <a:xfrm>
            <a:off x="609600" y="1706880"/>
            <a:ext cx="3596640" cy="4267200"/>
          </a:xfrm>
          <a:prstGeom prst="rect">
            <a:avLst/>
          </a:prstGeom>
          <a:solidFill>
            <a:srgbClr val="0A3D5C"/>
          </a:solidFill>
          <a:ln/>
        </p:spPr>
        <p:txBody>
          <a:bodyPr/>
          <a:lstStyle/>
          <a:p>
            <a:endParaRPr lang="es-DO" sz="2400"/>
          </a:p>
        </p:txBody>
      </p:sp>
      <p:sp>
        <p:nvSpPr>
          <p:cNvPr id="6" name="Text 4"/>
          <p:cNvSpPr/>
          <p:nvPr/>
        </p:nvSpPr>
        <p:spPr>
          <a:xfrm>
            <a:off x="2499360" y="1950720"/>
            <a:ext cx="1584960" cy="1219200"/>
          </a:xfrm>
          <a:prstGeom prst="rect">
            <a:avLst/>
          </a:prstGeom>
          <a:noFill/>
          <a:ln/>
        </p:spPr>
        <p:txBody>
          <a:bodyPr wrap="square" lIns="0" tIns="0" rIns="0" bIns="0" rtlCol="0" anchor="ctr"/>
          <a:lstStyle/>
          <a:p>
            <a:pPr algn="r"/>
            <a:r>
              <a:rPr lang="en-US" sz="8000" b="1" dirty="0">
                <a:solidFill>
                  <a:srgbClr val="E0A458">
                    <a:alpha val="30000"/>
                  </a:srgbClr>
                </a:solidFill>
                <a:latin typeface="Georgia" pitchFamily="34" charset="0"/>
                <a:ea typeface="Georgia" pitchFamily="34" charset="-122"/>
                <a:cs typeface="Georgia" pitchFamily="34" charset="-120"/>
              </a:rPr>
              <a:t>01</a:t>
            </a:r>
            <a:endParaRPr lang="en-US" sz="8000" dirty="0"/>
          </a:p>
        </p:txBody>
      </p:sp>
      <p:sp>
        <p:nvSpPr>
          <p:cNvPr id="7" name="Shape 5"/>
          <p:cNvSpPr/>
          <p:nvPr/>
        </p:nvSpPr>
        <p:spPr>
          <a:xfrm>
            <a:off x="1097280" y="2194560"/>
            <a:ext cx="975360" cy="975360"/>
          </a:xfrm>
          <a:prstGeom prst="ellipse">
            <a:avLst/>
          </a:prstGeom>
          <a:solidFill>
            <a:srgbClr val="E0A458"/>
          </a:solidFill>
          <a:ln/>
        </p:spPr>
        <p:txBody>
          <a:bodyPr/>
          <a:lstStyle/>
          <a:p>
            <a:endParaRPr lang="es-DO" sz="2400"/>
          </a:p>
        </p:txBody>
      </p:sp>
      <p:pic>
        <p:nvPicPr>
          <p:cNvPr id="8" name="Image 0" descr="preencoded.png"/>
          <p:cNvPicPr>
            <a:picLocks noChangeAspect="1"/>
          </p:cNvPicPr>
          <p:nvPr/>
        </p:nvPicPr>
        <p:blipFill>
          <a:blip r:embed="rId4"/>
          <a:stretch>
            <a:fillRect/>
          </a:stretch>
        </p:blipFill>
        <p:spPr>
          <a:xfrm>
            <a:off x="1280160" y="2377440"/>
            <a:ext cx="609600" cy="609600"/>
          </a:xfrm>
          <a:prstGeom prst="rect">
            <a:avLst/>
          </a:prstGeom>
        </p:spPr>
      </p:pic>
      <p:sp>
        <p:nvSpPr>
          <p:cNvPr id="9" name="Text 6"/>
          <p:cNvSpPr/>
          <p:nvPr/>
        </p:nvSpPr>
        <p:spPr>
          <a:xfrm>
            <a:off x="1036320" y="3596640"/>
            <a:ext cx="2743200" cy="1036320"/>
          </a:xfrm>
          <a:prstGeom prst="rect">
            <a:avLst/>
          </a:prstGeom>
          <a:noFill/>
          <a:ln/>
        </p:spPr>
        <p:txBody>
          <a:bodyPr wrap="square" lIns="0" tIns="0" rIns="0" bIns="0" rtlCol="0" anchor="ctr"/>
          <a:lstStyle/>
          <a:p>
            <a:r>
              <a:rPr lang="en-US" sz="2133" b="1" dirty="0">
                <a:solidFill>
                  <a:srgbClr val="FFFFFF"/>
                </a:solidFill>
                <a:latin typeface="Georgia" pitchFamily="34" charset="0"/>
                <a:ea typeface="Georgia" pitchFamily="34" charset="-122"/>
                <a:cs typeface="Georgia" pitchFamily="34" charset="-120"/>
              </a:rPr>
              <a:t>Fortalecimiento de la enseñanza</a:t>
            </a:r>
            <a:endParaRPr lang="en-US" sz="2133" dirty="0"/>
          </a:p>
        </p:txBody>
      </p:sp>
      <p:sp>
        <p:nvSpPr>
          <p:cNvPr id="10" name="Shape 7"/>
          <p:cNvSpPr/>
          <p:nvPr/>
        </p:nvSpPr>
        <p:spPr>
          <a:xfrm>
            <a:off x="1036320" y="4693920"/>
            <a:ext cx="609600" cy="36576"/>
          </a:xfrm>
          <a:prstGeom prst="rect">
            <a:avLst/>
          </a:prstGeom>
          <a:solidFill>
            <a:srgbClr val="E0A458"/>
          </a:solidFill>
          <a:ln/>
        </p:spPr>
        <p:txBody>
          <a:bodyPr/>
          <a:lstStyle/>
          <a:p>
            <a:endParaRPr lang="es-DO" sz="2400"/>
          </a:p>
        </p:txBody>
      </p:sp>
      <p:sp>
        <p:nvSpPr>
          <p:cNvPr id="11" name="Text 8"/>
          <p:cNvSpPr/>
          <p:nvPr/>
        </p:nvSpPr>
        <p:spPr>
          <a:xfrm>
            <a:off x="1036320" y="4815840"/>
            <a:ext cx="2743200" cy="1036320"/>
          </a:xfrm>
          <a:prstGeom prst="rect">
            <a:avLst/>
          </a:prstGeom>
          <a:noFill/>
          <a:ln/>
        </p:spPr>
        <p:txBody>
          <a:bodyPr wrap="square" lIns="0" tIns="0" rIns="0" bIns="0" rtlCol="0" anchor="ctr"/>
          <a:lstStyle/>
          <a:p>
            <a:r>
              <a:rPr lang="en-US" sz="1467" dirty="0">
                <a:solidFill>
                  <a:srgbClr val="C9D5DE"/>
                </a:solidFill>
                <a:latin typeface="Calibri" pitchFamily="34" charset="0"/>
                <a:ea typeface="Calibri" pitchFamily="34" charset="-122"/>
                <a:cs typeface="Calibri" pitchFamily="34" charset="-120"/>
              </a:rPr>
              <a:t>Materiales pedagógicos, formación inicial y continua, acompañamiento técnico en aula.</a:t>
            </a:r>
            <a:endParaRPr lang="en-US" sz="1467" dirty="0"/>
          </a:p>
        </p:txBody>
      </p:sp>
      <p:sp>
        <p:nvSpPr>
          <p:cNvPr id="12" name="Shape 9"/>
          <p:cNvSpPr/>
          <p:nvPr/>
        </p:nvSpPr>
        <p:spPr>
          <a:xfrm>
            <a:off x="4480560" y="1706880"/>
            <a:ext cx="3596640" cy="4267200"/>
          </a:xfrm>
          <a:prstGeom prst="rect">
            <a:avLst/>
          </a:prstGeom>
          <a:solidFill>
            <a:srgbClr val="0A3D5C"/>
          </a:solidFill>
          <a:ln/>
        </p:spPr>
        <p:txBody>
          <a:bodyPr/>
          <a:lstStyle/>
          <a:p>
            <a:endParaRPr lang="es-DO" sz="2400"/>
          </a:p>
        </p:txBody>
      </p:sp>
      <p:sp>
        <p:nvSpPr>
          <p:cNvPr id="13" name="Text 10"/>
          <p:cNvSpPr/>
          <p:nvPr/>
        </p:nvSpPr>
        <p:spPr>
          <a:xfrm>
            <a:off x="6370320" y="1950720"/>
            <a:ext cx="1584960" cy="1219200"/>
          </a:xfrm>
          <a:prstGeom prst="rect">
            <a:avLst/>
          </a:prstGeom>
          <a:noFill/>
          <a:ln/>
        </p:spPr>
        <p:txBody>
          <a:bodyPr wrap="square" lIns="0" tIns="0" rIns="0" bIns="0" rtlCol="0" anchor="ctr"/>
          <a:lstStyle/>
          <a:p>
            <a:pPr algn="r"/>
            <a:r>
              <a:rPr lang="en-US" sz="8000" b="1" dirty="0">
                <a:solidFill>
                  <a:srgbClr val="E0A458">
                    <a:alpha val="30000"/>
                  </a:srgbClr>
                </a:solidFill>
                <a:latin typeface="Georgia" pitchFamily="34" charset="0"/>
                <a:ea typeface="Georgia" pitchFamily="34" charset="-122"/>
                <a:cs typeface="Georgia" pitchFamily="34" charset="-120"/>
              </a:rPr>
              <a:t>02</a:t>
            </a:r>
            <a:endParaRPr lang="en-US" sz="8000" dirty="0"/>
          </a:p>
        </p:txBody>
      </p:sp>
      <p:sp>
        <p:nvSpPr>
          <p:cNvPr id="14" name="Shape 11"/>
          <p:cNvSpPr/>
          <p:nvPr/>
        </p:nvSpPr>
        <p:spPr>
          <a:xfrm>
            <a:off x="4968240" y="2194560"/>
            <a:ext cx="975360" cy="975360"/>
          </a:xfrm>
          <a:prstGeom prst="ellipse">
            <a:avLst/>
          </a:prstGeom>
          <a:solidFill>
            <a:srgbClr val="E0A458"/>
          </a:solidFill>
          <a:ln/>
        </p:spPr>
        <p:txBody>
          <a:bodyPr/>
          <a:lstStyle/>
          <a:p>
            <a:endParaRPr lang="es-DO" sz="2400"/>
          </a:p>
        </p:txBody>
      </p:sp>
      <p:pic>
        <p:nvPicPr>
          <p:cNvPr id="15" name="Image 1" descr="preencoded.png"/>
          <p:cNvPicPr>
            <a:picLocks noChangeAspect="1"/>
          </p:cNvPicPr>
          <p:nvPr/>
        </p:nvPicPr>
        <p:blipFill>
          <a:blip r:embed="rId5"/>
          <a:stretch>
            <a:fillRect/>
          </a:stretch>
        </p:blipFill>
        <p:spPr>
          <a:xfrm>
            <a:off x="5151120" y="2377440"/>
            <a:ext cx="609600" cy="609600"/>
          </a:xfrm>
          <a:prstGeom prst="rect">
            <a:avLst/>
          </a:prstGeom>
        </p:spPr>
      </p:pic>
      <p:sp>
        <p:nvSpPr>
          <p:cNvPr id="16" name="Text 12"/>
          <p:cNvSpPr/>
          <p:nvPr/>
        </p:nvSpPr>
        <p:spPr>
          <a:xfrm>
            <a:off x="4907280" y="3596640"/>
            <a:ext cx="2743200" cy="1036320"/>
          </a:xfrm>
          <a:prstGeom prst="rect">
            <a:avLst/>
          </a:prstGeom>
          <a:noFill/>
          <a:ln/>
        </p:spPr>
        <p:txBody>
          <a:bodyPr wrap="square" lIns="0" tIns="0" rIns="0" bIns="0" rtlCol="0" anchor="ctr"/>
          <a:lstStyle/>
          <a:p>
            <a:r>
              <a:rPr lang="en-US" sz="2133" b="1" dirty="0">
                <a:solidFill>
                  <a:srgbClr val="FFFFFF"/>
                </a:solidFill>
                <a:latin typeface="Georgia" pitchFamily="34" charset="0"/>
                <a:ea typeface="Georgia" pitchFamily="34" charset="-122"/>
                <a:cs typeface="Georgia" pitchFamily="34" charset="-120"/>
              </a:rPr>
              <a:t>Gestión de la información</a:t>
            </a:r>
            <a:endParaRPr lang="en-US" sz="2133" dirty="0"/>
          </a:p>
        </p:txBody>
      </p:sp>
      <p:sp>
        <p:nvSpPr>
          <p:cNvPr id="17" name="Shape 13"/>
          <p:cNvSpPr/>
          <p:nvPr/>
        </p:nvSpPr>
        <p:spPr>
          <a:xfrm>
            <a:off x="4907280" y="4693920"/>
            <a:ext cx="609600" cy="36576"/>
          </a:xfrm>
          <a:prstGeom prst="rect">
            <a:avLst/>
          </a:prstGeom>
          <a:solidFill>
            <a:srgbClr val="E0A458"/>
          </a:solidFill>
          <a:ln/>
        </p:spPr>
        <p:txBody>
          <a:bodyPr/>
          <a:lstStyle/>
          <a:p>
            <a:endParaRPr lang="es-DO" sz="2400"/>
          </a:p>
        </p:txBody>
      </p:sp>
      <p:sp>
        <p:nvSpPr>
          <p:cNvPr id="18" name="Text 14"/>
          <p:cNvSpPr/>
          <p:nvPr/>
        </p:nvSpPr>
        <p:spPr>
          <a:xfrm>
            <a:off x="4907280" y="4815840"/>
            <a:ext cx="2743200" cy="1036320"/>
          </a:xfrm>
          <a:prstGeom prst="rect">
            <a:avLst/>
          </a:prstGeom>
          <a:noFill/>
          <a:ln/>
        </p:spPr>
        <p:txBody>
          <a:bodyPr wrap="square" lIns="0" tIns="0" rIns="0" bIns="0" rtlCol="0" anchor="ctr"/>
          <a:lstStyle/>
          <a:p>
            <a:r>
              <a:rPr lang="en-US" sz="1467" dirty="0">
                <a:solidFill>
                  <a:srgbClr val="C9D5DE"/>
                </a:solidFill>
                <a:latin typeface="Calibri" pitchFamily="34" charset="0"/>
                <a:ea typeface="Calibri" pitchFamily="34" charset="-122"/>
                <a:cs typeface="Calibri" pitchFamily="34" charset="-120"/>
              </a:rPr>
              <a:t>Línea base, </a:t>
            </a:r>
            <a:r>
              <a:rPr lang="en-US" sz="1467" dirty="0" err="1">
                <a:solidFill>
                  <a:srgbClr val="C9D5DE"/>
                </a:solidFill>
                <a:latin typeface="Calibri" pitchFamily="34" charset="0"/>
                <a:ea typeface="Calibri" pitchFamily="34" charset="-122"/>
                <a:cs typeface="Calibri" pitchFamily="34" charset="-120"/>
              </a:rPr>
              <a:t>ejercicio</a:t>
            </a:r>
            <a:r>
              <a:rPr lang="en-US" sz="1467" dirty="0">
                <a:solidFill>
                  <a:srgbClr val="C9D5DE"/>
                </a:solidFill>
                <a:latin typeface="Calibri" pitchFamily="34" charset="0"/>
                <a:ea typeface="Calibri" pitchFamily="34" charset="-122"/>
                <a:cs typeface="Calibri" pitchFamily="34" charset="-120"/>
              </a:rPr>
              <a:t> </a:t>
            </a:r>
            <a:r>
              <a:rPr lang="en-US" sz="1467" dirty="0" err="1">
                <a:solidFill>
                  <a:srgbClr val="C9D5DE"/>
                </a:solidFill>
                <a:latin typeface="Calibri" pitchFamily="34" charset="0"/>
                <a:ea typeface="Calibri" pitchFamily="34" charset="-122"/>
                <a:cs typeface="Calibri" pitchFamily="34" charset="-120"/>
              </a:rPr>
              <a:t>censal</a:t>
            </a:r>
            <a:r>
              <a:rPr lang="en-US" sz="1467" dirty="0">
                <a:solidFill>
                  <a:srgbClr val="C9D5DE"/>
                </a:solidFill>
                <a:latin typeface="Calibri" pitchFamily="34" charset="0"/>
                <a:ea typeface="Calibri" pitchFamily="34" charset="-122"/>
                <a:cs typeface="Calibri" pitchFamily="34" charset="-120"/>
              </a:rPr>
              <a:t> y </a:t>
            </a:r>
            <a:r>
              <a:rPr lang="en-US" sz="1467" dirty="0" err="1">
                <a:solidFill>
                  <a:srgbClr val="C9D5DE"/>
                </a:solidFill>
                <a:latin typeface="Calibri" pitchFamily="34" charset="0"/>
                <a:ea typeface="Calibri" pitchFamily="34" charset="-122"/>
                <a:cs typeface="Calibri" pitchFamily="34" charset="-120"/>
              </a:rPr>
              <a:t>muestrales</a:t>
            </a:r>
            <a:r>
              <a:rPr lang="en-US" sz="1467" dirty="0">
                <a:solidFill>
                  <a:srgbClr val="C9D5DE"/>
                </a:solidFill>
                <a:latin typeface="Calibri" pitchFamily="34" charset="0"/>
                <a:ea typeface="Calibri" pitchFamily="34" charset="-122"/>
                <a:cs typeface="Calibri" pitchFamily="34" charset="-120"/>
              </a:rPr>
              <a:t>, sistema GOSRD para </a:t>
            </a:r>
            <a:r>
              <a:rPr lang="en-US" sz="1467" dirty="0" err="1">
                <a:solidFill>
                  <a:srgbClr val="C9D5DE"/>
                </a:solidFill>
                <a:latin typeface="Calibri" pitchFamily="34" charset="0"/>
                <a:ea typeface="Calibri" pitchFamily="34" charset="-122"/>
                <a:cs typeface="Calibri" pitchFamily="34" charset="-120"/>
              </a:rPr>
              <a:t>seguimiento</a:t>
            </a:r>
            <a:r>
              <a:rPr lang="en-US" sz="1467" dirty="0">
                <a:solidFill>
                  <a:srgbClr val="C9D5DE"/>
                </a:solidFill>
                <a:latin typeface="Calibri" pitchFamily="34" charset="0"/>
                <a:ea typeface="Calibri" pitchFamily="34" charset="-122"/>
                <a:cs typeface="Calibri" pitchFamily="34" charset="-120"/>
              </a:rPr>
              <a:t> y toma de decisiones.</a:t>
            </a:r>
            <a:endParaRPr lang="en-US" sz="1467" dirty="0"/>
          </a:p>
        </p:txBody>
      </p:sp>
      <p:sp>
        <p:nvSpPr>
          <p:cNvPr id="19" name="Shape 15"/>
          <p:cNvSpPr/>
          <p:nvPr/>
        </p:nvSpPr>
        <p:spPr>
          <a:xfrm>
            <a:off x="8351520" y="1706880"/>
            <a:ext cx="3596640" cy="4267200"/>
          </a:xfrm>
          <a:prstGeom prst="rect">
            <a:avLst/>
          </a:prstGeom>
          <a:solidFill>
            <a:srgbClr val="0A3D5C"/>
          </a:solidFill>
          <a:ln/>
        </p:spPr>
        <p:txBody>
          <a:bodyPr/>
          <a:lstStyle/>
          <a:p>
            <a:endParaRPr lang="es-DO" sz="2400"/>
          </a:p>
        </p:txBody>
      </p:sp>
      <p:sp>
        <p:nvSpPr>
          <p:cNvPr id="20" name="Text 16"/>
          <p:cNvSpPr/>
          <p:nvPr/>
        </p:nvSpPr>
        <p:spPr>
          <a:xfrm>
            <a:off x="10241280" y="1950720"/>
            <a:ext cx="1584960" cy="1219200"/>
          </a:xfrm>
          <a:prstGeom prst="rect">
            <a:avLst/>
          </a:prstGeom>
          <a:noFill/>
          <a:ln/>
        </p:spPr>
        <p:txBody>
          <a:bodyPr wrap="square" lIns="0" tIns="0" rIns="0" bIns="0" rtlCol="0" anchor="ctr"/>
          <a:lstStyle/>
          <a:p>
            <a:pPr algn="r"/>
            <a:r>
              <a:rPr lang="en-US" sz="8000" b="1" dirty="0">
                <a:solidFill>
                  <a:srgbClr val="E0A458">
                    <a:alpha val="30000"/>
                  </a:srgbClr>
                </a:solidFill>
                <a:latin typeface="Georgia" pitchFamily="34" charset="0"/>
                <a:ea typeface="Georgia" pitchFamily="34" charset="-122"/>
                <a:cs typeface="Georgia" pitchFamily="34" charset="-120"/>
              </a:rPr>
              <a:t>03</a:t>
            </a:r>
            <a:endParaRPr lang="en-US" sz="8000" dirty="0"/>
          </a:p>
        </p:txBody>
      </p:sp>
      <p:sp>
        <p:nvSpPr>
          <p:cNvPr id="21" name="Shape 17"/>
          <p:cNvSpPr/>
          <p:nvPr/>
        </p:nvSpPr>
        <p:spPr>
          <a:xfrm>
            <a:off x="8839200" y="2194560"/>
            <a:ext cx="975360" cy="975360"/>
          </a:xfrm>
          <a:prstGeom prst="ellipse">
            <a:avLst/>
          </a:prstGeom>
          <a:solidFill>
            <a:srgbClr val="E0A458"/>
          </a:solidFill>
          <a:ln/>
        </p:spPr>
        <p:txBody>
          <a:bodyPr/>
          <a:lstStyle/>
          <a:p>
            <a:endParaRPr lang="es-DO" sz="2400"/>
          </a:p>
        </p:txBody>
      </p:sp>
      <p:pic>
        <p:nvPicPr>
          <p:cNvPr id="22" name="Image 2" descr="preencoded.png"/>
          <p:cNvPicPr>
            <a:picLocks noChangeAspect="1"/>
          </p:cNvPicPr>
          <p:nvPr/>
        </p:nvPicPr>
        <p:blipFill>
          <a:blip r:embed="rId6"/>
          <a:stretch>
            <a:fillRect/>
          </a:stretch>
        </p:blipFill>
        <p:spPr>
          <a:xfrm>
            <a:off x="9022080" y="2377440"/>
            <a:ext cx="609600" cy="609600"/>
          </a:xfrm>
          <a:prstGeom prst="rect">
            <a:avLst/>
          </a:prstGeom>
        </p:spPr>
      </p:pic>
      <p:sp>
        <p:nvSpPr>
          <p:cNvPr id="23" name="Text 18"/>
          <p:cNvSpPr/>
          <p:nvPr/>
        </p:nvSpPr>
        <p:spPr>
          <a:xfrm>
            <a:off x="8778240" y="3596640"/>
            <a:ext cx="2743200" cy="1036320"/>
          </a:xfrm>
          <a:prstGeom prst="rect">
            <a:avLst/>
          </a:prstGeom>
          <a:noFill/>
          <a:ln/>
        </p:spPr>
        <p:txBody>
          <a:bodyPr wrap="square" lIns="0" tIns="0" rIns="0" bIns="0" rtlCol="0" anchor="ctr"/>
          <a:lstStyle/>
          <a:p>
            <a:r>
              <a:rPr lang="en-US" sz="2133" b="1" dirty="0">
                <a:solidFill>
                  <a:srgbClr val="FFFFFF"/>
                </a:solidFill>
                <a:latin typeface="Georgia" pitchFamily="34" charset="0"/>
                <a:ea typeface="Georgia" pitchFamily="34" charset="-122"/>
                <a:cs typeface="Georgia" pitchFamily="34" charset="-120"/>
              </a:rPr>
              <a:t>Articulación institucional</a:t>
            </a:r>
            <a:endParaRPr lang="en-US" sz="2133" dirty="0"/>
          </a:p>
        </p:txBody>
      </p:sp>
      <p:sp>
        <p:nvSpPr>
          <p:cNvPr id="24" name="Shape 19"/>
          <p:cNvSpPr/>
          <p:nvPr/>
        </p:nvSpPr>
        <p:spPr>
          <a:xfrm>
            <a:off x="8778240" y="4693920"/>
            <a:ext cx="609600" cy="36576"/>
          </a:xfrm>
          <a:prstGeom prst="rect">
            <a:avLst/>
          </a:prstGeom>
          <a:solidFill>
            <a:srgbClr val="E0A458"/>
          </a:solidFill>
          <a:ln/>
        </p:spPr>
        <p:txBody>
          <a:bodyPr/>
          <a:lstStyle/>
          <a:p>
            <a:endParaRPr lang="es-DO" sz="2400"/>
          </a:p>
        </p:txBody>
      </p:sp>
      <p:sp>
        <p:nvSpPr>
          <p:cNvPr id="25" name="Text 20"/>
          <p:cNvSpPr/>
          <p:nvPr/>
        </p:nvSpPr>
        <p:spPr>
          <a:xfrm>
            <a:off x="8778240" y="4815840"/>
            <a:ext cx="2743200" cy="1036320"/>
          </a:xfrm>
          <a:prstGeom prst="rect">
            <a:avLst/>
          </a:prstGeom>
          <a:noFill/>
          <a:ln/>
        </p:spPr>
        <p:txBody>
          <a:bodyPr wrap="square" lIns="0" tIns="0" rIns="0" bIns="0" rtlCol="0" anchor="ctr"/>
          <a:lstStyle/>
          <a:p>
            <a:r>
              <a:rPr lang="en-US" sz="1467" dirty="0">
                <a:solidFill>
                  <a:srgbClr val="C9D5DE"/>
                </a:solidFill>
                <a:latin typeface="Calibri" pitchFamily="34" charset="0"/>
                <a:ea typeface="Calibri" pitchFamily="34" charset="-122"/>
                <a:cs typeface="Calibri" pitchFamily="34" charset="-120"/>
              </a:rPr>
              <a:t>Gobernanza coordinada entre sede, regional, distrital y centros. Acuerdos MINERD–INAFOCAM–UNICEF.</a:t>
            </a:r>
            <a:endParaRPr lang="en-US" sz="1467" dirty="0"/>
          </a:p>
        </p:txBody>
      </p:sp>
      <p:sp>
        <p:nvSpPr>
          <p:cNvPr id="26" name="Text 21"/>
          <p:cNvSpPr/>
          <p:nvPr/>
        </p:nvSpPr>
        <p:spPr>
          <a:xfrm>
            <a:off x="609600" y="6461760"/>
            <a:ext cx="8534400" cy="304800"/>
          </a:xfrm>
          <a:prstGeom prst="rect">
            <a:avLst/>
          </a:prstGeom>
          <a:noFill/>
          <a:ln/>
        </p:spPr>
        <p:txBody>
          <a:bodyPr wrap="square" lIns="0" tIns="0" rIns="0" bIns="0" rtlCol="0" anchor="ctr"/>
          <a:lstStyle/>
          <a:p>
            <a:r>
              <a:rPr lang="en-US" sz="1200" dirty="0">
                <a:solidFill>
                  <a:srgbClr val="9CA3AF"/>
                </a:solidFill>
                <a:latin typeface="Calibri" pitchFamily="34" charset="0"/>
                <a:ea typeface="Calibri" pitchFamily="34" charset="-122"/>
                <a:cs typeface="Calibri" pitchFamily="34" charset="-120"/>
              </a:rPr>
              <a:t>Sistematización CON BASE  ·  FLACSO RD  ·  MINERD–UNICEF</a:t>
            </a:r>
            <a:endParaRPr lang="en-US" sz="1200" dirty="0"/>
          </a:p>
        </p:txBody>
      </p:sp>
      <p:sp>
        <p:nvSpPr>
          <p:cNvPr id="27" name="Text 22"/>
          <p:cNvSpPr/>
          <p:nvPr/>
        </p:nvSpPr>
        <p:spPr>
          <a:xfrm>
            <a:off x="10972800" y="6461760"/>
            <a:ext cx="1097280" cy="304800"/>
          </a:xfrm>
          <a:prstGeom prst="rect">
            <a:avLst/>
          </a:prstGeom>
          <a:noFill/>
          <a:ln/>
        </p:spPr>
        <p:txBody>
          <a:bodyPr wrap="square" lIns="0" tIns="0" rIns="0" bIns="0" rtlCol="0" anchor="ctr"/>
          <a:lstStyle/>
          <a:p>
            <a:pPr algn="r"/>
            <a:r>
              <a:rPr lang="en-US" sz="1200" dirty="0">
                <a:solidFill>
                  <a:srgbClr val="9CA3AF"/>
                </a:solidFill>
                <a:latin typeface="Calibri" pitchFamily="34" charset="0"/>
                <a:ea typeface="Calibri" pitchFamily="34" charset="-122"/>
                <a:cs typeface="Calibri" pitchFamily="34" charset="-120"/>
              </a:rPr>
              <a:t>6 / 22</a:t>
            </a:r>
            <a:endParaRPr lang="en-US" sz="1200" dirty="0"/>
          </a:p>
        </p:txBody>
      </p:sp>
    </p:spTree>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8F7F4"/>
          </a:solidFill>
          <a:ln>
            <a:noFill/>
          </a:ln>
        </p:spPr>
        <p:txBody>
          <a:bodyPr/>
          <a:lstStyle/>
          <a:p>
            <a:endParaRPr lang="en-US"/>
          </a:p>
        </p:txBody>
      </p:sp>
      <p:sp>
        <p:nvSpPr>
          <p:cNvPr id="3" name="Rectangle 3"/>
          <p:cNvSpPr/>
          <p:nvPr/>
        </p:nvSpPr>
        <p:spPr>
          <a:xfrm>
            <a:off x="0" y="0"/>
            <a:ext cx="57150" cy="6858000"/>
          </a:xfrm>
          <a:prstGeom prst="rect">
            <a:avLst/>
          </a:prstGeom>
          <a:solidFill>
            <a:srgbClr val="1A4F8C"/>
          </a:solidFill>
          <a:ln>
            <a:noFill/>
          </a:ln>
        </p:spPr>
        <p:txBody>
          <a:bodyPr/>
          <a:lstStyle/>
          <a:p>
            <a:endParaRPr lang="en-US"/>
          </a:p>
        </p:txBody>
      </p:sp>
      <p:sp>
        <p:nvSpPr>
          <p:cNvPr id="4" name="Rectangle 4"/>
          <p:cNvSpPr/>
          <p:nvPr/>
        </p:nvSpPr>
        <p:spPr>
          <a:xfrm>
            <a:off x="57150" y="0"/>
            <a:ext cx="2952750" cy="6858000"/>
          </a:xfrm>
          <a:prstGeom prst="rect">
            <a:avLst/>
          </a:prstGeom>
          <a:solidFill>
            <a:srgbClr val="1A4F8C"/>
          </a:solidFill>
          <a:ln>
            <a:noFill/>
          </a:ln>
        </p:spPr>
        <p:txBody>
          <a:bodyPr/>
          <a:lstStyle/>
          <a:p>
            <a:endParaRPr lang="en-US"/>
          </a:p>
        </p:txBody>
      </p:sp>
      <p:sp>
        <p:nvSpPr>
          <p:cNvPr id="5" name="TextBox 5"/>
          <p:cNvSpPr txBox="1"/>
          <p:nvPr/>
        </p:nvSpPr>
        <p:spPr>
          <a:xfrm>
            <a:off x="3187065" y="381952"/>
            <a:ext cx="2860624" cy="213360"/>
          </a:xfrm>
          <a:prstGeom prst="rect">
            <a:avLst/>
          </a:prstGeom>
          <a:noFill/>
          <a:ln>
            <a:noFill/>
          </a:ln>
        </p:spPr>
        <p:txBody>
          <a:bodyPr wrap="none" lIns="0" tIns="0" rIns="0" bIns="0" anchor="t" anchorCtr="0">
            <a:spAutoFit/>
          </a:bodyPr>
          <a:lstStyle/>
          <a:p>
            <a:pPr algn="l"/>
            <a:r>
              <a:rPr lang="zh-CN" sz="1050" b="1" dirty="0">
                <a:solidFill>
                  <a:srgbClr val="00AEEF"/>
                </a:solidFill>
                <a:latin typeface="Calibri"/>
                <a:ea typeface="Microsoft YaHei"/>
                <a:cs typeface="Calibri"/>
              </a:rPr>
              <a:t>BLOQUE 3 · CÓMO FUNCIONA CON BASE</a:t>
            </a:r>
          </a:p>
        </p:txBody>
      </p:sp>
      <p:sp>
        <p:nvSpPr>
          <p:cNvPr id="6" name="Freeform 6"/>
          <p:cNvSpPr/>
          <p:nvPr/>
        </p:nvSpPr>
        <p:spPr>
          <a:xfrm>
            <a:off x="885825" y="1494531"/>
            <a:ext cx="952500" cy="793594"/>
          </a:xfrm>
          <a:custGeom>
            <a:avLst/>
            <a:gdLst/>
            <a:ahLst/>
            <a:cxnLst/>
            <a:rect l="l" t="t" r="r" b="b"/>
            <a:pathLst>
              <a:path w="952500" h="793594">
                <a:moveTo>
                  <a:pt x="928688" y="83475"/>
                </a:moveTo>
                <a:cubicBezTo>
                  <a:pt x="941693" y="90984"/>
                  <a:pt x="950394" y="104187"/>
                  <a:pt x="952167" y="119099"/>
                </a:cubicBezTo>
                <a:lnTo>
                  <a:pt x="952500" y="124719"/>
                </a:lnTo>
                <a:lnTo>
                  <a:pt x="952500" y="743844"/>
                </a:lnTo>
                <a:cubicBezTo>
                  <a:pt x="952500" y="760858"/>
                  <a:pt x="943422" y="776580"/>
                  <a:pt x="928687" y="785087"/>
                </a:cubicBezTo>
                <a:cubicBezTo>
                  <a:pt x="913952" y="793594"/>
                  <a:pt x="895798" y="793594"/>
                  <a:pt x="881063" y="785087"/>
                </a:cubicBezTo>
                <a:cubicBezTo>
                  <a:pt x="771490" y="721816"/>
                  <a:pt x="637655" y="717069"/>
                  <a:pt x="523875" y="772419"/>
                </a:cubicBezTo>
                <a:lnTo>
                  <a:pt x="523875" y="49757"/>
                </a:lnTo>
                <a:cubicBezTo>
                  <a:pt x="657080" y="0"/>
                  <a:pt x="805550" y="12367"/>
                  <a:pt x="928688" y="83475"/>
                </a:cubicBezTo>
                <a:moveTo>
                  <a:pt x="428625" y="49804"/>
                </a:moveTo>
                <a:lnTo>
                  <a:pt x="428673" y="772466"/>
                </a:lnTo>
                <a:cubicBezTo>
                  <a:pt x="319505" y="719322"/>
                  <a:pt x="191545" y="721392"/>
                  <a:pt x="84153" y="778038"/>
                </a:cubicBezTo>
                <a:lnTo>
                  <a:pt x="68580" y="786611"/>
                </a:lnTo>
                <a:lnTo>
                  <a:pt x="63675" y="788706"/>
                </a:lnTo>
                <a:lnTo>
                  <a:pt x="61341" y="789468"/>
                </a:lnTo>
                <a:lnTo>
                  <a:pt x="56102" y="790707"/>
                </a:lnTo>
                <a:lnTo>
                  <a:pt x="53197" y="791183"/>
                </a:lnTo>
                <a:lnTo>
                  <a:pt x="47625" y="791469"/>
                </a:lnTo>
                <a:lnTo>
                  <a:pt x="45625" y="791469"/>
                </a:lnTo>
                <a:lnTo>
                  <a:pt x="40386" y="790897"/>
                </a:lnTo>
                <a:lnTo>
                  <a:pt x="36719" y="790230"/>
                </a:lnTo>
                <a:lnTo>
                  <a:pt x="31575" y="788706"/>
                </a:lnTo>
                <a:lnTo>
                  <a:pt x="25575" y="786039"/>
                </a:lnTo>
                <a:lnTo>
                  <a:pt x="21050" y="783372"/>
                </a:lnTo>
                <a:lnTo>
                  <a:pt x="16812" y="780181"/>
                </a:lnTo>
                <a:lnTo>
                  <a:pt x="13954" y="777514"/>
                </a:lnTo>
                <a:lnTo>
                  <a:pt x="10477" y="773609"/>
                </a:lnTo>
                <a:lnTo>
                  <a:pt x="7430" y="769371"/>
                </a:lnTo>
                <a:lnTo>
                  <a:pt x="6382" y="767656"/>
                </a:lnTo>
                <a:lnTo>
                  <a:pt x="4858" y="764799"/>
                </a:lnTo>
                <a:lnTo>
                  <a:pt x="2762" y="759893"/>
                </a:lnTo>
                <a:lnTo>
                  <a:pt x="2000" y="757560"/>
                </a:lnTo>
                <a:lnTo>
                  <a:pt x="762" y="752321"/>
                </a:lnTo>
                <a:lnTo>
                  <a:pt x="286" y="749416"/>
                </a:lnTo>
                <a:lnTo>
                  <a:pt x="95" y="747082"/>
                </a:lnTo>
                <a:lnTo>
                  <a:pt x="0" y="124719"/>
                </a:lnTo>
                <a:cubicBezTo>
                  <a:pt x="0" y="107704"/>
                  <a:pt x="9078" y="91982"/>
                  <a:pt x="23812" y="83475"/>
                </a:cubicBezTo>
                <a:cubicBezTo>
                  <a:pt x="146957" y="12382"/>
                  <a:pt x="295427" y="33"/>
                  <a:pt x="428625" y="49804"/>
                </a:cubicBezTo>
              </a:path>
            </a:pathLst>
          </a:custGeom>
          <a:solidFill>
            <a:srgbClr val="FFFFFF"/>
          </a:solidFill>
          <a:ln>
            <a:noFill/>
          </a:ln>
        </p:spPr>
        <p:txBody>
          <a:bodyPr/>
          <a:lstStyle/>
          <a:p>
            <a:endParaRPr lang="en-US"/>
          </a:p>
        </p:txBody>
      </p:sp>
      <p:sp>
        <p:nvSpPr>
          <p:cNvPr id="7" name="TextBox 7"/>
          <p:cNvSpPr txBox="1"/>
          <p:nvPr/>
        </p:nvSpPr>
        <p:spPr>
          <a:xfrm>
            <a:off x="1085326" y="2305050"/>
            <a:ext cx="934498" cy="1219200"/>
          </a:xfrm>
          <a:prstGeom prst="rect">
            <a:avLst/>
          </a:prstGeom>
          <a:noFill/>
          <a:ln>
            <a:noFill/>
          </a:ln>
        </p:spPr>
        <p:txBody>
          <a:bodyPr wrap="none" lIns="0" tIns="0" rIns="0" bIns="0" anchor="t" anchorCtr="0">
            <a:spAutoFit/>
          </a:bodyPr>
          <a:lstStyle/>
          <a:p>
            <a:pPr algn="ctr"/>
            <a:r>
              <a:rPr lang="zh-CN" sz="6000" b="1" dirty="0">
                <a:solidFill>
                  <a:srgbClr val="D4921E"/>
                </a:solidFill>
                <a:latin typeface="Georgia"/>
                <a:ea typeface="SimSun"/>
                <a:cs typeface="Georgia"/>
              </a:rPr>
              <a:t>01</a:t>
            </a:r>
          </a:p>
        </p:txBody>
      </p:sp>
      <p:sp>
        <p:nvSpPr>
          <p:cNvPr id="8" name="TextBox 8"/>
          <p:cNvSpPr txBox="1"/>
          <p:nvPr/>
        </p:nvSpPr>
        <p:spPr>
          <a:xfrm>
            <a:off x="973503" y="3378518"/>
            <a:ext cx="1158145" cy="274320"/>
          </a:xfrm>
          <a:prstGeom prst="rect">
            <a:avLst/>
          </a:prstGeom>
          <a:noFill/>
          <a:ln>
            <a:noFill/>
          </a:ln>
        </p:spPr>
        <p:txBody>
          <a:bodyPr wrap="none" lIns="0" tIns="0" rIns="0" bIns="0" anchor="t" anchorCtr="0">
            <a:spAutoFit/>
          </a:bodyPr>
          <a:lstStyle/>
          <a:p>
            <a:pPr algn="ctr"/>
            <a:r>
              <a:rPr lang="zh-CN" sz="1350" dirty="0">
                <a:solidFill>
                  <a:srgbClr val="B8D9F5"/>
                </a:solidFill>
                <a:latin typeface="Calibri"/>
                <a:ea typeface="Microsoft YaHei"/>
                <a:cs typeface="Calibri"/>
              </a:rPr>
              <a:t>Componente</a:t>
            </a:r>
          </a:p>
        </p:txBody>
      </p:sp>
      <p:sp>
        <p:nvSpPr>
          <p:cNvPr id="9" name="TextBox 9"/>
          <p:cNvSpPr txBox="1"/>
          <p:nvPr/>
        </p:nvSpPr>
        <p:spPr>
          <a:xfrm>
            <a:off x="909423" y="3607118"/>
            <a:ext cx="1286304" cy="274320"/>
          </a:xfrm>
          <a:prstGeom prst="rect">
            <a:avLst/>
          </a:prstGeom>
          <a:noFill/>
          <a:ln>
            <a:noFill/>
          </a:ln>
        </p:spPr>
        <p:txBody>
          <a:bodyPr wrap="none" lIns="0" tIns="0" rIns="0" bIns="0" anchor="t" anchorCtr="0">
            <a:spAutoFit/>
          </a:bodyPr>
          <a:lstStyle/>
          <a:p>
            <a:pPr algn="ctr"/>
            <a:r>
              <a:rPr lang="zh-CN" sz="1350" dirty="0">
                <a:solidFill>
                  <a:srgbClr val="B8D9F5"/>
                </a:solidFill>
                <a:latin typeface="Calibri"/>
                <a:ea typeface="Microsoft YaHei"/>
                <a:cs typeface="Calibri"/>
              </a:rPr>
              <a:t>de enseñanza</a:t>
            </a:r>
          </a:p>
        </p:txBody>
      </p:sp>
      <p:sp>
        <p:nvSpPr>
          <p:cNvPr id="10" name="Rectangle 10"/>
          <p:cNvSpPr/>
          <p:nvPr/>
        </p:nvSpPr>
        <p:spPr>
          <a:xfrm>
            <a:off x="857250" y="3905250"/>
            <a:ext cx="1390650" cy="19050"/>
          </a:xfrm>
          <a:prstGeom prst="rect">
            <a:avLst/>
          </a:prstGeom>
          <a:solidFill>
            <a:srgbClr val="D4921E">
              <a:alpha val="60000"/>
            </a:srgbClr>
          </a:solidFill>
          <a:ln>
            <a:noFill/>
          </a:ln>
        </p:spPr>
        <p:txBody>
          <a:bodyPr/>
          <a:lstStyle/>
          <a:p>
            <a:endParaRPr lang="en-US"/>
          </a:p>
        </p:txBody>
      </p:sp>
      <p:sp>
        <p:nvSpPr>
          <p:cNvPr id="11" name="TextBox 11"/>
          <p:cNvSpPr txBox="1"/>
          <p:nvPr/>
        </p:nvSpPr>
        <p:spPr>
          <a:xfrm>
            <a:off x="813606" y="3989070"/>
            <a:ext cx="1477937" cy="487680"/>
          </a:xfrm>
          <a:prstGeom prst="rect">
            <a:avLst/>
          </a:prstGeom>
          <a:noFill/>
          <a:ln>
            <a:noFill/>
          </a:ln>
        </p:spPr>
        <p:txBody>
          <a:bodyPr wrap="none" lIns="0" tIns="0" rIns="0" bIns="0" anchor="t" anchorCtr="0">
            <a:spAutoFit/>
          </a:bodyPr>
          <a:lstStyle/>
          <a:p>
            <a:pPr algn="ctr"/>
            <a:r>
              <a:rPr lang="zh-CN" sz="2400" b="1" dirty="0">
                <a:solidFill>
                  <a:srgbClr val="FFFFFF"/>
                </a:solidFill>
                <a:latin typeface="Georgia"/>
                <a:ea typeface="SimSun"/>
                <a:cs typeface="Georgia"/>
              </a:rPr>
              <a:t>725,465</a:t>
            </a:r>
          </a:p>
        </p:txBody>
      </p:sp>
      <p:sp>
        <p:nvSpPr>
          <p:cNvPr id="12" name="TextBox 12"/>
          <p:cNvSpPr txBox="1"/>
          <p:nvPr/>
        </p:nvSpPr>
        <p:spPr>
          <a:xfrm>
            <a:off x="665131" y="4382452"/>
            <a:ext cx="1774888" cy="213360"/>
          </a:xfrm>
          <a:prstGeom prst="rect">
            <a:avLst/>
          </a:prstGeom>
          <a:noFill/>
          <a:ln>
            <a:noFill/>
          </a:ln>
        </p:spPr>
        <p:txBody>
          <a:bodyPr wrap="none" lIns="0" tIns="0" rIns="0" bIns="0" anchor="t" anchorCtr="0">
            <a:spAutoFit/>
          </a:bodyPr>
          <a:lstStyle/>
          <a:p>
            <a:pPr algn="ctr"/>
            <a:r>
              <a:rPr lang="zh-CN" sz="1050" dirty="0">
                <a:solidFill>
                  <a:srgbClr val="B8D9F5"/>
                </a:solidFill>
                <a:latin typeface="Calibri"/>
                <a:ea typeface="Microsoft YaHei"/>
                <a:cs typeface="Calibri"/>
              </a:rPr>
              <a:t>fascículos distribuidos</a:t>
            </a:r>
          </a:p>
        </p:txBody>
      </p:sp>
      <p:sp>
        <p:nvSpPr>
          <p:cNvPr id="13" name="TextBox 13"/>
          <p:cNvSpPr txBox="1"/>
          <p:nvPr/>
        </p:nvSpPr>
        <p:spPr>
          <a:xfrm>
            <a:off x="1159693" y="4553902"/>
            <a:ext cx="785765" cy="213360"/>
          </a:xfrm>
          <a:prstGeom prst="rect">
            <a:avLst/>
          </a:prstGeom>
          <a:noFill/>
          <a:ln>
            <a:noFill/>
          </a:ln>
        </p:spPr>
        <p:txBody>
          <a:bodyPr wrap="none" lIns="0" tIns="0" rIns="0" bIns="0" anchor="t" anchorCtr="0">
            <a:spAutoFit/>
          </a:bodyPr>
          <a:lstStyle/>
          <a:p>
            <a:pPr algn="ctr"/>
            <a:r>
              <a:rPr lang="zh-CN" sz="1050" dirty="0">
                <a:solidFill>
                  <a:srgbClr val="B8D9F5"/>
                </a:solidFill>
                <a:latin typeface="Calibri"/>
                <a:ea typeface="Microsoft YaHei"/>
                <a:cs typeface="Calibri"/>
              </a:rPr>
              <a:t>2023–2024</a:t>
            </a:r>
          </a:p>
        </p:txBody>
      </p:sp>
      <p:sp>
        <p:nvSpPr>
          <p:cNvPr id="14" name="TextBox 14"/>
          <p:cNvSpPr txBox="1"/>
          <p:nvPr/>
        </p:nvSpPr>
        <p:spPr>
          <a:xfrm>
            <a:off x="3166110" y="622935"/>
            <a:ext cx="6548490" cy="548640"/>
          </a:xfrm>
          <a:prstGeom prst="rect">
            <a:avLst/>
          </a:prstGeom>
          <a:noFill/>
          <a:ln>
            <a:noFill/>
          </a:ln>
        </p:spPr>
        <p:txBody>
          <a:bodyPr wrap="none" lIns="0" tIns="0" rIns="0" bIns="0" anchor="t" anchorCtr="0">
            <a:spAutoFit/>
          </a:bodyPr>
          <a:lstStyle/>
          <a:p>
            <a:pPr algn="l"/>
            <a:r>
              <a:rPr lang="zh-CN" sz="2700" b="1" dirty="0">
                <a:solidFill>
                  <a:srgbClr val="1A4F8C"/>
                </a:solidFill>
                <a:latin typeface="Georgia"/>
                <a:ea typeface="SimSun"/>
                <a:cs typeface="Georgia"/>
              </a:rPr>
              <a:t>Pilar 1 — Fortalecer la enseñanza</a:t>
            </a:r>
          </a:p>
        </p:txBody>
      </p:sp>
      <p:sp>
        <p:nvSpPr>
          <p:cNvPr id="15" name="Rectangle 15"/>
          <p:cNvSpPr/>
          <p:nvPr/>
        </p:nvSpPr>
        <p:spPr>
          <a:xfrm>
            <a:off x="3200400" y="1038225"/>
            <a:ext cx="2857500" cy="19050"/>
          </a:xfrm>
          <a:prstGeom prst="rect">
            <a:avLst/>
          </a:prstGeom>
          <a:solidFill>
            <a:srgbClr val="1A4F8C">
              <a:alpha val="18000"/>
            </a:srgbClr>
          </a:solidFill>
          <a:ln>
            <a:noFill/>
          </a:ln>
        </p:spPr>
        <p:txBody>
          <a:bodyPr/>
          <a:lstStyle/>
          <a:p>
            <a:endParaRPr lang="en-US"/>
          </a:p>
        </p:txBody>
      </p:sp>
      <p:sp>
        <p:nvSpPr>
          <p:cNvPr id="16" name="Rectangle 16"/>
          <p:cNvSpPr/>
          <p:nvPr/>
        </p:nvSpPr>
        <p:spPr>
          <a:xfrm>
            <a:off x="3200400" y="1238250"/>
            <a:ext cx="8610600" cy="1047750"/>
          </a:xfrm>
          <a:prstGeom prst="roundRect">
            <a:avLst>
              <a:gd name="adj" fmla="val 9091"/>
            </a:avLst>
          </a:prstGeom>
          <a:solidFill>
            <a:srgbClr val="EEF4FB"/>
          </a:solidFill>
          <a:ln>
            <a:noFill/>
          </a:ln>
        </p:spPr>
        <p:txBody>
          <a:bodyPr/>
          <a:lstStyle/>
          <a:p>
            <a:endParaRPr lang="en-US"/>
          </a:p>
        </p:txBody>
      </p:sp>
      <p:sp>
        <p:nvSpPr>
          <p:cNvPr id="17" name="Rectangle 17"/>
          <p:cNvSpPr/>
          <p:nvPr/>
        </p:nvSpPr>
        <p:spPr>
          <a:xfrm>
            <a:off x="3200400" y="1238250"/>
            <a:ext cx="47625" cy="1047750"/>
          </a:xfrm>
          <a:prstGeom prst="roundRect">
            <a:avLst>
              <a:gd name="adj" fmla="val 40000"/>
            </a:avLst>
          </a:prstGeom>
          <a:solidFill>
            <a:srgbClr val="00AEEF"/>
          </a:solidFill>
          <a:ln>
            <a:noFill/>
          </a:ln>
        </p:spPr>
        <p:txBody>
          <a:bodyPr/>
          <a:lstStyle/>
          <a:p>
            <a:endParaRPr lang="en-US"/>
          </a:p>
        </p:txBody>
      </p:sp>
      <p:sp>
        <p:nvSpPr>
          <p:cNvPr id="18" name="Freeform 18"/>
          <p:cNvSpPr/>
          <p:nvPr/>
        </p:nvSpPr>
        <p:spPr>
          <a:xfrm>
            <a:off x="3419475" y="1458009"/>
            <a:ext cx="285750" cy="238078"/>
          </a:xfrm>
          <a:custGeom>
            <a:avLst/>
            <a:gdLst/>
            <a:ahLst/>
            <a:cxnLst/>
            <a:rect l="l" t="t" r="r" b="b"/>
            <a:pathLst>
              <a:path w="285750" h="238078">
                <a:moveTo>
                  <a:pt x="278606" y="25043"/>
                </a:moveTo>
                <a:cubicBezTo>
                  <a:pt x="282508" y="27295"/>
                  <a:pt x="285118" y="31256"/>
                  <a:pt x="285650" y="35730"/>
                </a:cubicBezTo>
                <a:lnTo>
                  <a:pt x="285750" y="37416"/>
                </a:lnTo>
                <a:lnTo>
                  <a:pt x="285750" y="223153"/>
                </a:lnTo>
                <a:cubicBezTo>
                  <a:pt x="285750" y="228257"/>
                  <a:pt x="283027" y="232974"/>
                  <a:pt x="278606" y="235526"/>
                </a:cubicBezTo>
                <a:cubicBezTo>
                  <a:pt x="274186" y="238078"/>
                  <a:pt x="268739" y="238078"/>
                  <a:pt x="264319" y="235526"/>
                </a:cubicBezTo>
                <a:cubicBezTo>
                  <a:pt x="231447" y="216545"/>
                  <a:pt x="191296" y="215121"/>
                  <a:pt x="157162" y="231726"/>
                </a:cubicBezTo>
                <a:lnTo>
                  <a:pt x="157162" y="14927"/>
                </a:lnTo>
                <a:cubicBezTo>
                  <a:pt x="197124" y="0"/>
                  <a:pt x="241665" y="3710"/>
                  <a:pt x="278606" y="25043"/>
                </a:cubicBezTo>
                <a:moveTo>
                  <a:pt x="128588" y="14941"/>
                </a:moveTo>
                <a:lnTo>
                  <a:pt x="128602" y="231740"/>
                </a:lnTo>
                <a:cubicBezTo>
                  <a:pt x="95852" y="215797"/>
                  <a:pt x="57464" y="216418"/>
                  <a:pt x="25246" y="233411"/>
                </a:cubicBezTo>
                <a:lnTo>
                  <a:pt x="20574" y="235983"/>
                </a:lnTo>
                <a:lnTo>
                  <a:pt x="19102" y="236612"/>
                </a:lnTo>
                <a:lnTo>
                  <a:pt x="18402" y="236840"/>
                </a:lnTo>
                <a:lnTo>
                  <a:pt x="16831" y="237212"/>
                </a:lnTo>
                <a:lnTo>
                  <a:pt x="15959" y="237355"/>
                </a:lnTo>
                <a:lnTo>
                  <a:pt x="14288" y="237441"/>
                </a:lnTo>
                <a:lnTo>
                  <a:pt x="13687" y="237441"/>
                </a:lnTo>
                <a:lnTo>
                  <a:pt x="12116" y="237269"/>
                </a:lnTo>
                <a:lnTo>
                  <a:pt x="11016" y="237069"/>
                </a:lnTo>
                <a:lnTo>
                  <a:pt x="9473" y="236612"/>
                </a:lnTo>
                <a:lnTo>
                  <a:pt x="7672" y="235812"/>
                </a:lnTo>
                <a:lnTo>
                  <a:pt x="6315" y="235012"/>
                </a:lnTo>
                <a:lnTo>
                  <a:pt x="5043" y="234054"/>
                </a:lnTo>
                <a:lnTo>
                  <a:pt x="4186" y="233254"/>
                </a:lnTo>
                <a:lnTo>
                  <a:pt x="3143" y="232083"/>
                </a:lnTo>
                <a:lnTo>
                  <a:pt x="2229" y="230811"/>
                </a:lnTo>
                <a:lnTo>
                  <a:pt x="1915" y="230297"/>
                </a:lnTo>
                <a:lnTo>
                  <a:pt x="1457" y="229440"/>
                </a:lnTo>
                <a:lnTo>
                  <a:pt x="829" y="227968"/>
                </a:lnTo>
                <a:lnTo>
                  <a:pt x="600" y="227268"/>
                </a:lnTo>
                <a:lnTo>
                  <a:pt x="229" y="225696"/>
                </a:lnTo>
                <a:lnTo>
                  <a:pt x="86" y="224825"/>
                </a:lnTo>
                <a:lnTo>
                  <a:pt x="29" y="224125"/>
                </a:lnTo>
                <a:lnTo>
                  <a:pt x="0" y="37416"/>
                </a:lnTo>
                <a:cubicBezTo>
                  <a:pt x="0" y="32311"/>
                  <a:pt x="2723" y="27595"/>
                  <a:pt x="7144" y="25043"/>
                </a:cubicBezTo>
                <a:cubicBezTo>
                  <a:pt x="44087" y="3715"/>
                  <a:pt x="88628" y="10"/>
                  <a:pt x="128588" y="14941"/>
                </a:cubicBezTo>
              </a:path>
            </a:pathLst>
          </a:custGeom>
          <a:solidFill>
            <a:srgbClr val="00AEEF"/>
          </a:solidFill>
          <a:ln>
            <a:noFill/>
          </a:ln>
        </p:spPr>
        <p:txBody>
          <a:bodyPr/>
          <a:lstStyle/>
          <a:p>
            <a:endParaRPr lang="en-US"/>
          </a:p>
        </p:txBody>
      </p:sp>
      <p:sp>
        <p:nvSpPr>
          <p:cNvPr id="19" name="TextBox 19"/>
          <p:cNvSpPr txBox="1"/>
          <p:nvPr/>
        </p:nvSpPr>
        <p:spPr>
          <a:xfrm>
            <a:off x="3888105" y="1397318"/>
            <a:ext cx="4826939" cy="274320"/>
          </a:xfrm>
          <a:prstGeom prst="rect">
            <a:avLst/>
          </a:prstGeom>
          <a:noFill/>
          <a:ln>
            <a:noFill/>
          </a:ln>
        </p:spPr>
        <p:txBody>
          <a:bodyPr wrap="none" lIns="0" tIns="0" rIns="0" bIns="0" anchor="t" anchorCtr="0">
            <a:spAutoFit/>
          </a:bodyPr>
          <a:lstStyle/>
          <a:p>
            <a:pPr algn="l"/>
            <a:r>
              <a:rPr lang="zh-CN" sz="1350" b="1" dirty="0">
                <a:solidFill>
                  <a:srgbClr val="1A4F8C"/>
                </a:solidFill>
                <a:latin typeface="Calibri"/>
                <a:ea typeface="Microsoft YaHei"/>
                <a:cs typeface="Calibri"/>
              </a:rPr>
              <a:t>Guías didácticas alineadas al currículo nacional</a:t>
            </a:r>
          </a:p>
        </p:txBody>
      </p:sp>
      <p:sp>
        <p:nvSpPr>
          <p:cNvPr id="20" name="TextBox 20"/>
          <p:cNvSpPr txBox="1"/>
          <p:nvPr/>
        </p:nvSpPr>
        <p:spPr>
          <a:xfrm>
            <a:off x="3889058" y="1653064"/>
            <a:ext cx="6373733" cy="196208"/>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1.°, 2.° y 3.° grado — Lengua Española y Matemáticas. </a:t>
            </a:r>
            <a:r>
              <a:rPr lang="es-DO" altLang="zh-CN" sz="1275" dirty="0">
                <a:solidFill>
                  <a:srgbClr val="2C2C2C"/>
                </a:solidFill>
                <a:latin typeface="Calibri"/>
                <a:ea typeface="Microsoft YaHei"/>
                <a:cs typeface="Calibri"/>
              </a:rPr>
              <a:t>Producción de guías propias para centros</a:t>
            </a:r>
            <a:endParaRPr lang="zh-CN" sz="1275" dirty="0">
              <a:solidFill>
                <a:srgbClr val="2C2C2C"/>
              </a:solidFill>
              <a:latin typeface="Calibri"/>
              <a:ea typeface="Microsoft YaHei"/>
              <a:cs typeface="Calibri"/>
            </a:endParaRPr>
          </a:p>
        </p:txBody>
      </p:sp>
      <p:sp>
        <p:nvSpPr>
          <p:cNvPr id="21" name="TextBox 21"/>
          <p:cNvSpPr txBox="1"/>
          <p:nvPr/>
        </p:nvSpPr>
        <p:spPr>
          <a:xfrm>
            <a:off x="3889058" y="1862614"/>
            <a:ext cx="6242614"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multigrado y con enfoque DUA (Diseño Universal para el Aprendizaje).</a:t>
            </a:r>
          </a:p>
        </p:txBody>
      </p:sp>
      <p:sp>
        <p:nvSpPr>
          <p:cNvPr id="22" name="Rectangle 22"/>
          <p:cNvSpPr/>
          <p:nvPr/>
        </p:nvSpPr>
        <p:spPr>
          <a:xfrm>
            <a:off x="3200400" y="2419350"/>
            <a:ext cx="8610600" cy="1047750"/>
          </a:xfrm>
          <a:prstGeom prst="roundRect">
            <a:avLst>
              <a:gd name="adj" fmla="val 9091"/>
            </a:avLst>
          </a:prstGeom>
          <a:solidFill>
            <a:srgbClr val="EEF4FB"/>
          </a:solidFill>
          <a:ln>
            <a:noFill/>
          </a:ln>
        </p:spPr>
        <p:txBody>
          <a:bodyPr/>
          <a:lstStyle/>
          <a:p>
            <a:endParaRPr lang="en-US"/>
          </a:p>
        </p:txBody>
      </p:sp>
      <p:sp>
        <p:nvSpPr>
          <p:cNvPr id="23" name="Rectangle 23"/>
          <p:cNvSpPr/>
          <p:nvPr/>
        </p:nvSpPr>
        <p:spPr>
          <a:xfrm>
            <a:off x="3200400" y="2419350"/>
            <a:ext cx="47625" cy="1047750"/>
          </a:xfrm>
          <a:prstGeom prst="roundRect">
            <a:avLst>
              <a:gd name="adj" fmla="val 40000"/>
            </a:avLst>
          </a:prstGeom>
          <a:solidFill>
            <a:srgbClr val="00AEEF"/>
          </a:solidFill>
          <a:ln>
            <a:noFill/>
          </a:ln>
        </p:spPr>
        <p:txBody>
          <a:bodyPr/>
          <a:lstStyle/>
          <a:p>
            <a:endParaRPr lang="en-US"/>
          </a:p>
        </p:txBody>
      </p:sp>
      <p:grpSp>
        <p:nvGrpSpPr>
          <p:cNvPr id="26" name="Group 26"/>
          <p:cNvGrpSpPr/>
          <p:nvPr/>
        </p:nvGrpSpPr>
        <p:grpSpPr>
          <a:xfrm>
            <a:off x="3419475" y="2619375"/>
            <a:ext cx="285752" cy="290565"/>
            <a:chOff x="3419475" y="2619375"/>
            <a:chExt cx="285752" cy="290565"/>
          </a:xfrm>
        </p:grpSpPr>
        <p:sp>
          <p:nvSpPr>
            <p:cNvPr id="24" name="Freeform 24"/>
            <p:cNvSpPr/>
            <p:nvPr/>
          </p:nvSpPr>
          <p:spPr>
            <a:xfrm>
              <a:off x="3519488" y="2619375"/>
              <a:ext cx="185739" cy="185760"/>
            </a:xfrm>
            <a:custGeom>
              <a:avLst/>
              <a:gdLst/>
              <a:ahLst/>
              <a:cxnLst/>
              <a:rect l="l" t="t" r="r" b="b"/>
              <a:pathLst>
                <a:path w="185739" h="185760">
                  <a:moveTo>
                    <a:pt x="170036" y="185666"/>
                  </a:moveTo>
                  <a:lnTo>
                    <a:pt x="169407" y="185580"/>
                  </a:lnTo>
                  <a:cubicBezTo>
                    <a:pt x="168911" y="185549"/>
                    <a:pt x="168421" y="185453"/>
                    <a:pt x="167950" y="185295"/>
                  </a:cubicBezTo>
                  <a:lnTo>
                    <a:pt x="167307" y="185123"/>
                  </a:lnTo>
                  <a:lnTo>
                    <a:pt x="166621" y="184880"/>
                  </a:lnTo>
                  <a:lnTo>
                    <a:pt x="165978" y="184652"/>
                  </a:lnTo>
                  <a:lnTo>
                    <a:pt x="165364" y="184366"/>
                  </a:lnTo>
                  <a:lnTo>
                    <a:pt x="164721" y="184052"/>
                  </a:lnTo>
                  <a:lnTo>
                    <a:pt x="164149" y="183709"/>
                  </a:lnTo>
                  <a:lnTo>
                    <a:pt x="163520" y="183337"/>
                  </a:lnTo>
                  <a:lnTo>
                    <a:pt x="162906" y="182880"/>
                  </a:lnTo>
                  <a:lnTo>
                    <a:pt x="162392" y="182494"/>
                  </a:lnTo>
                  <a:cubicBezTo>
                    <a:pt x="162029" y="182197"/>
                    <a:pt x="161681" y="181883"/>
                    <a:pt x="161349" y="181551"/>
                  </a:cubicBezTo>
                  <a:lnTo>
                    <a:pt x="122672" y="142875"/>
                  </a:lnTo>
                  <a:lnTo>
                    <a:pt x="28575" y="142875"/>
                  </a:lnTo>
                  <a:cubicBezTo>
                    <a:pt x="12793" y="142875"/>
                    <a:pt x="0" y="130082"/>
                    <a:pt x="0" y="114300"/>
                  </a:cubicBezTo>
                  <a:lnTo>
                    <a:pt x="0" y="28575"/>
                  </a:lnTo>
                  <a:cubicBezTo>
                    <a:pt x="0" y="12793"/>
                    <a:pt x="12793" y="0"/>
                    <a:pt x="28575" y="0"/>
                  </a:cubicBezTo>
                  <a:lnTo>
                    <a:pt x="157162" y="0"/>
                  </a:lnTo>
                  <a:cubicBezTo>
                    <a:pt x="172944" y="0"/>
                    <a:pt x="185738" y="12793"/>
                    <a:pt x="185738" y="28575"/>
                  </a:cubicBezTo>
                  <a:lnTo>
                    <a:pt x="185738" y="171450"/>
                  </a:lnTo>
                  <a:cubicBezTo>
                    <a:pt x="185739" y="173328"/>
                    <a:pt x="185370" y="175187"/>
                    <a:pt x="184652" y="176922"/>
                  </a:cubicBezTo>
                  <a:lnTo>
                    <a:pt x="184366" y="177536"/>
                  </a:lnTo>
                  <a:lnTo>
                    <a:pt x="184052" y="178179"/>
                  </a:lnTo>
                  <a:lnTo>
                    <a:pt x="183709" y="178751"/>
                  </a:lnTo>
                  <a:lnTo>
                    <a:pt x="183337" y="179380"/>
                  </a:lnTo>
                  <a:lnTo>
                    <a:pt x="182880" y="179994"/>
                  </a:lnTo>
                  <a:lnTo>
                    <a:pt x="182494" y="180508"/>
                  </a:lnTo>
                  <a:cubicBezTo>
                    <a:pt x="180398" y="183067"/>
                    <a:pt x="177480" y="184819"/>
                    <a:pt x="174236" y="185466"/>
                  </a:cubicBezTo>
                  <a:lnTo>
                    <a:pt x="173493" y="185580"/>
                  </a:lnTo>
                  <a:lnTo>
                    <a:pt x="172864" y="185666"/>
                  </a:lnTo>
                  <a:cubicBezTo>
                    <a:pt x="171924" y="185760"/>
                    <a:pt x="170976" y="185760"/>
                    <a:pt x="170036" y="185666"/>
                  </a:cubicBezTo>
                </a:path>
              </a:pathLst>
            </a:custGeom>
            <a:solidFill>
              <a:srgbClr val="00AEEF"/>
            </a:solidFill>
            <a:ln>
              <a:noFill/>
            </a:ln>
          </p:spPr>
          <p:txBody>
            <a:bodyPr/>
            <a:lstStyle/>
            <a:p>
              <a:endParaRPr lang="en-US"/>
            </a:p>
          </p:txBody>
        </p:sp>
        <p:sp>
          <p:nvSpPr>
            <p:cNvPr id="25" name="Freeform 25"/>
            <p:cNvSpPr/>
            <p:nvPr/>
          </p:nvSpPr>
          <p:spPr>
            <a:xfrm>
              <a:off x="3419475" y="2719373"/>
              <a:ext cx="185738" cy="190567"/>
            </a:xfrm>
            <a:custGeom>
              <a:avLst/>
              <a:gdLst/>
              <a:ahLst/>
              <a:cxnLst/>
              <a:rect l="l" t="t" r="r" b="b"/>
              <a:pathLst>
                <a:path w="185738" h="190567">
                  <a:moveTo>
                    <a:pt x="71438" y="0"/>
                  </a:moveTo>
                  <a:lnTo>
                    <a:pt x="71438" y="14302"/>
                  </a:lnTo>
                  <a:cubicBezTo>
                    <a:pt x="71438" y="45865"/>
                    <a:pt x="97024" y="71452"/>
                    <a:pt x="128588" y="71452"/>
                  </a:cubicBezTo>
                  <a:lnTo>
                    <a:pt x="185738" y="71452"/>
                  </a:lnTo>
                  <a:lnTo>
                    <a:pt x="185738" y="114314"/>
                  </a:lnTo>
                  <a:cubicBezTo>
                    <a:pt x="185738" y="130096"/>
                    <a:pt x="172944" y="142889"/>
                    <a:pt x="157162" y="142889"/>
                  </a:cubicBezTo>
                  <a:lnTo>
                    <a:pt x="63065" y="142889"/>
                  </a:lnTo>
                  <a:lnTo>
                    <a:pt x="24389" y="181566"/>
                  </a:lnTo>
                  <a:cubicBezTo>
                    <a:pt x="15388" y="190567"/>
                    <a:pt x="0" y="184194"/>
                    <a:pt x="0" y="171464"/>
                  </a:cubicBezTo>
                  <a:lnTo>
                    <a:pt x="0" y="28589"/>
                  </a:lnTo>
                  <a:cubicBezTo>
                    <a:pt x="0" y="12808"/>
                    <a:pt x="12793" y="14"/>
                    <a:pt x="28575" y="14"/>
                  </a:cubicBezTo>
                  <a:close/>
                </a:path>
              </a:pathLst>
            </a:custGeom>
            <a:solidFill>
              <a:srgbClr val="00AEEF"/>
            </a:solidFill>
            <a:ln>
              <a:noFill/>
            </a:ln>
          </p:spPr>
          <p:txBody>
            <a:bodyPr/>
            <a:lstStyle/>
            <a:p>
              <a:endParaRPr lang="en-US"/>
            </a:p>
          </p:txBody>
        </p:sp>
      </p:grpSp>
      <p:sp>
        <p:nvSpPr>
          <p:cNvPr id="27" name="TextBox 27"/>
          <p:cNvSpPr txBox="1"/>
          <p:nvPr/>
        </p:nvSpPr>
        <p:spPr>
          <a:xfrm>
            <a:off x="3888105" y="2578418"/>
            <a:ext cx="4640616" cy="274320"/>
          </a:xfrm>
          <a:prstGeom prst="rect">
            <a:avLst/>
          </a:prstGeom>
          <a:noFill/>
          <a:ln>
            <a:noFill/>
          </a:ln>
        </p:spPr>
        <p:txBody>
          <a:bodyPr wrap="none" lIns="0" tIns="0" rIns="0" bIns="0" anchor="t" anchorCtr="0">
            <a:spAutoFit/>
          </a:bodyPr>
          <a:lstStyle/>
          <a:p>
            <a:pPr algn="l"/>
            <a:r>
              <a:rPr lang="zh-CN" sz="1350" b="1" dirty="0">
                <a:solidFill>
                  <a:srgbClr val="1A4F8C"/>
                </a:solidFill>
                <a:latin typeface="Calibri"/>
                <a:ea typeface="Microsoft YaHei"/>
                <a:cs typeface="Calibri"/>
              </a:rPr>
              <a:t>Formación continua y acompañamiento situado</a:t>
            </a:r>
          </a:p>
        </p:txBody>
      </p:sp>
      <p:sp>
        <p:nvSpPr>
          <p:cNvPr id="28" name="TextBox 28"/>
          <p:cNvSpPr txBox="1"/>
          <p:nvPr/>
        </p:nvSpPr>
        <p:spPr>
          <a:xfrm>
            <a:off x="3889058" y="2834164"/>
            <a:ext cx="4329583" cy="196208"/>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Talleres, capacitaciones y comunidades de práctica entre centros.</a:t>
            </a:r>
          </a:p>
        </p:txBody>
      </p:sp>
      <p:sp>
        <p:nvSpPr>
          <p:cNvPr id="29" name="TextBox 29"/>
          <p:cNvSpPr txBox="1"/>
          <p:nvPr/>
        </p:nvSpPr>
        <p:spPr>
          <a:xfrm>
            <a:off x="3889058" y="3043714"/>
            <a:ext cx="3952184"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El técnico como aliado — no como inspector.</a:t>
            </a:r>
          </a:p>
        </p:txBody>
      </p:sp>
      <p:sp>
        <p:nvSpPr>
          <p:cNvPr id="30" name="Rectangle 30"/>
          <p:cNvSpPr/>
          <p:nvPr/>
        </p:nvSpPr>
        <p:spPr>
          <a:xfrm>
            <a:off x="3200400" y="3600450"/>
            <a:ext cx="8610600" cy="857250"/>
          </a:xfrm>
          <a:prstGeom prst="roundRect">
            <a:avLst>
              <a:gd name="adj" fmla="val 11111"/>
            </a:avLst>
          </a:prstGeom>
          <a:solidFill>
            <a:srgbClr val="EEF4FB"/>
          </a:solidFill>
          <a:ln>
            <a:noFill/>
          </a:ln>
        </p:spPr>
        <p:txBody>
          <a:bodyPr/>
          <a:lstStyle/>
          <a:p>
            <a:endParaRPr lang="en-US"/>
          </a:p>
        </p:txBody>
      </p:sp>
      <p:sp>
        <p:nvSpPr>
          <p:cNvPr id="31" name="Rectangle 31"/>
          <p:cNvSpPr/>
          <p:nvPr/>
        </p:nvSpPr>
        <p:spPr>
          <a:xfrm>
            <a:off x="3200400" y="3600450"/>
            <a:ext cx="47625" cy="857250"/>
          </a:xfrm>
          <a:prstGeom prst="roundRect">
            <a:avLst>
              <a:gd name="adj" fmla="val 40000"/>
            </a:avLst>
          </a:prstGeom>
          <a:solidFill>
            <a:srgbClr val="00AEEF"/>
          </a:solidFill>
          <a:ln>
            <a:noFill/>
          </a:ln>
        </p:spPr>
        <p:txBody>
          <a:bodyPr/>
          <a:lstStyle/>
          <a:p>
            <a:endParaRPr lang="en-US"/>
          </a:p>
        </p:txBody>
      </p:sp>
      <p:sp>
        <p:nvSpPr>
          <p:cNvPr id="32" name="Freeform 32"/>
          <p:cNvSpPr/>
          <p:nvPr/>
        </p:nvSpPr>
        <p:spPr>
          <a:xfrm>
            <a:off x="3413578" y="3811456"/>
            <a:ext cx="297160" cy="261881"/>
          </a:xfrm>
          <a:custGeom>
            <a:avLst/>
            <a:gdLst/>
            <a:ahLst/>
            <a:cxnLst/>
            <a:rect l="l" t="t" r="r" b="b"/>
            <a:pathLst>
              <a:path w="297160" h="261881">
                <a:moveTo>
                  <a:pt x="77035" y="4364"/>
                </a:moveTo>
                <a:cubicBezTo>
                  <a:pt x="102648" y="0"/>
                  <a:pt x="128859" y="7488"/>
                  <a:pt x="148301" y="24724"/>
                </a:cubicBezTo>
                <a:lnTo>
                  <a:pt x="148830" y="25195"/>
                </a:lnTo>
                <a:lnTo>
                  <a:pt x="149315" y="24767"/>
                </a:lnTo>
                <a:cubicBezTo>
                  <a:pt x="167848" y="8502"/>
                  <a:pt x="192487" y="1006"/>
                  <a:pt x="216938" y="4193"/>
                </a:cubicBezTo>
                <a:lnTo>
                  <a:pt x="220453" y="4707"/>
                </a:lnTo>
                <a:cubicBezTo>
                  <a:pt x="251490" y="10066"/>
                  <a:pt x="277089" y="32014"/>
                  <a:pt x="287125" y="61869"/>
                </a:cubicBezTo>
                <a:cubicBezTo>
                  <a:pt x="297160" y="91724"/>
                  <a:pt x="290015" y="124678"/>
                  <a:pt x="268516" y="147696"/>
                </a:cubicBezTo>
                <a:lnTo>
                  <a:pt x="265944" y="150340"/>
                </a:lnTo>
                <a:lnTo>
                  <a:pt x="265258" y="150925"/>
                </a:lnTo>
                <a:lnTo>
                  <a:pt x="158817" y="256353"/>
                </a:lnTo>
                <a:cubicBezTo>
                  <a:pt x="153737" y="261381"/>
                  <a:pt x="145723" y="261881"/>
                  <a:pt x="140057" y="257524"/>
                </a:cubicBezTo>
                <a:lnTo>
                  <a:pt x="138714" y="256353"/>
                </a:lnTo>
                <a:lnTo>
                  <a:pt x="31658" y="150311"/>
                </a:lnTo>
                <a:cubicBezTo>
                  <a:pt x="8532" y="127810"/>
                  <a:pt x="0" y="94230"/>
                  <a:pt x="9580" y="63419"/>
                </a:cubicBezTo>
                <a:cubicBezTo>
                  <a:pt x="19159" y="32608"/>
                  <a:pt x="45228" y="9786"/>
                  <a:pt x="77035" y="4364"/>
                </a:cubicBezTo>
                <a:close/>
              </a:path>
            </a:pathLst>
          </a:custGeom>
          <a:solidFill>
            <a:srgbClr val="00AEEF"/>
          </a:solidFill>
          <a:ln>
            <a:noFill/>
          </a:ln>
        </p:spPr>
        <p:txBody>
          <a:bodyPr/>
          <a:lstStyle/>
          <a:p>
            <a:endParaRPr lang="en-US"/>
          </a:p>
        </p:txBody>
      </p:sp>
      <p:sp>
        <p:nvSpPr>
          <p:cNvPr id="33" name="TextBox 33"/>
          <p:cNvSpPr txBox="1"/>
          <p:nvPr/>
        </p:nvSpPr>
        <p:spPr>
          <a:xfrm>
            <a:off x="3888105" y="3740468"/>
            <a:ext cx="4174807" cy="274320"/>
          </a:xfrm>
          <a:prstGeom prst="rect">
            <a:avLst/>
          </a:prstGeom>
          <a:noFill/>
          <a:ln>
            <a:noFill/>
          </a:ln>
        </p:spPr>
        <p:txBody>
          <a:bodyPr wrap="none" lIns="0" tIns="0" rIns="0" bIns="0" anchor="t" anchorCtr="0">
            <a:spAutoFit/>
          </a:bodyPr>
          <a:lstStyle/>
          <a:p>
            <a:pPr algn="l"/>
            <a:r>
              <a:rPr lang="zh-CN" sz="1350" b="1" dirty="0">
                <a:solidFill>
                  <a:srgbClr val="1A4F8C"/>
                </a:solidFill>
                <a:latin typeface="Calibri"/>
                <a:ea typeface="Microsoft YaHei"/>
                <a:cs typeface="Calibri"/>
              </a:rPr>
              <a:t>El niño como protagonista del aprendizaje</a:t>
            </a:r>
          </a:p>
        </p:txBody>
      </p:sp>
      <p:sp>
        <p:nvSpPr>
          <p:cNvPr id="34" name="TextBox 34"/>
          <p:cNvSpPr txBox="1"/>
          <p:nvPr/>
        </p:nvSpPr>
        <p:spPr>
          <a:xfrm>
            <a:off x="3889058" y="3996214"/>
            <a:ext cx="6475381" cy="259080"/>
          </a:xfrm>
          <a:prstGeom prst="rect">
            <a:avLst/>
          </a:prstGeom>
          <a:noFill/>
          <a:ln>
            <a:noFill/>
          </a:ln>
        </p:spPr>
        <p:txBody>
          <a:bodyPr wrap="none" lIns="0" tIns="0" rIns="0" bIns="0" anchor="t" anchorCtr="0">
            <a:spAutoFit/>
          </a:bodyPr>
          <a:lstStyle/>
          <a:p>
            <a:pPr algn="l"/>
            <a:r>
              <a:rPr lang="zh-CN" sz="1275" dirty="0">
                <a:solidFill>
                  <a:srgbClr val="2C2C2C"/>
                </a:solidFill>
                <a:latin typeface="Calibri"/>
                <a:ea typeface="Microsoft YaHei"/>
                <a:cs typeface="Calibri"/>
              </a:rPr>
              <a:t>De la transmisión de contenidos a la facilitación del aprendizaje activo.</a:t>
            </a:r>
          </a:p>
        </p:txBody>
      </p:sp>
      <p:sp>
        <p:nvSpPr>
          <p:cNvPr id="35" name="Rectangle 35"/>
          <p:cNvSpPr/>
          <p:nvPr/>
        </p:nvSpPr>
        <p:spPr>
          <a:xfrm>
            <a:off x="3200400" y="4648199"/>
            <a:ext cx="8562975" cy="1586865"/>
          </a:xfrm>
          <a:prstGeom prst="roundRect">
            <a:avLst>
              <a:gd name="adj" fmla="val 8333"/>
            </a:avLst>
          </a:prstGeom>
          <a:solidFill>
            <a:srgbClr val="FDF6EC"/>
          </a:solidFill>
          <a:ln>
            <a:noFill/>
          </a:ln>
        </p:spPr>
        <p:txBody>
          <a:bodyPr/>
          <a:lstStyle/>
          <a:p>
            <a:endParaRPr lang="en-US"/>
          </a:p>
        </p:txBody>
      </p:sp>
      <p:sp>
        <p:nvSpPr>
          <p:cNvPr id="36" name="Rectangle 36"/>
          <p:cNvSpPr/>
          <p:nvPr/>
        </p:nvSpPr>
        <p:spPr>
          <a:xfrm>
            <a:off x="3200400" y="4648200"/>
            <a:ext cx="47625" cy="1143000"/>
          </a:xfrm>
          <a:prstGeom prst="roundRect">
            <a:avLst>
              <a:gd name="adj" fmla="val 40000"/>
            </a:avLst>
          </a:prstGeom>
          <a:solidFill>
            <a:srgbClr val="D4921E"/>
          </a:solidFill>
          <a:ln>
            <a:noFill/>
          </a:ln>
        </p:spPr>
        <p:txBody>
          <a:bodyPr/>
          <a:lstStyle/>
          <a:p>
            <a:endParaRPr lang="en-US"/>
          </a:p>
        </p:txBody>
      </p:sp>
      <p:grpSp>
        <p:nvGrpSpPr>
          <p:cNvPr id="39" name="Group 39"/>
          <p:cNvGrpSpPr/>
          <p:nvPr/>
        </p:nvGrpSpPr>
        <p:grpSpPr>
          <a:xfrm>
            <a:off x="3435350" y="4875212"/>
            <a:ext cx="177799" cy="156239"/>
            <a:chOff x="3435350" y="4875212"/>
            <a:chExt cx="177799" cy="156239"/>
          </a:xfrm>
        </p:grpSpPr>
        <p:sp>
          <p:nvSpPr>
            <p:cNvPr id="37" name="Freeform 37"/>
            <p:cNvSpPr/>
            <p:nvPr/>
          </p:nvSpPr>
          <p:spPr>
            <a:xfrm>
              <a:off x="3435350" y="4875212"/>
              <a:ext cx="77787" cy="156239"/>
            </a:xfrm>
            <a:custGeom>
              <a:avLst/>
              <a:gdLst/>
              <a:ahLst/>
              <a:cxnLst/>
              <a:rect l="l" t="t" r="r" b="b"/>
              <a:pathLst>
                <a:path w="77787" h="156239">
                  <a:moveTo>
                    <a:pt x="55562" y="0"/>
                  </a:moveTo>
                  <a:cubicBezTo>
                    <a:pt x="67837" y="0"/>
                    <a:pt x="77787" y="9950"/>
                    <a:pt x="77787" y="22225"/>
                  </a:cubicBezTo>
                  <a:lnTo>
                    <a:pt x="77787" y="88900"/>
                  </a:lnTo>
                  <a:cubicBezTo>
                    <a:pt x="77787" y="123682"/>
                    <a:pt x="59452" y="146607"/>
                    <a:pt x="24925" y="155242"/>
                  </a:cubicBezTo>
                  <a:cubicBezTo>
                    <a:pt x="21063" y="156239"/>
                    <a:pt x="16962" y="155089"/>
                    <a:pt x="14181" y="152229"/>
                  </a:cubicBezTo>
                  <a:cubicBezTo>
                    <a:pt x="11400" y="149369"/>
                    <a:pt x="10366" y="145238"/>
                    <a:pt x="11470" y="141405"/>
                  </a:cubicBezTo>
                  <a:cubicBezTo>
                    <a:pt x="12574" y="137572"/>
                    <a:pt x="15648" y="134625"/>
                    <a:pt x="19525" y="133683"/>
                  </a:cubicBezTo>
                  <a:cubicBezTo>
                    <a:pt x="44272" y="127494"/>
                    <a:pt x="55562" y="113381"/>
                    <a:pt x="55562" y="88900"/>
                  </a:cubicBezTo>
                  <a:lnTo>
                    <a:pt x="55562" y="77788"/>
                  </a:lnTo>
                  <a:lnTo>
                    <a:pt x="22225" y="77788"/>
                  </a:lnTo>
                  <a:cubicBezTo>
                    <a:pt x="10594" y="77791"/>
                    <a:pt x="928" y="68827"/>
                    <a:pt x="56" y="57229"/>
                  </a:cubicBezTo>
                  <a:lnTo>
                    <a:pt x="0" y="55562"/>
                  </a:lnTo>
                  <a:lnTo>
                    <a:pt x="0" y="22225"/>
                  </a:lnTo>
                  <a:cubicBezTo>
                    <a:pt x="0" y="9950"/>
                    <a:pt x="9950" y="0"/>
                    <a:pt x="22225" y="0"/>
                  </a:cubicBezTo>
                  <a:close/>
                </a:path>
              </a:pathLst>
            </a:custGeom>
            <a:solidFill>
              <a:srgbClr val="D4921E"/>
            </a:solidFill>
            <a:ln>
              <a:noFill/>
            </a:ln>
          </p:spPr>
          <p:txBody>
            <a:bodyPr/>
            <a:lstStyle/>
            <a:p>
              <a:endParaRPr lang="en-US"/>
            </a:p>
          </p:txBody>
        </p:sp>
        <p:sp>
          <p:nvSpPr>
            <p:cNvPr id="38" name="Freeform 38"/>
            <p:cNvSpPr/>
            <p:nvPr/>
          </p:nvSpPr>
          <p:spPr>
            <a:xfrm>
              <a:off x="3535362" y="4875212"/>
              <a:ext cx="77787" cy="156239"/>
            </a:xfrm>
            <a:custGeom>
              <a:avLst/>
              <a:gdLst/>
              <a:ahLst/>
              <a:cxnLst/>
              <a:rect l="l" t="t" r="r" b="b"/>
              <a:pathLst>
                <a:path w="77787" h="156239">
                  <a:moveTo>
                    <a:pt x="55562" y="0"/>
                  </a:moveTo>
                  <a:cubicBezTo>
                    <a:pt x="67837" y="0"/>
                    <a:pt x="77787" y="9950"/>
                    <a:pt x="77787" y="22225"/>
                  </a:cubicBezTo>
                  <a:lnTo>
                    <a:pt x="77787" y="88900"/>
                  </a:lnTo>
                  <a:cubicBezTo>
                    <a:pt x="77787" y="123682"/>
                    <a:pt x="59452" y="146607"/>
                    <a:pt x="24925" y="155242"/>
                  </a:cubicBezTo>
                  <a:cubicBezTo>
                    <a:pt x="21063" y="156239"/>
                    <a:pt x="16962" y="155089"/>
                    <a:pt x="14181" y="152229"/>
                  </a:cubicBezTo>
                  <a:cubicBezTo>
                    <a:pt x="11400" y="149369"/>
                    <a:pt x="10366" y="145238"/>
                    <a:pt x="11470" y="141405"/>
                  </a:cubicBezTo>
                  <a:cubicBezTo>
                    <a:pt x="12574" y="137572"/>
                    <a:pt x="15648" y="134625"/>
                    <a:pt x="19525" y="133683"/>
                  </a:cubicBezTo>
                  <a:cubicBezTo>
                    <a:pt x="44272" y="127494"/>
                    <a:pt x="55562" y="113381"/>
                    <a:pt x="55562" y="88900"/>
                  </a:cubicBezTo>
                  <a:lnTo>
                    <a:pt x="55562" y="77788"/>
                  </a:lnTo>
                  <a:lnTo>
                    <a:pt x="22225" y="77788"/>
                  </a:lnTo>
                  <a:cubicBezTo>
                    <a:pt x="10594" y="77791"/>
                    <a:pt x="928" y="68827"/>
                    <a:pt x="56" y="57229"/>
                  </a:cubicBezTo>
                  <a:lnTo>
                    <a:pt x="0" y="55562"/>
                  </a:lnTo>
                  <a:lnTo>
                    <a:pt x="0" y="22225"/>
                  </a:lnTo>
                  <a:cubicBezTo>
                    <a:pt x="0" y="9950"/>
                    <a:pt x="9950" y="0"/>
                    <a:pt x="22225" y="0"/>
                  </a:cubicBezTo>
                  <a:close/>
                </a:path>
              </a:pathLst>
            </a:custGeom>
            <a:solidFill>
              <a:srgbClr val="D4921E"/>
            </a:solidFill>
            <a:ln>
              <a:noFill/>
            </a:ln>
          </p:spPr>
          <p:txBody>
            <a:bodyPr/>
            <a:lstStyle/>
            <a:p>
              <a:endParaRPr lang="en-US"/>
            </a:p>
          </p:txBody>
        </p:sp>
      </p:grpSp>
      <p:sp>
        <p:nvSpPr>
          <p:cNvPr id="40" name="TextBox 40"/>
          <p:cNvSpPr txBox="1"/>
          <p:nvPr/>
        </p:nvSpPr>
        <p:spPr>
          <a:xfrm>
            <a:off x="3752850" y="4752975"/>
            <a:ext cx="7234714" cy="304800"/>
          </a:xfrm>
          <a:prstGeom prst="rect">
            <a:avLst/>
          </a:prstGeom>
          <a:noFill/>
          <a:ln>
            <a:noFill/>
          </a:ln>
        </p:spPr>
        <p:txBody>
          <a:bodyPr wrap="none" lIns="0" tIns="0" rIns="0" bIns="0" anchor="t" anchorCtr="0">
            <a:spAutoFit/>
          </a:bodyPr>
          <a:lstStyle/>
          <a:p>
            <a:pPr algn="l"/>
            <a:r>
              <a:rPr lang="zh-CN" sz="1500" i="1" dirty="0">
                <a:solidFill>
                  <a:srgbClr val="2C2C2C"/>
                </a:solidFill>
                <a:latin typeface="Georgia"/>
                <a:ea typeface="SimSun"/>
                <a:cs typeface="Georgia"/>
              </a:rPr>
              <a:t>"La guía propone que el maestro sea un facilitador y que el niño sea</a:t>
            </a:r>
          </a:p>
        </p:txBody>
      </p:sp>
      <p:sp>
        <p:nvSpPr>
          <p:cNvPr id="41" name="TextBox 41"/>
          <p:cNvSpPr txBox="1"/>
          <p:nvPr/>
        </p:nvSpPr>
        <p:spPr>
          <a:xfrm>
            <a:off x="3752850" y="5000625"/>
            <a:ext cx="2818079" cy="230832"/>
          </a:xfrm>
          <a:prstGeom prst="rect">
            <a:avLst/>
          </a:prstGeom>
          <a:noFill/>
          <a:ln>
            <a:noFill/>
          </a:ln>
        </p:spPr>
        <p:txBody>
          <a:bodyPr wrap="none" lIns="0" tIns="0" rIns="0" bIns="0" anchor="t" anchorCtr="0">
            <a:spAutoFit/>
          </a:bodyPr>
          <a:lstStyle/>
          <a:p>
            <a:pPr algn="l"/>
            <a:r>
              <a:rPr lang="zh-CN" sz="1500" i="1" dirty="0">
                <a:solidFill>
                  <a:srgbClr val="2C2C2C"/>
                </a:solidFill>
                <a:latin typeface="Georgia"/>
                <a:ea typeface="SimSun"/>
                <a:cs typeface="Georgia"/>
              </a:rPr>
              <a:t>el protagonista del aprendizaje</a:t>
            </a:r>
            <a:r>
              <a:rPr lang="en-US" altLang="zh-CN" sz="1500" i="1" dirty="0">
                <a:solidFill>
                  <a:srgbClr val="2C2C2C"/>
                </a:solidFill>
                <a:latin typeface="Georgia"/>
                <a:ea typeface="SimSun"/>
                <a:cs typeface="Georgia"/>
              </a:rPr>
              <a:t>”.</a:t>
            </a:r>
            <a:endParaRPr lang="zh-CN" sz="1500" i="1" dirty="0">
              <a:solidFill>
                <a:srgbClr val="2C2C2C"/>
              </a:solidFill>
              <a:latin typeface="Georgia"/>
              <a:ea typeface="SimSun"/>
              <a:cs typeface="Georgia"/>
            </a:endParaRPr>
          </a:p>
        </p:txBody>
      </p:sp>
      <p:sp>
        <p:nvSpPr>
          <p:cNvPr id="42" name="TextBox 42"/>
          <p:cNvSpPr txBox="1"/>
          <p:nvPr/>
        </p:nvSpPr>
        <p:spPr>
          <a:xfrm>
            <a:off x="3757612" y="5326856"/>
            <a:ext cx="3815834" cy="228600"/>
          </a:xfrm>
          <a:prstGeom prst="rect">
            <a:avLst/>
          </a:prstGeom>
          <a:noFill/>
          <a:ln>
            <a:noFill/>
          </a:ln>
        </p:spPr>
        <p:txBody>
          <a:bodyPr wrap="none" lIns="0" tIns="0" rIns="0" bIns="0" anchor="t" anchorCtr="0">
            <a:spAutoFit/>
          </a:bodyPr>
          <a:lstStyle/>
          <a:p>
            <a:pPr algn="l"/>
            <a:r>
              <a:rPr lang="zh-CN" sz="1125" dirty="0">
                <a:solidFill>
                  <a:srgbClr val="5A5A5A"/>
                </a:solidFill>
                <a:latin typeface="Calibri"/>
                <a:ea typeface="Microsoft YaHei"/>
                <a:cs typeface="Calibri"/>
              </a:rPr>
              <a:t>— Técnico distrital, comunicación personal 2024</a:t>
            </a:r>
          </a:p>
        </p:txBody>
      </p:sp>
      <p:sp>
        <p:nvSpPr>
          <p:cNvPr id="43" name="Rectangle 43"/>
          <p:cNvSpPr/>
          <p:nvPr/>
        </p:nvSpPr>
        <p:spPr>
          <a:xfrm>
            <a:off x="0" y="6534150"/>
            <a:ext cx="12192000" cy="9525"/>
          </a:xfrm>
          <a:prstGeom prst="rect">
            <a:avLst/>
          </a:prstGeom>
          <a:solidFill>
            <a:srgbClr val="DDD9D4"/>
          </a:solidFill>
          <a:ln>
            <a:noFill/>
          </a:ln>
        </p:spPr>
        <p:txBody>
          <a:bodyPr/>
          <a:lstStyle/>
          <a:p>
            <a:endParaRPr lang="en-US"/>
          </a:p>
        </p:txBody>
      </p:sp>
      <p:sp>
        <p:nvSpPr>
          <p:cNvPr id="44" name="TextBox 44"/>
          <p:cNvSpPr txBox="1"/>
          <p:nvPr/>
        </p:nvSpPr>
        <p:spPr>
          <a:xfrm>
            <a:off x="3188970" y="6627495"/>
            <a:ext cx="969264" cy="182880"/>
          </a:xfrm>
          <a:prstGeom prst="rect">
            <a:avLst/>
          </a:prstGeom>
          <a:noFill/>
          <a:ln>
            <a:noFill/>
          </a:ln>
        </p:spPr>
        <p:txBody>
          <a:bodyPr wrap="none" lIns="0" tIns="0" rIns="0" bIns="0" anchor="t" anchorCtr="0">
            <a:spAutoFit/>
          </a:bodyPr>
          <a:lstStyle/>
          <a:p>
            <a:pPr algn="l"/>
            <a:r>
              <a:rPr lang="zh-CN" sz="900" dirty="0">
                <a:solidFill>
                  <a:srgbClr val="8A8A8A"/>
                </a:solidFill>
                <a:latin typeface="Calibri"/>
                <a:ea typeface="Microsoft YaHei"/>
                <a:cs typeface="Calibri"/>
              </a:rPr>
              <a:t>MINERD | UNICEF</a:t>
            </a:r>
          </a:p>
        </p:txBody>
      </p:sp>
      <p:sp>
        <p:nvSpPr>
          <p:cNvPr id="45" name="TextBox 45"/>
          <p:cNvSpPr txBox="1"/>
          <p:nvPr/>
        </p:nvSpPr>
        <p:spPr>
          <a:xfrm>
            <a:off x="6012275" y="6627495"/>
            <a:ext cx="167449" cy="182880"/>
          </a:xfrm>
          <a:prstGeom prst="rect">
            <a:avLst/>
          </a:prstGeom>
          <a:noFill/>
          <a:ln>
            <a:noFill/>
          </a:ln>
        </p:spPr>
        <p:txBody>
          <a:bodyPr wrap="none" lIns="0" tIns="0" rIns="0" bIns="0" anchor="t" anchorCtr="0">
            <a:spAutoFit/>
          </a:bodyPr>
          <a:lstStyle/>
          <a:p>
            <a:pPr algn="ctr"/>
            <a:r>
              <a:rPr lang="zh-CN" sz="900" dirty="0">
                <a:solidFill>
                  <a:srgbClr val="8A8A8A"/>
                </a:solidFill>
                <a:latin typeface="Calibri"/>
                <a:ea typeface="Microsoft YaHei"/>
                <a:cs typeface="Calibri"/>
              </a:rPr>
              <a:t>07</a:t>
            </a:r>
          </a:p>
        </p:txBody>
      </p:sp>
      <p:sp>
        <p:nvSpPr>
          <p:cNvPr id="46" name="TextBox 46"/>
          <p:cNvSpPr txBox="1"/>
          <p:nvPr/>
        </p:nvSpPr>
        <p:spPr>
          <a:xfrm>
            <a:off x="10189559" y="6627495"/>
            <a:ext cx="1251871" cy="182880"/>
          </a:xfrm>
          <a:prstGeom prst="rect">
            <a:avLst/>
          </a:prstGeom>
          <a:noFill/>
          <a:ln>
            <a:noFill/>
          </a:ln>
        </p:spPr>
        <p:txBody>
          <a:bodyPr wrap="none" lIns="0" tIns="0" rIns="0" bIns="0" anchor="t" anchorCtr="0">
            <a:spAutoFit/>
          </a:bodyPr>
          <a:lstStyle/>
          <a:p>
            <a:pPr algn="r"/>
            <a:r>
              <a:rPr lang="zh-CN" sz="900" dirty="0">
                <a:solidFill>
                  <a:srgbClr val="8A8A8A"/>
                </a:solidFill>
                <a:latin typeface="Calibri"/>
                <a:ea typeface="Microsoft YaHei"/>
                <a:cs typeface="Calibri"/>
              </a:rPr>
              <a:t>CON BASE 2018–2024</a:t>
            </a:r>
          </a:p>
        </p:txBody>
      </p:sp>
      <p:sp>
        <p:nvSpPr>
          <p:cNvPr id="47" name="Text 13">
            <a:extLst>
              <a:ext uri="{FF2B5EF4-FFF2-40B4-BE49-F238E27FC236}">
                <a16:creationId xmlns:a16="http://schemas.microsoft.com/office/drawing/2014/main" id="{805ECAD3-04EF-E93D-EE21-58B292699664}"/>
              </a:ext>
            </a:extLst>
          </p:cNvPr>
          <p:cNvSpPr/>
          <p:nvPr/>
        </p:nvSpPr>
        <p:spPr>
          <a:xfrm>
            <a:off x="3757612" y="5685309"/>
            <a:ext cx="6639638" cy="230832"/>
          </a:xfrm>
          <a:prstGeom prst="rect">
            <a:avLst/>
          </a:prstGeom>
          <a:noFill/>
          <a:ln>
            <a:noFill/>
          </a:ln>
        </p:spPr>
        <p:txBody>
          <a:bodyPr wrap="none" lIns="0" tIns="0" rIns="0" bIns="0" anchor="t" anchorCtr="0">
            <a:spAutoFit/>
          </a:bodyPr>
          <a:lstStyle/>
          <a:p>
            <a:r>
              <a:rPr lang="en-US" sz="1500" i="1" dirty="0">
                <a:solidFill>
                  <a:srgbClr val="2C2C2C"/>
                </a:solidFill>
                <a:latin typeface="Georgia"/>
                <a:ea typeface="SimSun"/>
              </a:rPr>
              <a:t>"Pasamos de fiscalizar a construir con el docente; eso marca </a:t>
            </a:r>
            <a:r>
              <a:rPr lang="en-US" sz="1500" i="1" dirty="0" err="1">
                <a:solidFill>
                  <a:srgbClr val="2C2C2C"/>
                </a:solidFill>
                <a:latin typeface="Georgia"/>
                <a:ea typeface="SimSun"/>
              </a:rPr>
              <a:t>una</a:t>
            </a:r>
            <a:r>
              <a:rPr lang="en-US" sz="1500" i="1" dirty="0">
                <a:solidFill>
                  <a:srgbClr val="2C2C2C"/>
                </a:solidFill>
                <a:latin typeface="Georgia"/>
                <a:ea typeface="SimSun"/>
              </a:rPr>
              <a:t> </a:t>
            </a:r>
            <a:r>
              <a:rPr lang="en-US" sz="1500" i="1" dirty="0" err="1">
                <a:solidFill>
                  <a:srgbClr val="2C2C2C"/>
                </a:solidFill>
                <a:latin typeface="Georgia"/>
                <a:ea typeface="SimSun"/>
              </a:rPr>
              <a:t>diferencia</a:t>
            </a:r>
            <a:r>
              <a:rPr lang="en-US" sz="1500" i="1" dirty="0">
                <a:solidFill>
                  <a:srgbClr val="2C2C2C"/>
                </a:solidFill>
                <a:latin typeface="Georgia"/>
                <a:ea typeface="SimSun"/>
              </a:rPr>
              <a:t>”.</a:t>
            </a:r>
          </a:p>
        </p:txBody>
      </p:sp>
      <p:sp>
        <p:nvSpPr>
          <p:cNvPr id="48" name="TextBox 42">
            <a:extLst>
              <a:ext uri="{FF2B5EF4-FFF2-40B4-BE49-F238E27FC236}">
                <a16:creationId xmlns:a16="http://schemas.microsoft.com/office/drawing/2014/main" id="{E9C4B277-AE21-6CEA-35E2-9F19AB40602F}"/>
              </a:ext>
            </a:extLst>
          </p:cNvPr>
          <p:cNvSpPr txBox="1"/>
          <p:nvPr/>
        </p:nvSpPr>
        <p:spPr>
          <a:xfrm>
            <a:off x="3785116" y="5989813"/>
            <a:ext cx="3324628" cy="173124"/>
          </a:xfrm>
          <a:prstGeom prst="rect">
            <a:avLst/>
          </a:prstGeom>
          <a:noFill/>
          <a:ln>
            <a:noFill/>
          </a:ln>
        </p:spPr>
        <p:txBody>
          <a:bodyPr wrap="none" lIns="0" tIns="0" rIns="0" bIns="0" anchor="t" anchorCtr="0">
            <a:spAutoFit/>
          </a:bodyPr>
          <a:lstStyle/>
          <a:p>
            <a:pPr algn="l"/>
            <a:r>
              <a:rPr lang="zh-CN" sz="1125" dirty="0">
                <a:solidFill>
                  <a:srgbClr val="5A5A5A"/>
                </a:solidFill>
                <a:latin typeface="Calibri"/>
                <a:ea typeface="Microsoft YaHei"/>
                <a:cs typeface="Calibri"/>
              </a:rPr>
              <a:t>— </a:t>
            </a:r>
            <a:r>
              <a:rPr lang="es-DO" altLang="zh-CN" sz="1125" dirty="0">
                <a:solidFill>
                  <a:srgbClr val="5A5A5A"/>
                </a:solidFill>
                <a:latin typeface="Calibri"/>
                <a:ea typeface="Microsoft YaHei"/>
                <a:cs typeface="Calibri"/>
              </a:rPr>
              <a:t>Funcionaria del MINERD</a:t>
            </a:r>
            <a:r>
              <a:rPr lang="zh-CN" sz="1125" dirty="0">
                <a:solidFill>
                  <a:srgbClr val="5A5A5A"/>
                </a:solidFill>
                <a:latin typeface="Calibri"/>
                <a:ea typeface="Microsoft YaHei"/>
                <a:cs typeface="Calibri"/>
              </a:rPr>
              <a:t>, comunicación personal 2024</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24433</Words>
  <Application>Microsoft Office PowerPoint</Application>
  <PresentationFormat>Widescreen</PresentationFormat>
  <Paragraphs>813</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Oscarina Ramírez de Pérez</dc:creator>
  <cp:keywords/>
  <dc:description>generated using python-pptx</dc:description>
  <cp:lastModifiedBy>Jenny Torres</cp:lastModifiedBy>
  <cp:revision>6</cp:revision>
  <dcterms:created xsi:type="dcterms:W3CDTF">2013-01-27T09:14:16Z</dcterms:created>
  <dcterms:modified xsi:type="dcterms:W3CDTF">2026-05-11T23:18:39Z</dcterms:modified>
  <cp:category/>
</cp:coreProperties>
</file>